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Lst>
  <p:sldSz cy="5143500" cx="9144000"/>
  <p:notesSz cx="6858000" cy="9144000"/>
  <p:embeddedFontLst>
    <p:embeddedFont>
      <p:font typeface="Anton"/>
      <p:regular r:id="rId175"/>
    </p:embeddedFont>
    <p:embeddedFont>
      <p:font typeface="Lato"/>
      <p:regular r:id="rId176"/>
      <p:bold r:id="rId177"/>
      <p:italic r:id="rId178"/>
      <p:boldItalic r:id="rId179"/>
    </p:embeddedFont>
    <p:embeddedFont>
      <p:font typeface="Didact Gothic"/>
      <p:regular r:id="rId180"/>
    </p:embeddedFont>
    <p:embeddedFont>
      <p:font typeface="Helvetica Neue"/>
      <p:regular r:id="rId181"/>
      <p:bold r:id="rId182"/>
      <p:italic r:id="rId183"/>
      <p:boldItalic r:id="rId184"/>
    </p:embeddedFont>
    <p:embeddedFont>
      <p:font typeface="Helvetica Neue Light"/>
      <p:regular r:id="rId185"/>
      <p:bold r:id="rId186"/>
      <p:italic r:id="rId187"/>
      <p:boldItalic r:id="rId18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6635583-8146-4B5C-AAF9-38AC42AEEFED}">
  <a:tblStyle styleId="{B6635583-8146-4B5C-AAF9-38AC42AEEFED}" styleName="Table_0">
    <a:wholeTbl>
      <a:tcTxStyle b="off" i="off">
        <a:font>
          <a:latin typeface="Arial"/>
          <a:ea typeface="Arial"/>
          <a:cs typeface="Arial"/>
        </a:font>
        <a:srgbClr val="000000"/>
      </a:tcTxStyle>
      <a:tcStyle>
        <a:tcBdr>
          <a:left>
            <a:ln cap="flat" cmpd="sng" w="9525">
              <a:solidFill>
                <a:srgbClr val="FFFFFF"/>
              </a:solidFill>
              <a:prstDash val="solid"/>
              <a:round/>
              <a:headEnd len="sm" w="sm" type="none"/>
              <a:tailEnd len="sm" w="sm" type="none"/>
            </a:ln>
          </a:left>
          <a:right>
            <a:ln cap="flat" cmpd="sng" w="9525">
              <a:solidFill>
                <a:srgbClr val="FFFFFF"/>
              </a:solidFill>
              <a:prstDash val="solid"/>
              <a:round/>
              <a:headEnd len="sm" w="sm" type="none"/>
              <a:tailEnd len="sm" w="sm" type="none"/>
            </a:ln>
          </a:right>
          <a:top>
            <a:ln cap="flat" cmpd="sng" w="9525">
              <a:solidFill>
                <a:srgbClr val="FFFFFF"/>
              </a:solidFill>
              <a:prstDash val="solid"/>
              <a:round/>
              <a:headEnd len="sm" w="sm" type="none"/>
              <a:tailEnd len="sm" w="sm" type="none"/>
            </a:ln>
          </a:top>
          <a:bottom>
            <a:ln cap="flat" cmpd="sng" w="9525">
              <a:solidFill>
                <a:srgbClr val="FFFFFF"/>
              </a:solidFill>
              <a:prstDash val="solid"/>
              <a:round/>
              <a:headEnd len="sm" w="sm" type="none"/>
              <a:tailEnd len="sm" w="sm" type="none"/>
            </a:ln>
          </a:bottom>
          <a:insideH>
            <a:ln cap="flat" cmpd="sng" w="9525">
              <a:solidFill>
                <a:srgbClr val="FFFFFF"/>
              </a:solidFill>
              <a:prstDash val="solid"/>
              <a:round/>
              <a:headEnd len="sm" w="sm" type="none"/>
              <a:tailEnd len="sm" w="sm" type="none"/>
            </a:ln>
          </a:insideH>
          <a:insideV>
            <a:ln cap="flat" cmpd="sng" w="9525">
              <a:solidFill>
                <a:srgbClr val="FFFFFF"/>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F423A448-51DA-4348-A519-DCB0B6F4908E}"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D18B286-8BD4-4421-AEE7-F6C830A2C793}" styleName="Table_2">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1447A30-9A01-46D0-A946-45BD63C31E2F}" styleName="Table_3">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187" Type="http://schemas.openxmlformats.org/officeDocument/2006/relationships/font" Target="fonts/HelveticaNeueLight-italic.fntdata"/><Relationship Id="rId47" Type="http://schemas.openxmlformats.org/officeDocument/2006/relationships/slide" Target="slides/slide40.xml"/><Relationship Id="rId186" Type="http://schemas.openxmlformats.org/officeDocument/2006/relationships/font" Target="fonts/HelveticaNeueLight-bold.fntdata"/><Relationship Id="rId185" Type="http://schemas.openxmlformats.org/officeDocument/2006/relationships/font" Target="fonts/HelveticaNeueLight-regular.fntdata"/><Relationship Id="rId49" Type="http://schemas.openxmlformats.org/officeDocument/2006/relationships/slide" Target="slides/slide42.xml"/><Relationship Id="rId184" Type="http://schemas.openxmlformats.org/officeDocument/2006/relationships/font" Target="fonts/HelveticaNeue-boldItalic.fntdata"/><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188" Type="http://schemas.openxmlformats.org/officeDocument/2006/relationships/font" Target="fonts/HelveticaNeueLight-boldItalic.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183" Type="http://schemas.openxmlformats.org/officeDocument/2006/relationships/font" Target="fonts/HelveticaNeue-italic.fntdata"/><Relationship Id="rId32" Type="http://schemas.openxmlformats.org/officeDocument/2006/relationships/slide" Target="slides/slide25.xml"/><Relationship Id="rId182" Type="http://schemas.openxmlformats.org/officeDocument/2006/relationships/font" Target="fonts/HelveticaNeue-bold.fntdata"/><Relationship Id="rId35" Type="http://schemas.openxmlformats.org/officeDocument/2006/relationships/slide" Target="slides/slide28.xml"/><Relationship Id="rId181" Type="http://schemas.openxmlformats.org/officeDocument/2006/relationships/font" Target="fonts/HelveticaNeue-regular.fntdata"/><Relationship Id="rId34" Type="http://schemas.openxmlformats.org/officeDocument/2006/relationships/slide" Target="slides/slide27.xml"/><Relationship Id="rId180" Type="http://schemas.openxmlformats.org/officeDocument/2006/relationships/font" Target="fonts/DidactGothic-regular.fntdata"/><Relationship Id="rId37" Type="http://schemas.openxmlformats.org/officeDocument/2006/relationships/slide" Target="slides/slide30.xml"/><Relationship Id="rId176" Type="http://schemas.openxmlformats.org/officeDocument/2006/relationships/font" Target="fonts/Lato-regular.fntdata"/><Relationship Id="rId36" Type="http://schemas.openxmlformats.org/officeDocument/2006/relationships/slide" Target="slides/slide29.xml"/><Relationship Id="rId175" Type="http://schemas.openxmlformats.org/officeDocument/2006/relationships/font" Target="fonts/Anton-regular.fntdata"/><Relationship Id="rId39" Type="http://schemas.openxmlformats.org/officeDocument/2006/relationships/slide" Target="slides/slide32.xml"/><Relationship Id="rId174" Type="http://schemas.openxmlformats.org/officeDocument/2006/relationships/slide" Target="slides/slide167.xml"/><Relationship Id="rId38" Type="http://schemas.openxmlformats.org/officeDocument/2006/relationships/slide" Target="slides/slide31.xml"/><Relationship Id="rId173" Type="http://schemas.openxmlformats.org/officeDocument/2006/relationships/slide" Target="slides/slide166.xml"/><Relationship Id="rId179" Type="http://schemas.openxmlformats.org/officeDocument/2006/relationships/font" Target="fonts/Lato-boldItalic.fntdata"/><Relationship Id="rId178" Type="http://schemas.openxmlformats.org/officeDocument/2006/relationships/font" Target="fonts/Lato-italic.fntdata"/><Relationship Id="rId177" Type="http://schemas.openxmlformats.org/officeDocument/2006/relationships/font" Target="fonts/Lato-bold.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slide" Target="slides/slide118.xml"/><Relationship Id="rId29" Type="http://schemas.openxmlformats.org/officeDocument/2006/relationships/slide" Target="slides/slide22.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2.xml"/><Relationship Id="rId4" Type="http://schemas.openxmlformats.org/officeDocument/2006/relationships/slideMaster" Target="slideMasters/slideMaster1.xml"/><Relationship Id="rId148" Type="http://schemas.openxmlformats.org/officeDocument/2006/relationships/slide" Target="slides/slide141.xml"/><Relationship Id="rId9" Type="http://schemas.openxmlformats.org/officeDocument/2006/relationships/slide" Target="slides/slide2.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5" Type="http://schemas.openxmlformats.org/officeDocument/2006/relationships/slideMaster" Target="slideMasters/slideMaster2.xml"/><Relationship Id="rId147" Type="http://schemas.openxmlformats.org/officeDocument/2006/relationships/slide" Target="slides/slide140.xml"/><Relationship Id="rId6" Type="http://schemas.openxmlformats.org/officeDocument/2006/relationships/slideMaster" Target="slideMasters/slideMaster3.xml"/><Relationship Id="rId146" Type="http://schemas.openxmlformats.org/officeDocument/2006/relationships/slide" Target="slides/slide139.xml"/><Relationship Id="rId7" Type="http://schemas.openxmlformats.org/officeDocument/2006/relationships/notesMaster" Target="notesMasters/notesMaster1.xml"/><Relationship Id="rId145" Type="http://schemas.openxmlformats.org/officeDocument/2006/relationships/slide" Target="slides/slide138.xml"/><Relationship Id="rId8" Type="http://schemas.openxmlformats.org/officeDocument/2006/relationships/slide" Target="slides/slide1.xml"/><Relationship Id="rId144" Type="http://schemas.openxmlformats.org/officeDocument/2006/relationships/slide" Target="slides/slide137.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172" Type="http://schemas.openxmlformats.org/officeDocument/2006/relationships/slide" Target="slides/slide165.xml"/><Relationship Id="rId65" Type="http://schemas.openxmlformats.org/officeDocument/2006/relationships/slide" Target="slides/slide58.xml"/><Relationship Id="rId171" Type="http://schemas.openxmlformats.org/officeDocument/2006/relationships/slide" Target="slides/slide164.xml"/><Relationship Id="rId68" Type="http://schemas.openxmlformats.org/officeDocument/2006/relationships/slide" Target="slides/slide61.xml"/><Relationship Id="rId170" Type="http://schemas.openxmlformats.org/officeDocument/2006/relationships/slide" Target="slides/slide163.xml"/><Relationship Id="rId67" Type="http://schemas.openxmlformats.org/officeDocument/2006/relationships/slide" Target="slides/slide60.xml"/><Relationship Id="rId60" Type="http://schemas.openxmlformats.org/officeDocument/2006/relationships/slide" Target="slides/slide53.xml"/><Relationship Id="rId165" Type="http://schemas.openxmlformats.org/officeDocument/2006/relationships/slide" Target="slides/slide158.xml"/><Relationship Id="rId69" Type="http://schemas.openxmlformats.org/officeDocument/2006/relationships/slide" Target="slides/slide62.xml"/><Relationship Id="rId164" Type="http://schemas.openxmlformats.org/officeDocument/2006/relationships/slide" Target="slides/slide157.xml"/><Relationship Id="rId163" Type="http://schemas.openxmlformats.org/officeDocument/2006/relationships/slide" Target="slides/slide156.xml"/><Relationship Id="rId162" Type="http://schemas.openxmlformats.org/officeDocument/2006/relationships/slide" Target="slides/slide155.xml"/><Relationship Id="rId169" Type="http://schemas.openxmlformats.org/officeDocument/2006/relationships/slide" Target="slides/slide162.xml"/><Relationship Id="rId168" Type="http://schemas.openxmlformats.org/officeDocument/2006/relationships/slide" Target="slides/slide161.xml"/><Relationship Id="rId167" Type="http://schemas.openxmlformats.org/officeDocument/2006/relationships/slide" Target="slides/slide160.xml"/><Relationship Id="rId166" Type="http://schemas.openxmlformats.org/officeDocument/2006/relationships/slide" Target="slides/slide159.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slide" Target="slides/slide154.xml"/><Relationship Id="rId54" Type="http://schemas.openxmlformats.org/officeDocument/2006/relationships/slide" Target="slides/slide47.xml"/><Relationship Id="rId160" Type="http://schemas.openxmlformats.org/officeDocument/2006/relationships/slide" Target="slides/slide153.xml"/><Relationship Id="rId57" Type="http://schemas.openxmlformats.org/officeDocument/2006/relationships/slide" Target="slides/slide50.xml"/><Relationship Id="rId56" Type="http://schemas.openxmlformats.org/officeDocument/2006/relationships/slide" Target="slides/slide49.xml"/><Relationship Id="rId159" Type="http://schemas.openxmlformats.org/officeDocument/2006/relationships/slide" Target="slides/slide152.xml"/><Relationship Id="rId59" Type="http://schemas.openxmlformats.org/officeDocument/2006/relationships/slide" Target="slides/slide52.xml"/><Relationship Id="rId154" Type="http://schemas.openxmlformats.org/officeDocument/2006/relationships/slide" Target="slides/slide147.xml"/><Relationship Id="rId58" Type="http://schemas.openxmlformats.org/officeDocument/2006/relationships/slide" Target="slides/slide51.xml"/><Relationship Id="rId153" Type="http://schemas.openxmlformats.org/officeDocument/2006/relationships/slide" Target="slides/slide146.xml"/><Relationship Id="rId152" Type="http://schemas.openxmlformats.org/officeDocument/2006/relationships/slide" Target="slides/slide145.xml"/><Relationship Id="rId151" Type="http://schemas.openxmlformats.org/officeDocument/2006/relationships/slide" Target="slides/slide144.xml"/><Relationship Id="rId158" Type="http://schemas.openxmlformats.org/officeDocument/2006/relationships/slide" Target="slides/slide151.xml"/><Relationship Id="rId157" Type="http://schemas.openxmlformats.org/officeDocument/2006/relationships/slide" Target="slides/slide150.xml"/><Relationship Id="rId156" Type="http://schemas.openxmlformats.org/officeDocument/2006/relationships/slide" Target="slides/slide149.xml"/><Relationship Id="rId155" Type="http://schemas.openxmlformats.org/officeDocument/2006/relationships/slide" Target="slides/slide1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a2c1c9e91b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ga2c1c9e91b_0_4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Colocar todas las clases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a2c1c9e91b_0_6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a2c1c9e91b_0_6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Entrevistas Modalidad online</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Duración estimada: </a:t>
            </a:r>
            <a:r>
              <a:rPr lang="en-GB" sz="1400">
                <a:solidFill>
                  <a:schemeClr val="dk1"/>
                </a:solidFill>
                <a:latin typeface="Helvetica Neue"/>
                <a:ea typeface="Helvetica Neue"/>
                <a:cs typeface="Helvetica Neue"/>
                <a:sym typeface="Helvetica Neue"/>
              </a:rPr>
              <a:t>15 MINUTOS PARA CREAR EL CUESTIONARIO Y 1 HORA PARA REALIZAR LAS ENTREVISTAS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Espacio: </a:t>
            </a:r>
            <a:r>
              <a:rPr lang="en-GB" sz="1400">
                <a:solidFill>
                  <a:schemeClr val="dk1"/>
                </a:solidFill>
                <a:latin typeface="Helvetica Neue"/>
                <a:ea typeface="Helvetica Neue"/>
                <a:cs typeface="Helvetica Neue"/>
                <a:sym typeface="Helvetica Neue"/>
              </a:rPr>
              <a:t>Breakout Rooms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Consigna: </a:t>
            </a:r>
            <a:r>
              <a:rPr lang="en-GB" sz="1400">
                <a:solidFill>
                  <a:schemeClr val="dk1"/>
                </a:solidFill>
                <a:latin typeface="Helvetica Neue"/>
                <a:ea typeface="Helvetica Neue"/>
                <a:cs typeface="Helvetica Neue"/>
                <a:sym typeface="Helvetica Neue"/>
              </a:rPr>
              <a:t>Cada estudiantes irá a la sala con su tutor y tendrán 5 minutos para realizar la entrevista. Respetar el tiempo para qué todos puedan participar. La idea es practicar la dinámica. Al final de la dinámica hacer un cierre de aciertos y problemas generales qué haya observado. Respetar los tiempos para que todos puedan participar.</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NOTA: </a:t>
            </a:r>
            <a:r>
              <a:rPr lang="en-GB" sz="1400">
                <a:solidFill>
                  <a:schemeClr val="dk1"/>
                </a:solidFill>
                <a:latin typeface="Helvetica Neue"/>
                <a:ea typeface="Helvetica Neue"/>
                <a:cs typeface="Helvetica Neue"/>
                <a:sym typeface="Helvetica Neue"/>
              </a:rPr>
              <a:t>El tutor guiará la actividad e intervendrá de ser necesario durante la entrevista. Pueden usar el “Documento Guía” que se encuentra en la carpeta de la clase para guiar la entrevista.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¿Cómo llevar adelante la actividad?</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1: </a:t>
            </a:r>
            <a:r>
              <a:rPr lang="en-GB" sz="1400">
                <a:solidFill>
                  <a:schemeClr val="dk1"/>
                </a:solidFill>
                <a:latin typeface="Helvetica Neue"/>
                <a:ea typeface="Helvetica Neue"/>
                <a:cs typeface="Helvetica Neue"/>
                <a:sym typeface="Helvetica Neue"/>
              </a:rPr>
              <a:t>Dar la consiga y pactar el tiempo que durará la actividad.</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2: </a:t>
            </a:r>
            <a:r>
              <a:rPr lang="en-GB" sz="1400">
                <a:solidFill>
                  <a:schemeClr val="dk1"/>
                </a:solidFill>
                <a:latin typeface="Helvetica Neue"/>
                <a:ea typeface="Helvetica Neue"/>
                <a:cs typeface="Helvetica Neue"/>
                <a:sym typeface="Helvetica Neue"/>
              </a:rPr>
              <a:t>Cada alumno tendrá un total de 15 minutos para pensar las preguntas a realizar. Tener presente generar preguntas que inviten a empatizar con los usuarios y así obtener respuesta de valor. Más preguntas abiertas y menos preguntas cerradas. En este punto se puede ayudar de la guía entregada.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a:t>
            </a:r>
            <a:r>
              <a:rPr lang="en-GB" sz="1400">
                <a:solidFill>
                  <a:schemeClr val="dk1"/>
                </a:solidFill>
                <a:latin typeface="Helvetica Neue"/>
                <a:ea typeface="Helvetica Neue"/>
                <a:cs typeface="Helvetica Neue"/>
                <a:sym typeface="Helvetica Neue"/>
              </a:rPr>
              <a:t> Ir a los breakouts room. En este punto, para una mejor organización, solicitar a los alumnos que se coloquen en el nombre la inicial de su tutor (ej: si el nombre del tutor es Lucas deberá colocarse (L). En caso de repetirse nombres usar la siguiente letra también.</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 </a:t>
            </a:r>
            <a:r>
              <a:rPr lang="en-GB" sz="1400">
                <a:solidFill>
                  <a:schemeClr val="dk1"/>
                </a:solidFill>
                <a:latin typeface="Helvetica Neue"/>
                <a:ea typeface="Helvetica Neue"/>
                <a:cs typeface="Helvetica Neue"/>
                <a:sym typeface="Helvetica Neue"/>
              </a:rPr>
              <a:t>Cada grupo, guiado por el tutor, comenzará la actividad. Cada estudiante tendrá entre 4 y 5 minutos para ser moderador o usuario. El moderador preguntará sin condicionar ni comprometer al usuario, obteniendo respuestas a las preguntas solicitadas. El docente/tutor será el encargado de corregir si el entrevistador/moderador está condicionando o no sirven (dentro del contexto) las preguntas realizadas. En ese tiempo los demás deben tomar nota de aquellos aspectos que se pueden mejorar del entrevistador o del cuestionario en función de las buenas prácticas vistas en clase.</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4: </a:t>
            </a:r>
            <a:r>
              <a:rPr lang="en-GB" sz="1400">
                <a:solidFill>
                  <a:schemeClr val="dk1"/>
                </a:solidFill>
                <a:latin typeface="Helvetica Neue"/>
                <a:ea typeface="Helvetica Neue"/>
                <a:cs typeface="Helvetica Neue"/>
                <a:sym typeface="Helvetica Neue"/>
              </a:rPr>
              <a:t>Al final de la dinámica hacer un cierre de aciertos y problemas generales qué haya observado. </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5: </a:t>
            </a:r>
            <a:r>
              <a:rPr lang="en-GB" sz="1400">
                <a:solidFill>
                  <a:schemeClr val="dk1"/>
                </a:solidFill>
                <a:latin typeface="Helvetica Neue"/>
                <a:ea typeface="Helvetica Neue"/>
                <a:cs typeface="Helvetica Neue"/>
                <a:sym typeface="Helvetica Neue"/>
              </a:rPr>
              <a:t>Finalizada esta primera parte se volverá al Zoom General.</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6: </a:t>
            </a:r>
            <a:r>
              <a:rPr lang="en-GB" sz="1400">
                <a:solidFill>
                  <a:schemeClr val="dk1"/>
                </a:solidFill>
                <a:latin typeface="Helvetica Neue"/>
                <a:ea typeface="Helvetica Neue"/>
                <a:cs typeface="Helvetica Neue"/>
                <a:sym typeface="Helvetica Neue"/>
              </a:rPr>
              <a:t>El docente hará una cierre de la actividad.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a5a9e75e84_0_1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a5a9e75e84_0_1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a5a9e75e84_0_10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a5a9e75e84_0_1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a5a9e75e84_0_10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a5a9e75e84_0_1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a5a9e75e84_0_10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a5a9e75e84_0_10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a5a9e75e84_0_1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a5a9e75e84_0_1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a5a9e75e84_0_10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a5a9e75e84_0_10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a5a9e75e84_0_1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a5a9e75e84_0_1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a5a9e75e84_0_10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a5a9e75e84_0_10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a5a9e75e84_0_10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a5a9e75e84_0_1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a5a9e75e84_0_1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a5a9e75e84_0_1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be92e2005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be92e2005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a5a9e75e84_0_1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a5a9e75e84_0_1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Hemos utilizado el pixel como unidades de las celdas de la cuadrícula, sin embargo, también </a:t>
            </a:r>
            <a:r>
              <a:rPr b="1" lang="en-GB" sz="1200">
                <a:solidFill>
                  <a:schemeClr val="dk1"/>
                </a:solidFill>
                <a:latin typeface="Didact Gothic"/>
                <a:ea typeface="Didact Gothic"/>
                <a:cs typeface="Didact Gothic"/>
                <a:sym typeface="Didact Gothic"/>
              </a:rPr>
              <a:t>podemos utilizar otras unidades y combinarlas,</a:t>
            </a:r>
            <a:r>
              <a:rPr lang="en-GB" sz="1200">
                <a:solidFill>
                  <a:schemeClr val="dk1"/>
                </a:solidFill>
                <a:latin typeface="Didact Gothic"/>
                <a:ea typeface="Didact Gothic"/>
                <a:cs typeface="Didact Gothic"/>
                <a:sym typeface="Didact Gothic"/>
              </a:rPr>
              <a:t> como porcentajes, la palabra clave auto (que obtiene el tamaño restante) o la unidad especial fr (fraction), que simboliza una fracción de espacio restante en el grid. </a:t>
            </a:r>
            <a:endParaRPr>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a5a9e75e84_0_1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a5a9e75e84_0_1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a5a9e75e84_0_1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a5a9e75e84_0_1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a5a9e75e84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a5a9e75e84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a5a9e75e84_0_1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a5a9e75e84_0_1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a5a9e75e84_0_1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a5a9e75e84_0_1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a5a9e75e84_0_1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a5a9e75e84_0_1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a5a9e75e84_0_1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a5a9e75e84_0_1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a5a9e75e84_0_1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a5a9e75e84_0_1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a5a9e75e84_0_1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a5a9e75e84_0_1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a2c1c9e91b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ga2c1c9e91b_0_6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a5a9e75e84_0_1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a5a9e75e84_0_1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a5a9e75e84_0_1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a5a9e75e84_0_1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a5a9e75e84_0_1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a5a9e75e84_0_1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a5a9e75e84_0_1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a5a9e75e84_0_1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a5a9e75e84_0_1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a5a9e75e84_0_1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a5a9e75e84_0_1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a5a9e75e84_0_1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a5a9e75e84_0_1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a5a9e75e84_0_1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a5a9e75e84_0_1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a5a9e75e84_0_1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a5a9e75e84_0_1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a5a9e75e84_0_1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1200">
                <a:solidFill>
                  <a:schemeClr val="dk1"/>
                </a:solidFill>
                <a:highlight>
                  <a:srgbClr val="FFFFFF"/>
                </a:highlight>
                <a:latin typeface="Didact Gothic"/>
                <a:ea typeface="Didact Gothic"/>
                <a:cs typeface="Didact Gothic"/>
                <a:sym typeface="Didact Gothic"/>
              </a:rPr>
              <a:t>Estas slides se pasan </a:t>
            </a:r>
            <a:r>
              <a:rPr b="1" lang="en-GB" sz="1200">
                <a:solidFill>
                  <a:schemeClr val="dk1"/>
                </a:solidFill>
                <a:highlight>
                  <a:srgbClr val="FFFFFF"/>
                </a:highlight>
                <a:latin typeface="Didact Gothic"/>
                <a:ea typeface="Didact Gothic"/>
                <a:cs typeface="Didact Gothic"/>
                <a:sym typeface="Didact Gothic"/>
              </a:rPr>
              <a:t>rápidamente </a:t>
            </a:r>
            <a:r>
              <a:rPr lang="en-GB" sz="1200">
                <a:solidFill>
                  <a:schemeClr val="dk1"/>
                </a:solidFill>
                <a:highlight>
                  <a:srgbClr val="FFFFFF"/>
                </a:highlight>
                <a:latin typeface="Didact Gothic"/>
                <a:ea typeface="Didact Gothic"/>
                <a:cs typeface="Didact Gothic"/>
                <a:sym typeface="Didact Gothic"/>
              </a:rPr>
              <a:t>simplemente para graficar las opciones.</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a5a9e75e84_0_1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a5a9e75e84_0_1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a2c1c9e91b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a2c1c9e91b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a5a9e75e84_0_1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a5a9e75e84_0_1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a5a9e75e84_0_1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a5a9e75e84_0_1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a5a9e75e84_0_1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a5a9e75e84_0_1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1200">
                <a:solidFill>
                  <a:schemeClr val="dk1"/>
                </a:solidFill>
                <a:highlight>
                  <a:schemeClr val="lt1"/>
                </a:highlight>
                <a:latin typeface="Didact Gothic"/>
                <a:ea typeface="Didact Gothic"/>
                <a:cs typeface="Didact Gothic"/>
                <a:sym typeface="Didact Gothic"/>
              </a:rPr>
              <a:t>Estas slides se pasan </a:t>
            </a:r>
            <a:r>
              <a:rPr b="1" lang="en-GB" sz="1200">
                <a:solidFill>
                  <a:schemeClr val="dk1"/>
                </a:solidFill>
                <a:highlight>
                  <a:schemeClr val="lt1"/>
                </a:highlight>
                <a:latin typeface="Didact Gothic"/>
                <a:ea typeface="Didact Gothic"/>
                <a:cs typeface="Didact Gothic"/>
                <a:sym typeface="Didact Gothic"/>
              </a:rPr>
              <a:t>rápidamente </a:t>
            </a:r>
            <a:r>
              <a:rPr lang="en-GB" sz="1200">
                <a:solidFill>
                  <a:schemeClr val="dk1"/>
                </a:solidFill>
                <a:highlight>
                  <a:schemeClr val="lt1"/>
                </a:highlight>
                <a:latin typeface="Didact Gothic"/>
                <a:ea typeface="Didact Gothic"/>
                <a:cs typeface="Didact Gothic"/>
                <a:sym typeface="Didact Gothic"/>
              </a:rPr>
              <a:t>simplemente para graficar las opciones.</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ga5a9e75e84_0_1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9" name="Google Shape;1249;ga5a9e75e84_0_1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a5a9e75e84_0_1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a5a9e75e84_0_1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ga5a9e75e84_0_1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a5a9e75e84_0_1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ga5a9e75e84_0_1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a5a9e75e84_0_1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ga5a9e75e84_0_1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4" name="Google Shape;1284;ga5a9e75e84_0_1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1200">
                <a:solidFill>
                  <a:schemeClr val="dk1"/>
                </a:solidFill>
                <a:highlight>
                  <a:schemeClr val="lt1"/>
                </a:highlight>
                <a:latin typeface="Didact Gothic"/>
                <a:ea typeface="Didact Gothic"/>
                <a:cs typeface="Didact Gothic"/>
                <a:sym typeface="Didact Gothic"/>
              </a:rPr>
              <a:t>Estas slides se pasan </a:t>
            </a:r>
            <a:r>
              <a:rPr b="1" lang="en-GB" sz="1200">
                <a:solidFill>
                  <a:schemeClr val="dk1"/>
                </a:solidFill>
                <a:highlight>
                  <a:schemeClr val="lt1"/>
                </a:highlight>
                <a:latin typeface="Didact Gothic"/>
                <a:ea typeface="Didact Gothic"/>
                <a:cs typeface="Didact Gothic"/>
                <a:sym typeface="Didact Gothic"/>
              </a:rPr>
              <a:t>rápidamente </a:t>
            </a:r>
            <a:r>
              <a:rPr lang="en-GB" sz="1200">
                <a:solidFill>
                  <a:schemeClr val="dk1"/>
                </a:solidFill>
                <a:highlight>
                  <a:schemeClr val="lt1"/>
                </a:highlight>
                <a:latin typeface="Didact Gothic"/>
                <a:ea typeface="Didact Gothic"/>
                <a:cs typeface="Didact Gothic"/>
                <a:sym typeface="Didact Gothic"/>
              </a:rPr>
              <a:t>simplemente para graficar las opciones.</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ga5a9e75e84_0_1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3" name="Google Shape;1293;ga5a9e75e84_0_1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a5a9e75e84_0_1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a5a9e75e84_0_1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a2c1c9e91b_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a2c1c9e91b_0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ga5a9e75e84_0_1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1" name="Google Shape;1311;ga5a9e75e84_0_1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a5a9e75e84_0_1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a5a9e75e84_0_1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ga5a9e75e84_0_1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9" name="Google Shape;1329;ga5a9e75e84_0_1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a5a9e75e84_0_1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a5a9e75e84_0_1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ga5a9e75e84_0_1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7" name="Google Shape;1347;ga5a9e75e84_0_1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a5a9e75e84_0_1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a5a9e75e84_0_1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ga5a9e75e84_0_1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5" name="Google Shape;1365;ga5a9e75e84_0_1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a5a9e75e84_0_1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a5a9e75e84_0_1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ga5a9e75e84_0_1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3" name="Google Shape;1383;ga5a9e75e84_0_1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ga5a9e75e84_0_1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2" name="Google Shape;1392;ga5a9e75e84_0_1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a2c1c9e91b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a2c1c9e91b_0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a5a9e75e84_0_1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1" name="Google Shape;1401;ga5a9e75e84_0_1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a5a9e75e84_0_1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0" name="Google Shape;1410;ga5a9e75e84_0_1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6" name="Shape 1416"/>
        <p:cNvGrpSpPr/>
        <p:nvPr/>
      </p:nvGrpSpPr>
      <p:grpSpPr>
        <a:xfrm>
          <a:off x="0" y="0"/>
          <a:ext cx="0" cy="0"/>
          <a:chOff x="0" y="0"/>
          <a:chExt cx="0" cy="0"/>
        </a:xfrm>
      </p:grpSpPr>
      <p:sp>
        <p:nvSpPr>
          <p:cNvPr id="1417" name="Google Shape;1417;ga5a9e75e84_0_1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8" name="Google Shape;1418;ga5a9e75e84_0_1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1200">
                <a:solidFill>
                  <a:schemeClr val="dk1"/>
                </a:solidFill>
                <a:highlight>
                  <a:schemeClr val="lt1"/>
                </a:highlight>
                <a:latin typeface="Didact Gothic"/>
                <a:ea typeface="Didact Gothic"/>
                <a:cs typeface="Didact Gothic"/>
                <a:sym typeface="Didact Gothic"/>
              </a:rPr>
              <a:t>Estas slides se pasan </a:t>
            </a:r>
            <a:r>
              <a:rPr b="1" lang="en-GB" sz="1200">
                <a:solidFill>
                  <a:schemeClr val="dk1"/>
                </a:solidFill>
                <a:highlight>
                  <a:schemeClr val="lt1"/>
                </a:highlight>
                <a:latin typeface="Didact Gothic"/>
                <a:ea typeface="Didact Gothic"/>
                <a:cs typeface="Didact Gothic"/>
                <a:sym typeface="Didact Gothic"/>
              </a:rPr>
              <a:t>rápidamente </a:t>
            </a:r>
            <a:r>
              <a:rPr lang="en-GB" sz="1200">
                <a:solidFill>
                  <a:schemeClr val="dk1"/>
                </a:solidFill>
                <a:highlight>
                  <a:schemeClr val="lt1"/>
                </a:highlight>
                <a:latin typeface="Didact Gothic"/>
                <a:ea typeface="Didact Gothic"/>
                <a:cs typeface="Didact Gothic"/>
                <a:sym typeface="Didact Gothic"/>
              </a:rPr>
              <a:t>simplemente para graficar las opciones.</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ga5a9e75e84_0_1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7" name="Google Shape;1427;ga5a9e75e84_0_1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a5a9e75e84_0_1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a5a9e75e84_0_1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a5a9e75e84_0_1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a5a9e75e84_0_1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ga5a9e75e84_0_1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4" name="Google Shape;1454;ga5a9e75e84_0_1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highlight>
                  <a:schemeClr val="lt1"/>
                </a:highlight>
                <a:latin typeface="Didact Gothic"/>
                <a:ea typeface="Didact Gothic"/>
                <a:cs typeface="Didact Gothic"/>
                <a:sym typeface="Didact Gothic"/>
              </a:rPr>
              <a:t>Estas slides se pasan </a:t>
            </a:r>
            <a:r>
              <a:rPr b="1" lang="en-GB" sz="1200">
                <a:solidFill>
                  <a:schemeClr val="dk1"/>
                </a:solidFill>
                <a:highlight>
                  <a:schemeClr val="lt1"/>
                </a:highlight>
                <a:latin typeface="Didact Gothic"/>
                <a:ea typeface="Didact Gothic"/>
                <a:cs typeface="Didact Gothic"/>
                <a:sym typeface="Didact Gothic"/>
              </a:rPr>
              <a:t>rápidamente </a:t>
            </a:r>
            <a:r>
              <a:rPr lang="en-GB" sz="1200">
                <a:solidFill>
                  <a:schemeClr val="dk1"/>
                </a:solidFill>
                <a:highlight>
                  <a:schemeClr val="lt1"/>
                </a:highlight>
                <a:latin typeface="Didact Gothic"/>
                <a:ea typeface="Didact Gothic"/>
                <a:cs typeface="Didact Gothic"/>
                <a:sym typeface="Didact Gothic"/>
              </a:rPr>
              <a:t>simplemente para graficar las opciones.</a:t>
            </a:r>
            <a:endParaRPr sz="1200">
              <a:solidFill>
                <a:schemeClr val="dk1"/>
              </a:solidFill>
              <a:highlight>
                <a:schemeClr val="lt1"/>
              </a:highlight>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a5a9e75e84_0_1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a5a9e75e84_0_1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a5a9e75e84_0_1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a5a9e75e84_0_1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a5a9e75e84_0_1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1" name="Google Shape;1481;ga5a9e75e84_0_1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a2c1c9e91b_0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a2c1c9e91b_0_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8" name="Shape 1488"/>
        <p:cNvGrpSpPr/>
        <p:nvPr/>
      </p:nvGrpSpPr>
      <p:grpSpPr>
        <a:xfrm>
          <a:off x="0" y="0"/>
          <a:ext cx="0" cy="0"/>
          <a:chOff x="0" y="0"/>
          <a:chExt cx="0" cy="0"/>
        </a:xfrm>
      </p:grpSpPr>
      <p:sp>
        <p:nvSpPr>
          <p:cNvPr id="1489" name="Google Shape;1489;gbe92e2005b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0" name="Google Shape;1490;gbe92e2005b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Obligatoria siempre. A la hora del Break, entre 5 y 10 minutos. Considerar ubicar este espacio en un momento adecuado de la clase. Al volver, mostrar los resultados de la pregunta del anterior slide y generar un breve intercambio.</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gbe92e2005b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5" name="Google Shape;1495;gbe92e2005b_0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Momento de consolidación de aprendizajes: GRIDS</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gd4f3df89e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3" name="Google Shape;1503;gd4f3df89e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desafíos entregables. Editar el número con el número de desafío correspondiente..</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d4f3df89e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1" name="Google Shape;1511;gd4f3df89eb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6" name="Shape 1516"/>
        <p:cNvGrpSpPr/>
        <p:nvPr/>
      </p:nvGrpSpPr>
      <p:grpSpPr>
        <a:xfrm>
          <a:off x="0" y="0"/>
          <a:ext cx="0" cy="0"/>
          <a:chOff x="0" y="0"/>
          <a:chExt cx="0" cy="0"/>
        </a:xfrm>
      </p:grpSpPr>
      <p:sp>
        <p:nvSpPr>
          <p:cNvPr id="1517" name="Google Shape;1517;gd4f3df89e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8" name="Google Shape;1518;gd4f3df89eb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ga5a9e75e84_0_1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5" name="Google Shape;1525;ga5a9e75e84_0_16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ga5a9e75e84_0_1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1" name="Google Shape;1531;ga5a9e75e84_0_16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ga5a9e75e84_0_1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7" name="Google Shape;1537;ga5a9e75e84_0_16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a2c1c9e91b_0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a2c1c9e91b_0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a2c1c9e91b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a2c1c9e91b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a2c1c9e91b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a2c1c9e91b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a2c1c9e91b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ga2c1c9e91b_0_4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bd7305b15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gbd7305b155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i="1"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bd7305b155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gbd7305b155_1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bd7305b155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gbd7305b155_1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i="1"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bd7305b155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gbd7305b155_1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i="1"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bd7305b155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gbd7305b155_1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i="1"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bd7305b155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bd7305b155_1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i="1"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a2c1c9e91b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ga2c1c9e91b_0_6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subtemas de un módulo.</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a2c1c9e91b_0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a2c1c9e91b_0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a2c1c9e91b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ga2c1c9e91b_0_5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Obligatoria siempre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a2c1c9e91b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ga2c1c9e91b_0_5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Obligatoria siempre. Es lo que queremos alcanzar una vez finalizada la clase. Recordá que se enuncian en principio con el verbo delante (por ejemplo: “Comprender…”, “Analizar…”, “conocer…”, etc).</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 name="Google Shape;511;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 name="Google Shape;520;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a2c1c9e91b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ga2c1c9e91b_0_5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8" name="Google Shape;538;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 name="Google Shape;555;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1" name="Google Shape;571;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9" name="Google Shape;579;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7" name="Google Shape;587;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5" name="Google Shape;595;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4" name="Google Shape;604;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3" name="Google Shape;613;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35714"/>
              </a:lnSpc>
              <a:spcBef>
                <a:spcPts val="0"/>
              </a:spcBef>
              <a:spcAft>
                <a:spcPts val="0"/>
              </a:spcAft>
              <a:buSzPts val="1100"/>
              <a:buNone/>
            </a:pPr>
            <a:r>
              <a:rPr lang="en-GB" sz="1400">
                <a:solidFill>
                  <a:srgbClr val="D7BA7D"/>
                </a:solidFill>
                <a:latin typeface="Didact Gothic"/>
                <a:ea typeface="Didact Gothic"/>
                <a:cs typeface="Didact Gothic"/>
                <a:sym typeface="Didact Gothic"/>
              </a:rPr>
              <a:t>.</a:t>
            </a:r>
            <a:r>
              <a:rPr lang="en-GB" sz="1400">
                <a:solidFill>
                  <a:srgbClr val="D4D4D4"/>
                </a:solidFill>
                <a:latin typeface="Didact Gothic"/>
                <a:ea typeface="Didact Gothic"/>
                <a:cs typeface="Didact Gothic"/>
                <a:sym typeface="Didact Gothic"/>
              </a:rPr>
              <a:t>{</a:t>
            </a:r>
            <a:r>
              <a:rPr lang="en-GB" sz="1200">
                <a:solidFill>
                  <a:srgbClr val="24292E"/>
                </a:solidFill>
                <a:highlight>
                  <a:srgbClr val="FFFFFF"/>
                </a:highlight>
                <a:latin typeface="Didact Gothic"/>
                <a:ea typeface="Didact Gothic"/>
                <a:cs typeface="Didact Gothic"/>
                <a:sym typeface="Didact Gothic"/>
              </a:rPr>
              <a:t>Con</a:t>
            </a:r>
            <a:r>
              <a:rPr i="1" lang="en-GB" sz="1200">
                <a:solidFill>
                  <a:srgbClr val="24292E"/>
                </a:solidFill>
                <a:highlight>
                  <a:srgbClr val="FFFFFF"/>
                </a:highlight>
                <a:latin typeface="Didact Gothic"/>
                <a:ea typeface="Didact Gothic"/>
                <a:cs typeface="Didact Gothic"/>
                <a:sym typeface="Didact Gothic"/>
              </a:rPr>
              <a:t> flex-start</a:t>
            </a:r>
            <a:r>
              <a:rPr lang="en-GB" sz="1200">
                <a:solidFill>
                  <a:srgbClr val="24292E"/>
                </a:solidFill>
                <a:highlight>
                  <a:srgbClr val="FFFFFF"/>
                </a:highlight>
                <a:latin typeface="Didact Gothic"/>
                <a:ea typeface="Didact Gothic"/>
                <a:cs typeface="Didact Gothic"/>
                <a:sym typeface="Didact Gothic"/>
              </a:rPr>
              <a:t> </a:t>
            </a:r>
            <a:r>
              <a:rPr b="1" lang="en-GB" sz="1200">
                <a:solidFill>
                  <a:srgbClr val="24292E"/>
                </a:solidFill>
                <a:highlight>
                  <a:srgbClr val="FFFFFF"/>
                </a:highlight>
                <a:latin typeface="Didact Gothic"/>
                <a:ea typeface="Didact Gothic"/>
                <a:cs typeface="Didact Gothic"/>
                <a:sym typeface="Didact Gothic"/>
              </a:rPr>
              <a:t>los flex</a:t>
            </a:r>
            <a:r>
              <a:rPr lang="en-GB" sz="1200">
                <a:solidFill>
                  <a:srgbClr val="24292E"/>
                </a:solidFill>
                <a:highlight>
                  <a:srgbClr val="FFFFFF"/>
                </a:highlight>
                <a:latin typeface="Didact Gothic"/>
                <a:ea typeface="Didact Gothic"/>
                <a:cs typeface="Didact Gothic"/>
                <a:sym typeface="Didact Gothic"/>
              </a:rPr>
              <a:t> </a:t>
            </a:r>
            <a:r>
              <a:rPr b="1" lang="en-GB" sz="1200">
                <a:solidFill>
                  <a:srgbClr val="24292E"/>
                </a:solidFill>
                <a:highlight>
                  <a:srgbClr val="FFFFFF"/>
                </a:highlight>
                <a:latin typeface="Didact Gothic"/>
                <a:ea typeface="Didact Gothic"/>
                <a:cs typeface="Didact Gothic"/>
                <a:sym typeface="Didact Gothic"/>
              </a:rPr>
              <a:t>items se apilan en el cross start del contenedor</a:t>
            </a:r>
            <a:r>
              <a:rPr lang="en-GB" sz="1200">
                <a:solidFill>
                  <a:srgbClr val="24292E"/>
                </a:solidFill>
                <a:highlight>
                  <a:srgbClr val="FFFFFF"/>
                </a:highlight>
                <a:latin typeface="Didact Gothic"/>
                <a:ea typeface="Didact Gothic"/>
                <a:cs typeface="Didact Gothic"/>
                <a:sym typeface="Didact Gothic"/>
              </a:rPr>
              <a:t> flexible, es decir en el inicio transversal, este es el valor que se aplica por defecto en la propiedad </a:t>
            </a:r>
            <a:r>
              <a:rPr i="1" lang="en-GB" sz="1200">
                <a:solidFill>
                  <a:srgbClr val="24292E"/>
                </a:solidFill>
                <a:highlight>
                  <a:srgbClr val="FFFFFF"/>
                </a:highlight>
                <a:latin typeface="Didact Gothic"/>
                <a:ea typeface="Didact Gothic"/>
                <a:cs typeface="Didact Gothic"/>
                <a:sym typeface="Didact Gothic"/>
              </a:rPr>
              <a:t>align-items.</a:t>
            </a:r>
            <a:endParaRPr i="1" sz="1200">
              <a:solidFill>
                <a:srgbClr val="24292E"/>
              </a:solidFill>
              <a:highlight>
                <a:srgbClr val="FFFFFF"/>
              </a:highlight>
              <a:latin typeface="Didact Gothic"/>
              <a:ea typeface="Didact Gothic"/>
              <a:cs typeface="Didact Gothic"/>
              <a:sym typeface="Didact Gothic"/>
            </a:endParaRPr>
          </a:p>
          <a:p>
            <a:pPr indent="0" lvl="0" marL="0" rtl="0" algn="just">
              <a:lnSpc>
                <a:spcPct val="135714"/>
              </a:lnSpc>
              <a:spcBef>
                <a:spcPts val="0"/>
              </a:spcBef>
              <a:spcAft>
                <a:spcPts val="0"/>
              </a:spcAft>
              <a:buSzPts val="1100"/>
              <a:buNone/>
            </a:pPr>
            <a:r>
              <a:t/>
            </a:r>
            <a:endParaRPr sz="1400">
              <a:solidFill>
                <a:srgbClr val="D4D4D4"/>
              </a:solidFill>
              <a:latin typeface="Didact Gothic"/>
              <a:ea typeface="Didact Gothic"/>
              <a:cs typeface="Didact Gothic"/>
              <a:sym typeface="Didact Gothic"/>
            </a:endParaRPr>
          </a:p>
          <a:p>
            <a:pPr indent="0" lvl="0" marL="0" rtl="0" algn="just">
              <a:lnSpc>
                <a:spcPct val="135714"/>
              </a:lnSpc>
              <a:spcBef>
                <a:spcPts val="0"/>
              </a:spcBef>
              <a:spcAft>
                <a:spcPts val="0"/>
              </a:spcAft>
              <a:buSzPts val="1100"/>
              <a:buNone/>
            </a:pPr>
            <a:r>
              <a:rPr lang="en-GB" sz="1400">
                <a:solidFill>
                  <a:srgbClr val="D4D4D4"/>
                </a:solidFill>
                <a:latin typeface="Didact Gothic"/>
                <a:ea typeface="Didact Gothic"/>
                <a:cs typeface="Didact Gothic"/>
                <a:sym typeface="Didact Gothic"/>
              </a:rPr>
              <a:t>   </a:t>
            </a:r>
            <a:r>
              <a:rPr lang="en-GB" sz="1400">
                <a:solidFill>
                  <a:srgbClr val="9CDCFE"/>
                </a:solidFill>
                <a:latin typeface="Didact Gothic"/>
                <a:ea typeface="Didact Gothic"/>
                <a:cs typeface="Didact Gothic"/>
                <a:sym typeface="Didact Gothic"/>
              </a:rPr>
              <a:t>display</a:t>
            </a:r>
            <a:r>
              <a:rPr lang="en-GB" sz="1400">
                <a:solidFill>
                  <a:srgbClr val="D4D4D4"/>
                </a:solidFill>
                <a:latin typeface="Didact Gothic"/>
                <a:ea typeface="Didact Gothic"/>
                <a:cs typeface="Didact Gothic"/>
                <a:sym typeface="Didact Gothic"/>
              </a:rPr>
              <a:t>: </a:t>
            </a:r>
            <a:r>
              <a:rPr lang="en-GB" sz="1400">
                <a:solidFill>
                  <a:srgbClr val="CE9178"/>
                </a:solidFill>
                <a:latin typeface="Didact Gothic"/>
                <a:ea typeface="Didact Gothic"/>
                <a:cs typeface="Didact Gothic"/>
                <a:sym typeface="Didact Gothic"/>
              </a:rPr>
              <a:t>flex</a:t>
            </a:r>
            <a:r>
              <a:rPr lang="en-GB" sz="1400">
                <a:solidFill>
                  <a:srgbClr val="D4D4D4"/>
                </a:solidFill>
                <a:latin typeface="Didact Gothic"/>
                <a:ea typeface="Didact Gothic"/>
                <a:cs typeface="Didact Gothic"/>
                <a:sym typeface="Didact Gothic"/>
              </a:rPr>
              <a:t>;</a:t>
            </a:r>
            <a:endParaRPr sz="1400">
              <a:solidFill>
                <a:srgbClr val="D4D4D4"/>
              </a:solidFill>
              <a:latin typeface="Didact Gothic"/>
              <a:ea typeface="Didact Gothic"/>
              <a:cs typeface="Didact Gothic"/>
              <a:sym typeface="Didact Gothic"/>
            </a:endParaRPr>
          </a:p>
          <a:p>
            <a:pPr indent="0" lvl="0" marL="0" rtl="0" algn="just">
              <a:lnSpc>
                <a:spcPct val="135714"/>
              </a:lnSpc>
              <a:spcBef>
                <a:spcPts val="0"/>
              </a:spcBef>
              <a:spcAft>
                <a:spcPts val="0"/>
              </a:spcAft>
              <a:buSzPts val="1100"/>
              <a:buNone/>
            </a:pPr>
            <a:r>
              <a:rPr lang="en-GB" sz="1400">
                <a:solidFill>
                  <a:srgbClr val="D4D4D4"/>
                </a:solidFill>
                <a:latin typeface="Didact Gothic"/>
                <a:ea typeface="Didact Gothic"/>
                <a:cs typeface="Didact Gothic"/>
                <a:sym typeface="Didact Gothic"/>
              </a:rPr>
              <a:t>   </a:t>
            </a:r>
            <a:r>
              <a:rPr lang="en-GB" sz="1400">
                <a:solidFill>
                  <a:srgbClr val="9CDCFE"/>
                </a:solidFill>
                <a:latin typeface="Didact Gothic"/>
                <a:ea typeface="Didact Gothic"/>
                <a:cs typeface="Didact Gothic"/>
                <a:sym typeface="Didact Gothic"/>
              </a:rPr>
              <a:t>align-items</a:t>
            </a:r>
            <a:r>
              <a:rPr lang="en-GB" sz="1400">
                <a:solidFill>
                  <a:srgbClr val="D4D4D4"/>
                </a:solidFill>
                <a:latin typeface="Didact Gothic"/>
                <a:ea typeface="Didact Gothic"/>
                <a:cs typeface="Didact Gothic"/>
                <a:sym typeface="Didact Gothic"/>
              </a:rPr>
              <a:t>: </a:t>
            </a:r>
            <a:r>
              <a:rPr lang="en-GB" sz="1400">
                <a:solidFill>
                  <a:srgbClr val="CE9178"/>
                </a:solidFill>
                <a:latin typeface="Didact Gothic"/>
                <a:ea typeface="Didact Gothic"/>
                <a:cs typeface="Didact Gothic"/>
                <a:sym typeface="Didact Gothic"/>
              </a:rPr>
              <a:t>flex-start</a:t>
            </a:r>
            <a:r>
              <a:rPr lang="en-GB" sz="1400">
                <a:solidFill>
                  <a:srgbClr val="D4D4D4"/>
                </a:solidFill>
                <a:latin typeface="Didact Gothic"/>
                <a:ea typeface="Didact Gothic"/>
                <a:cs typeface="Didact Gothic"/>
                <a:sym typeface="Didact Gothic"/>
              </a:rPr>
              <a:t>;</a:t>
            </a:r>
            <a:endParaRPr sz="1400">
              <a:solidFill>
                <a:srgbClr val="D4D4D4"/>
              </a:solidFill>
              <a:latin typeface="Didact Gothic"/>
              <a:ea typeface="Didact Gothic"/>
              <a:cs typeface="Didact Gothic"/>
              <a:sym typeface="Didact Gothic"/>
            </a:endParaRPr>
          </a:p>
          <a:p>
            <a:pPr indent="0" lvl="0" marL="0" rtl="0" algn="just">
              <a:lnSpc>
                <a:spcPct val="135714"/>
              </a:lnSpc>
              <a:spcBef>
                <a:spcPts val="0"/>
              </a:spcBef>
              <a:spcAft>
                <a:spcPts val="0"/>
              </a:spcAft>
              <a:buSzPts val="1100"/>
              <a:buNone/>
            </a:pPr>
            <a:r>
              <a:rPr lang="en-GB" sz="1400">
                <a:solidFill>
                  <a:srgbClr val="D4D4D4"/>
                </a:solidFill>
                <a:latin typeface="Didact Gothic"/>
                <a:ea typeface="Didact Gothic"/>
                <a:cs typeface="Didact Gothic"/>
                <a:sym typeface="Didact Gothic"/>
              </a:rPr>
              <a:t>}</a:t>
            </a:r>
            <a:endParaRPr sz="1400">
              <a:solidFill>
                <a:srgbClr val="D7BA7D"/>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a2c1c9e91b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ga2c1c9e91b_0_5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1" name="Google Shape;621;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n-GB" sz="1200">
                <a:solidFill>
                  <a:srgbClr val="24292E"/>
                </a:solidFill>
                <a:highlight>
                  <a:srgbClr val="FFFFFF"/>
                </a:highlight>
                <a:latin typeface="Didact Gothic"/>
                <a:ea typeface="Didact Gothic"/>
                <a:cs typeface="Didact Gothic"/>
                <a:sym typeface="Didact Gothic"/>
              </a:rPr>
              <a:t>Con </a:t>
            </a:r>
            <a:r>
              <a:rPr i="1" lang="en-GB" sz="1200">
                <a:solidFill>
                  <a:srgbClr val="24292E"/>
                </a:solidFill>
                <a:highlight>
                  <a:srgbClr val="FFFFFF"/>
                </a:highlight>
                <a:latin typeface="Didact Gothic"/>
                <a:ea typeface="Didact Gothic"/>
                <a:cs typeface="Didact Gothic"/>
                <a:sym typeface="Didact Gothic"/>
              </a:rPr>
              <a:t>flex-end </a:t>
            </a:r>
            <a:r>
              <a:rPr lang="en-GB" sz="1200">
                <a:solidFill>
                  <a:srgbClr val="24292E"/>
                </a:solidFill>
                <a:highlight>
                  <a:srgbClr val="FFFFFF"/>
                </a:highlight>
                <a:latin typeface="Didact Gothic"/>
                <a:ea typeface="Didact Gothic"/>
                <a:cs typeface="Didact Gothic"/>
                <a:sym typeface="Didact Gothic"/>
              </a:rPr>
              <a:t>los </a:t>
            </a:r>
            <a:r>
              <a:rPr b="1" lang="en-GB" sz="1200">
                <a:solidFill>
                  <a:srgbClr val="24292E"/>
                </a:solidFill>
                <a:highlight>
                  <a:srgbClr val="FFFFFF"/>
                </a:highlight>
                <a:latin typeface="Didact Gothic"/>
                <a:ea typeface="Didact Gothic"/>
                <a:cs typeface="Didact Gothic"/>
                <a:sym typeface="Didact Gothic"/>
              </a:rPr>
              <a:t>flex items se apilan en el cross end del contenedor</a:t>
            </a:r>
            <a:r>
              <a:rPr lang="en-GB" sz="1200">
                <a:solidFill>
                  <a:srgbClr val="24292E"/>
                </a:solidFill>
                <a:highlight>
                  <a:srgbClr val="FFFFFF"/>
                </a:highlight>
                <a:latin typeface="Didact Gothic"/>
                <a:ea typeface="Didact Gothic"/>
                <a:cs typeface="Didact Gothic"/>
                <a:sym typeface="Didact Gothic"/>
              </a:rPr>
              <a:t> flexible</a:t>
            </a:r>
            <a:endParaRPr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9" name="Google Shape;629;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n-GB" sz="1200">
                <a:solidFill>
                  <a:srgbClr val="24292E"/>
                </a:solidFill>
                <a:highlight>
                  <a:srgbClr val="FFFFFF"/>
                </a:highlight>
                <a:latin typeface="Didact Gothic"/>
                <a:ea typeface="Didact Gothic"/>
                <a:cs typeface="Didact Gothic"/>
                <a:sym typeface="Didact Gothic"/>
              </a:rPr>
              <a:t>Con </a:t>
            </a:r>
            <a:r>
              <a:rPr i="1" lang="en-GB" sz="1200">
                <a:solidFill>
                  <a:srgbClr val="24292E"/>
                </a:solidFill>
                <a:highlight>
                  <a:srgbClr val="FFFFFF"/>
                </a:highlight>
                <a:latin typeface="Didact Gothic"/>
                <a:ea typeface="Didact Gothic"/>
                <a:cs typeface="Didact Gothic"/>
                <a:sym typeface="Didact Gothic"/>
              </a:rPr>
              <a:t>center </a:t>
            </a:r>
            <a:r>
              <a:rPr lang="en-GB" sz="1200">
                <a:solidFill>
                  <a:srgbClr val="24292E"/>
                </a:solidFill>
                <a:highlight>
                  <a:srgbClr val="FFFFFF"/>
                </a:highlight>
                <a:latin typeface="Didact Gothic"/>
                <a:ea typeface="Didact Gothic"/>
                <a:cs typeface="Didact Gothic"/>
                <a:sym typeface="Didact Gothic"/>
              </a:rPr>
              <a:t>los flex </a:t>
            </a:r>
            <a:r>
              <a:rPr b="1" lang="en-GB" sz="1200">
                <a:solidFill>
                  <a:srgbClr val="24292E"/>
                </a:solidFill>
                <a:highlight>
                  <a:srgbClr val="FFFFFF"/>
                </a:highlight>
                <a:latin typeface="Didact Gothic"/>
                <a:ea typeface="Didact Gothic"/>
                <a:cs typeface="Didact Gothic"/>
                <a:sym typeface="Didact Gothic"/>
              </a:rPr>
              <a:t>items se apilan en el centro del cross axis del contenedor</a:t>
            </a:r>
            <a:r>
              <a:rPr lang="en-GB" sz="1200">
                <a:solidFill>
                  <a:srgbClr val="24292E"/>
                </a:solidFill>
                <a:highlight>
                  <a:srgbClr val="FFFFFF"/>
                </a:highlight>
                <a:latin typeface="Didact Gothic"/>
                <a:ea typeface="Didact Gothic"/>
                <a:cs typeface="Didact Gothic"/>
                <a:sym typeface="Didact Gothic"/>
              </a:rPr>
              <a:t> flexible, osea en el eje transversal.</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7" name="Google Shape;637;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i="1" lang="en-GB" sz="1200">
                <a:solidFill>
                  <a:srgbClr val="24292E"/>
                </a:solidFill>
                <a:highlight>
                  <a:srgbClr val="FFFFFF"/>
                </a:highlight>
                <a:latin typeface="Didact Gothic"/>
                <a:ea typeface="Didact Gothic"/>
                <a:cs typeface="Didact Gothic"/>
                <a:sym typeface="Didact Gothic"/>
              </a:rPr>
              <a:t>baseline </a:t>
            </a:r>
            <a:r>
              <a:rPr b="1" lang="en-GB" sz="1200">
                <a:solidFill>
                  <a:srgbClr val="24292E"/>
                </a:solidFill>
                <a:highlight>
                  <a:srgbClr val="FFFFFF"/>
                </a:highlight>
                <a:latin typeface="Didact Gothic"/>
                <a:ea typeface="Didact Gothic"/>
                <a:cs typeface="Didact Gothic"/>
                <a:sym typeface="Didact Gothic"/>
              </a:rPr>
              <a:t>alinea los flex items sus propias lineas de base</a:t>
            </a:r>
            <a:r>
              <a:rPr lang="en-GB" sz="1200">
                <a:solidFill>
                  <a:srgbClr val="24292E"/>
                </a:solidFill>
                <a:highlight>
                  <a:srgbClr val="FFFFFF"/>
                </a:highlight>
                <a:latin typeface="Didact Gothic"/>
                <a:ea typeface="Didact Gothic"/>
                <a:cs typeface="Didact Gothic"/>
                <a:sym typeface="Didact Gothic"/>
              </a:rPr>
              <a:t>, esta se define en base de los texto de cada item.</a:t>
            </a:r>
            <a:endParaRPr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5" name="Google Shape;645;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i="1" lang="en-GB" sz="1200">
                <a:solidFill>
                  <a:srgbClr val="24292E"/>
                </a:solidFill>
                <a:highlight>
                  <a:srgbClr val="FFFFFF"/>
                </a:highlight>
                <a:latin typeface="Didact Gothic"/>
                <a:ea typeface="Didact Gothic"/>
                <a:cs typeface="Didact Gothic"/>
                <a:sym typeface="Didact Gothic"/>
              </a:rPr>
              <a:t>baseline </a:t>
            </a:r>
            <a:r>
              <a:rPr b="1" lang="en-GB" sz="1200">
                <a:solidFill>
                  <a:srgbClr val="24292E"/>
                </a:solidFill>
                <a:highlight>
                  <a:srgbClr val="FFFFFF"/>
                </a:highlight>
                <a:latin typeface="Didact Gothic"/>
                <a:ea typeface="Didact Gothic"/>
                <a:cs typeface="Didact Gothic"/>
                <a:sym typeface="Didact Gothic"/>
              </a:rPr>
              <a:t>alinea los flex items sus propias lineas de base</a:t>
            </a:r>
            <a:r>
              <a:rPr lang="en-GB" sz="1200">
                <a:solidFill>
                  <a:srgbClr val="24292E"/>
                </a:solidFill>
                <a:highlight>
                  <a:srgbClr val="FFFFFF"/>
                </a:highlight>
                <a:latin typeface="Didact Gothic"/>
                <a:ea typeface="Didact Gothic"/>
                <a:cs typeface="Didact Gothic"/>
                <a:sym typeface="Didact Gothic"/>
              </a:rPr>
              <a:t>, esta se define en base de los texto de cada item.</a:t>
            </a:r>
            <a:endParaRPr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2" name="Google Shape;652;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i="1"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0" name="Google Shape;660;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n-GB" sz="1200">
                <a:solidFill>
                  <a:srgbClr val="24292E"/>
                </a:solidFill>
                <a:highlight>
                  <a:srgbClr val="FFFFFF"/>
                </a:highlight>
                <a:latin typeface="Didact Gothic"/>
                <a:ea typeface="Didact Gothic"/>
                <a:cs typeface="Didact Gothic"/>
                <a:sym typeface="Didact Gothic"/>
              </a:rPr>
              <a:t>Con el valor </a:t>
            </a:r>
            <a:r>
              <a:rPr i="1" lang="en-GB" sz="1200">
                <a:solidFill>
                  <a:srgbClr val="24292E"/>
                </a:solidFill>
                <a:highlight>
                  <a:srgbClr val="FFFFFF"/>
                </a:highlight>
                <a:latin typeface="Didact Gothic"/>
                <a:ea typeface="Didact Gothic"/>
                <a:cs typeface="Didact Gothic"/>
                <a:sym typeface="Didact Gothic"/>
              </a:rPr>
              <a:t>stretch</a:t>
            </a:r>
            <a:r>
              <a:rPr b="1" i="1" lang="en-GB" sz="1200">
                <a:solidFill>
                  <a:srgbClr val="24292E"/>
                </a:solidFill>
                <a:highlight>
                  <a:srgbClr val="FFFFFF"/>
                </a:highlight>
                <a:latin typeface="Didact Gothic"/>
                <a:ea typeface="Didact Gothic"/>
                <a:cs typeface="Didact Gothic"/>
                <a:sym typeface="Didact Gothic"/>
              </a:rPr>
              <a:t> </a:t>
            </a:r>
            <a:r>
              <a:rPr b="1" lang="en-GB" sz="1200">
                <a:solidFill>
                  <a:srgbClr val="24292E"/>
                </a:solidFill>
                <a:highlight>
                  <a:srgbClr val="FFFFFF"/>
                </a:highlight>
                <a:latin typeface="Didact Gothic"/>
                <a:ea typeface="Didact Gothic"/>
                <a:cs typeface="Didact Gothic"/>
                <a:sym typeface="Didact Gothic"/>
              </a:rPr>
              <a:t>los flex items son mostrados con espacios distribuidos después de cada fila</a:t>
            </a:r>
            <a:r>
              <a:rPr lang="en-GB" sz="1200">
                <a:solidFill>
                  <a:srgbClr val="24292E"/>
                </a:solidFill>
                <a:highlight>
                  <a:srgbClr val="FFFFFF"/>
                </a:highlight>
                <a:latin typeface="Didact Gothic"/>
                <a:ea typeface="Didact Gothic"/>
                <a:cs typeface="Didact Gothic"/>
                <a:sym typeface="Didact Gothic"/>
              </a:rPr>
              <a:t> compuestas elementos flexibles dentro de su contenedor, este es el valor que se aplica por defecto en la propiedad </a:t>
            </a:r>
            <a:r>
              <a:rPr i="1" lang="en-GB" sz="1200">
                <a:solidFill>
                  <a:srgbClr val="24292E"/>
                </a:solidFill>
                <a:highlight>
                  <a:srgbClr val="FFFFFF"/>
                </a:highlight>
                <a:latin typeface="Didact Gothic"/>
                <a:ea typeface="Didact Gothic"/>
                <a:cs typeface="Didact Gothic"/>
                <a:sym typeface="Didact Gothic"/>
              </a:rPr>
              <a:t>align-content</a:t>
            </a:r>
            <a:r>
              <a:rPr lang="en-GB" sz="1200">
                <a:solidFill>
                  <a:srgbClr val="24292E"/>
                </a:solidFill>
                <a:highlight>
                  <a:srgbClr val="FFFFFF"/>
                </a:highlight>
                <a:latin typeface="Didact Gothic"/>
                <a:ea typeface="Didact Gothic"/>
                <a:cs typeface="Didact Gothic"/>
                <a:sym typeface="Didact Gothic"/>
              </a:rPr>
              <a:t>.</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i="1"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7" name="Google Shape;667;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n-GB" sz="1200">
                <a:solidFill>
                  <a:srgbClr val="24292E"/>
                </a:solidFill>
                <a:highlight>
                  <a:srgbClr val="FFFFFF"/>
                </a:highlight>
                <a:latin typeface="Didact Gothic"/>
                <a:ea typeface="Didact Gothic"/>
                <a:cs typeface="Didact Gothic"/>
                <a:sym typeface="Didact Gothic"/>
              </a:rPr>
              <a:t>Con el valor </a:t>
            </a:r>
            <a:r>
              <a:rPr i="1" lang="en-GB" sz="1200">
                <a:solidFill>
                  <a:srgbClr val="24292E"/>
                </a:solidFill>
                <a:highlight>
                  <a:srgbClr val="FFFFFF"/>
                </a:highlight>
                <a:latin typeface="Didact Gothic"/>
                <a:ea typeface="Didact Gothic"/>
                <a:cs typeface="Didact Gothic"/>
                <a:sym typeface="Didact Gothic"/>
              </a:rPr>
              <a:t>stretch</a:t>
            </a:r>
            <a:r>
              <a:rPr b="1" i="1" lang="en-GB" sz="1200">
                <a:solidFill>
                  <a:srgbClr val="24292E"/>
                </a:solidFill>
                <a:highlight>
                  <a:srgbClr val="FFFFFF"/>
                </a:highlight>
                <a:latin typeface="Didact Gothic"/>
                <a:ea typeface="Didact Gothic"/>
                <a:cs typeface="Didact Gothic"/>
                <a:sym typeface="Didact Gothic"/>
              </a:rPr>
              <a:t> </a:t>
            </a:r>
            <a:r>
              <a:rPr b="1" lang="en-GB" sz="1200">
                <a:solidFill>
                  <a:srgbClr val="24292E"/>
                </a:solidFill>
                <a:highlight>
                  <a:srgbClr val="FFFFFF"/>
                </a:highlight>
                <a:latin typeface="Didact Gothic"/>
                <a:ea typeface="Didact Gothic"/>
                <a:cs typeface="Didact Gothic"/>
                <a:sym typeface="Didact Gothic"/>
              </a:rPr>
              <a:t>los flex items son mostrados con espacios distribuidos después de cada fila</a:t>
            </a:r>
            <a:r>
              <a:rPr lang="en-GB" sz="1200">
                <a:solidFill>
                  <a:srgbClr val="24292E"/>
                </a:solidFill>
                <a:highlight>
                  <a:srgbClr val="FFFFFF"/>
                </a:highlight>
                <a:latin typeface="Didact Gothic"/>
                <a:ea typeface="Didact Gothic"/>
                <a:cs typeface="Didact Gothic"/>
                <a:sym typeface="Didact Gothic"/>
              </a:rPr>
              <a:t> compuestas elementos flexibles dentro de su contenedor, este es el valor que se aplica por defecto en la propiedad </a:t>
            </a:r>
            <a:r>
              <a:rPr i="1" lang="en-GB" sz="1200">
                <a:solidFill>
                  <a:srgbClr val="24292E"/>
                </a:solidFill>
                <a:highlight>
                  <a:srgbClr val="FFFFFF"/>
                </a:highlight>
                <a:latin typeface="Didact Gothic"/>
                <a:ea typeface="Didact Gothic"/>
                <a:cs typeface="Didact Gothic"/>
                <a:sym typeface="Didact Gothic"/>
              </a:rPr>
              <a:t>align-content</a:t>
            </a:r>
            <a:r>
              <a:rPr lang="en-GB" sz="1200">
                <a:solidFill>
                  <a:srgbClr val="24292E"/>
                </a:solidFill>
                <a:highlight>
                  <a:srgbClr val="FFFFFF"/>
                </a:highlight>
                <a:latin typeface="Didact Gothic"/>
                <a:ea typeface="Didact Gothic"/>
                <a:cs typeface="Didact Gothic"/>
                <a:sym typeface="Didact Gothic"/>
              </a:rPr>
              <a:t>.</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i="1"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4" name="Google Shape;674;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n-GB" sz="1200">
                <a:solidFill>
                  <a:srgbClr val="24292E"/>
                </a:solidFill>
                <a:highlight>
                  <a:srgbClr val="FFFFFF"/>
                </a:highlight>
                <a:latin typeface="Didact Gothic"/>
                <a:ea typeface="Didact Gothic"/>
                <a:cs typeface="Didact Gothic"/>
                <a:sym typeface="Didact Gothic"/>
              </a:rPr>
              <a:t>Con el valor </a:t>
            </a:r>
            <a:r>
              <a:rPr i="1" lang="en-GB" sz="1200">
                <a:solidFill>
                  <a:srgbClr val="24292E"/>
                </a:solidFill>
                <a:highlight>
                  <a:srgbClr val="FFFFFF"/>
                </a:highlight>
                <a:latin typeface="Didact Gothic"/>
                <a:ea typeface="Didact Gothic"/>
                <a:cs typeface="Didact Gothic"/>
                <a:sym typeface="Didact Gothic"/>
              </a:rPr>
              <a:t>stretch</a:t>
            </a:r>
            <a:r>
              <a:rPr b="1" i="1" lang="en-GB" sz="1200">
                <a:solidFill>
                  <a:srgbClr val="24292E"/>
                </a:solidFill>
                <a:highlight>
                  <a:srgbClr val="FFFFFF"/>
                </a:highlight>
                <a:latin typeface="Didact Gothic"/>
                <a:ea typeface="Didact Gothic"/>
                <a:cs typeface="Didact Gothic"/>
                <a:sym typeface="Didact Gothic"/>
              </a:rPr>
              <a:t> </a:t>
            </a:r>
            <a:r>
              <a:rPr b="1" lang="en-GB" sz="1200">
                <a:solidFill>
                  <a:srgbClr val="24292E"/>
                </a:solidFill>
                <a:highlight>
                  <a:srgbClr val="FFFFFF"/>
                </a:highlight>
                <a:latin typeface="Didact Gothic"/>
                <a:ea typeface="Didact Gothic"/>
                <a:cs typeface="Didact Gothic"/>
                <a:sym typeface="Didact Gothic"/>
              </a:rPr>
              <a:t>los flex items son mostrados con espacios distribuidos después de cada fila</a:t>
            </a:r>
            <a:r>
              <a:rPr lang="en-GB" sz="1200">
                <a:solidFill>
                  <a:srgbClr val="24292E"/>
                </a:solidFill>
                <a:highlight>
                  <a:srgbClr val="FFFFFF"/>
                </a:highlight>
                <a:latin typeface="Didact Gothic"/>
                <a:ea typeface="Didact Gothic"/>
                <a:cs typeface="Didact Gothic"/>
                <a:sym typeface="Didact Gothic"/>
              </a:rPr>
              <a:t> compuestas elementos flexibles dentro de su contenedor, este es el valor que se aplica por defecto en la propiedad </a:t>
            </a:r>
            <a:r>
              <a:rPr i="1" lang="en-GB" sz="1200">
                <a:solidFill>
                  <a:srgbClr val="24292E"/>
                </a:solidFill>
                <a:highlight>
                  <a:srgbClr val="FFFFFF"/>
                </a:highlight>
                <a:latin typeface="Didact Gothic"/>
                <a:ea typeface="Didact Gothic"/>
                <a:cs typeface="Didact Gothic"/>
                <a:sym typeface="Didact Gothic"/>
              </a:rPr>
              <a:t>align-content</a:t>
            </a:r>
            <a:r>
              <a:rPr lang="en-GB" sz="1200">
                <a:solidFill>
                  <a:srgbClr val="24292E"/>
                </a:solidFill>
                <a:highlight>
                  <a:srgbClr val="FFFFFF"/>
                </a:highlight>
                <a:latin typeface="Didact Gothic"/>
                <a:ea typeface="Didact Gothic"/>
                <a:cs typeface="Didact Gothic"/>
                <a:sym typeface="Didact Gothic"/>
              </a:rPr>
              <a:t>.</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i="1"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1" name="Google Shape;681;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n-GB" sz="1200">
                <a:solidFill>
                  <a:srgbClr val="24292E"/>
                </a:solidFill>
                <a:highlight>
                  <a:srgbClr val="FFFFFF"/>
                </a:highlight>
                <a:latin typeface="Didact Gothic"/>
                <a:ea typeface="Didact Gothic"/>
                <a:cs typeface="Didact Gothic"/>
                <a:sym typeface="Didact Gothic"/>
              </a:rPr>
              <a:t>Con el valor </a:t>
            </a:r>
            <a:r>
              <a:rPr i="1" lang="en-GB" sz="1200">
                <a:solidFill>
                  <a:srgbClr val="24292E"/>
                </a:solidFill>
                <a:highlight>
                  <a:srgbClr val="FFFFFF"/>
                </a:highlight>
                <a:latin typeface="Didact Gothic"/>
                <a:ea typeface="Didact Gothic"/>
                <a:cs typeface="Didact Gothic"/>
                <a:sym typeface="Didact Gothic"/>
              </a:rPr>
              <a:t>stretch</a:t>
            </a:r>
            <a:r>
              <a:rPr b="1" i="1" lang="en-GB" sz="1200">
                <a:solidFill>
                  <a:srgbClr val="24292E"/>
                </a:solidFill>
                <a:highlight>
                  <a:srgbClr val="FFFFFF"/>
                </a:highlight>
                <a:latin typeface="Didact Gothic"/>
                <a:ea typeface="Didact Gothic"/>
                <a:cs typeface="Didact Gothic"/>
                <a:sym typeface="Didact Gothic"/>
              </a:rPr>
              <a:t> </a:t>
            </a:r>
            <a:r>
              <a:rPr b="1" lang="en-GB" sz="1200">
                <a:solidFill>
                  <a:srgbClr val="24292E"/>
                </a:solidFill>
                <a:highlight>
                  <a:srgbClr val="FFFFFF"/>
                </a:highlight>
                <a:latin typeface="Didact Gothic"/>
                <a:ea typeface="Didact Gothic"/>
                <a:cs typeface="Didact Gothic"/>
                <a:sym typeface="Didact Gothic"/>
              </a:rPr>
              <a:t>los flex items son mostrados con espacios distribuidos después de cada fila</a:t>
            </a:r>
            <a:r>
              <a:rPr lang="en-GB" sz="1200">
                <a:solidFill>
                  <a:srgbClr val="24292E"/>
                </a:solidFill>
                <a:highlight>
                  <a:srgbClr val="FFFFFF"/>
                </a:highlight>
                <a:latin typeface="Didact Gothic"/>
                <a:ea typeface="Didact Gothic"/>
                <a:cs typeface="Didact Gothic"/>
                <a:sym typeface="Didact Gothic"/>
              </a:rPr>
              <a:t> compuestas elementos flexibles dentro de su contenedor, este es el valor que se aplica por defecto en la propiedad </a:t>
            </a:r>
            <a:r>
              <a:rPr i="1" lang="en-GB" sz="1200">
                <a:solidFill>
                  <a:srgbClr val="24292E"/>
                </a:solidFill>
                <a:highlight>
                  <a:srgbClr val="FFFFFF"/>
                </a:highlight>
                <a:latin typeface="Didact Gothic"/>
                <a:ea typeface="Didact Gothic"/>
                <a:cs typeface="Didact Gothic"/>
                <a:sym typeface="Didact Gothic"/>
              </a:rPr>
              <a:t>align-content</a:t>
            </a:r>
            <a:r>
              <a:rPr lang="en-GB" sz="1200">
                <a:solidFill>
                  <a:srgbClr val="24292E"/>
                </a:solidFill>
                <a:highlight>
                  <a:srgbClr val="FFFFFF"/>
                </a:highlight>
                <a:latin typeface="Didact Gothic"/>
                <a:ea typeface="Didact Gothic"/>
                <a:cs typeface="Didact Gothic"/>
                <a:sym typeface="Didact Gothic"/>
              </a:rPr>
              <a:t>.</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i="1"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8" name="Google Shape;688;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n-GB" sz="1200">
                <a:solidFill>
                  <a:srgbClr val="24292E"/>
                </a:solidFill>
                <a:highlight>
                  <a:srgbClr val="FFFFFF"/>
                </a:highlight>
                <a:latin typeface="Didact Gothic"/>
                <a:ea typeface="Didact Gothic"/>
                <a:cs typeface="Didact Gothic"/>
                <a:sym typeface="Didact Gothic"/>
              </a:rPr>
              <a:t>Con el valor </a:t>
            </a:r>
            <a:r>
              <a:rPr i="1" lang="en-GB" sz="1200">
                <a:solidFill>
                  <a:srgbClr val="24292E"/>
                </a:solidFill>
                <a:highlight>
                  <a:srgbClr val="FFFFFF"/>
                </a:highlight>
                <a:latin typeface="Didact Gothic"/>
                <a:ea typeface="Didact Gothic"/>
                <a:cs typeface="Didact Gothic"/>
                <a:sym typeface="Didact Gothic"/>
              </a:rPr>
              <a:t>stretch</a:t>
            </a:r>
            <a:r>
              <a:rPr b="1" i="1" lang="en-GB" sz="1200">
                <a:solidFill>
                  <a:srgbClr val="24292E"/>
                </a:solidFill>
                <a:highlight>
                  <a:srgbClr val="FFFFFF"/>
                </a:highlight>
                <a:latin typeface="Didact Gothic"/>
                <a:ea typeface="Didact Gothic"/>
                <a:cs typeface="Didact Gothic"/>
                <a:sym typeface="Didact Gothic"/>
              </a:rPr>
              <a:t> </a:t>
            </a:r>
            <a:r>
              <a:rPr b="1" lang="en-GB" sz="1200">
                <a:solidFill>
                  <a:srgbClr val="24292E"/>
                </a:solidFill>
                <a:highlight>
                  <a:srgbClr val="FFFFFF"/>
                </a:highlight>
                <a:latin typeface="Didact Gothic"/>
                <a:ea typeface="Didact Gothic"/>
                <a:cs typeface="Didact Gothic"/>
                <a:sym typeface="Didact Gothic"/>
              </a:rPr>
              <a:t>los flex items son mostrados con espacios distribuidos después de cada fila</a:t>
            </a:r>
            <a:r>
              <a:rPr lang="en-GB" sz="1200">
                <a:solidFill>
                  <a:srgbClr val="24292E"/>
                </a:solidFill>
                <a:highlight>
                  <a:srgbClr val="FFFFFF"/>
                </a:highlight>
                <a:latin typeface="Didact Gothic"/>
                <a:ea typeface="Didact Gothic"/>
                <a:cs typeface="Didact Gothic"/>
                <a:sym typeface="Didact Gothic"/>
              </a:rPr>
              <a:t> compuestas elementos flexibles dentro de su contenedor, este es el valor que se aplica por defecto en la propiedad </a:t>
            </a:r>
            <a:r>
              <a:rPr i="1" lang="en-GB" sz="1200">
                <a:solidFill>
                  <a:srgbClr val="24292E"/>
                </a:solidFill>
                <a:highlight>
                  <a:srgbClr val="FFFFFF"/>
                </a:highlight>
                <a:latin typeface="Didact Gothic"/>
                <a:ea typeface="Didact Gothic"/>
                <a:cs typeface="Didact Gothic"/>
                <a:sym typeface="Didact Gothic"/>
              </a:rPr>
              <a:t>align-content</a:t>
            </a:r>
            <a:r>
              <a:rPr lang="en-GB" sz="1200">
                <a:solidFill>
                  <a:srgbClr val="24292E"/>
                </a:solidFill>
                <a:highlight>
                  <a:srgbClr val="FFFFFF"/>
                </a:highlight>
                <a:latin typeface="Didact Gothic"/>
                <a:ea typeface="Didact Gothic"/>
                <a:cs typeface="Didact Gothic"/>
                <a:sym typeface="Didact Gothic"/>
              </a:rPr>
              <a:t>.</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i="1"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a2c1c9e91b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ga2c1c9e91b_0_5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5" name="Google Shape;695;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n-GB" sz="1200">
                <a:solidFill>
                  <a:srgbClr val="24292E"/>
                </a:solidFill>
                <a:highlight>
                  <a:srgbClr val="FFFFFF"/>
                </a:highlight>
                <a:latin typeface="Didact Gothic"/>
                <a:ea typeface="Didact Gothic"/>
                <a:cs typeface="Didact Gothic"/>
                <a:sym typeface="Didact Gothic"/>
              </a:rPr>
              <a:t>Con el valor </a:t>
            </a:r>
            <a:r>
              <a:rPr i="1" lang="en-GB" sz="1200">
                <a:solidFill>
                  <a:srgbClr val="24292E"/>
                </a:solidFill>
                <a:highlight>
                  <a:srgbClr val="FFFFFF"/>
                </a:highlight>
                <a:latin typeface="Didact Gothic"/>
                <a:ea typeface="Didact Gothic"/>
                <a:cs typeface="Didact Gothic"/>
                <a:sym typeface="Didact Gothic"/>
              </a:rPr>
              <a:t>stretch</a:t>
            </a:r>
            <a:r>
              <a:rPr b="1" i="1" lang="en-GB" sz="1200">
                <a:solidFill>
                  <a:srgbClr val="24292E"/>
                </a:solidFill>
                <a:highlight>
                  <a:srgbClr val="FFFFFF"/>
                </a:highlight>
                <a:latin typeface="Didact Gothic"/>
                <a:ea typeface="Didact Gothic"/>
                <a:cs typeface="Didact Gothic"/>
                <a:sym typeface="Didact Gothic"/>
              </a:rPr>
              <a:t> </a:t>
            </a:r>
            <a:r>
              <a:rPr b="1" lang="en-GB" sz="1200">
                <a:solidFill>
                  <a:srgbClr val="24292E"/>
                </a:solidFill>
                <a:highlight>
                  <a:srgbClr val="FFFFFF"/>
                </a:highlight>
                <a:latin typeface="Didact Gothic"/>
                <a:ea typeface="Didact Gothic"/>
                <a:cs typeface="Didact Gothic"/>
                <a:sym typeface="Didact Gothic"/>
              </a:rPr>
              <a:t>los flex items son mostrados con espacios distribuidos después de cada fila</a:t>
            </a:r>
            <a:r>
              <a:rPr lang="en-GB" sz="1200">
                <a:solidFill>
                  <a:srgbClr val="24292E"/>
                </a:solidFill>
                <a:highlight>
                  <a:srgbClr val="FFFFFF"/>
                </a:highlight>
                <a:latin typeface="Didact Gothic"/>
                <a:ea typeface="Didact Gothic"/>
                <a:cs typeface="Didact Gothic"/>
                <a:sym typeface="Didact Gothic"/>
              </a:rPr>
              <a:t> compuestas elementos flexibles dentro de su contenedor, este es el valor que se aplica por defecto en la propiedad </a:t>
            </a:r>
            <a:r>
              <a:rPr i="1" lang="en-GB" sz="1200">
                <a:solidFill>
                  <a:srgbClr val="24292E"/>
                </a:solidFill>
                <a:highlight>
                  <a:srgbClr val="FFFFFF"/>
                </a:highlight>
                <a:latin typeface="Didact Gothic"/>
                <a:ea typeface="Didact Gothic"/>
                <a:cs typeface="Didact Gothic"/>
                <a:sym typeface="Didact Gothic"/>
              </a:rPr>
              <a:t>align-content</a:t>
            </a:r>
            <a:r>
              <a:rPr lang="en-GB" sz="1200">
                <a:solidFill>
                  <a:srgbClr val="24292E"/>
                </a:solidFill>
                <a:highlight>
                  <a:srgbClr val="FFFFFF"/>
                </a:highlight>
                <a:latin typeface="Didact Gothic"/>
                <a:ea typeface="Didact Gothic"/>
                <a:cs typeface="Didact Gothic"/>
                <a:sym typeface="Didact Gothic"/>
              </a:rPr>
              <a:t>.</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i="1"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2" name="Google Shape;702;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n-GB" sz="1200">
                <a:solidFill>
                  <a:srgbClr val="24292E"/>
                </a:solidFill>
                <a:highlight>
                  <a:srgbClr val="FFFFFF"/>
                </a:highlight>
                <a:latin typeface="Didact Gothic"/>
                <a:ea typeface="Didact Gothic"/>
                <a:cs typeface="Didact Gothic"/>
                <a:sym typeface="Didact Gothic"/>
              </a:rPr>
              <a:t>Con el valor </a:t>
            </a:r>
            <a:r>
              <a:rPr i="1" lang="en-GB" sz="1200">
                <a:solidFill>
                  <a:srgbClr val="24292E"/>
                </a:solidFill>
                <a:highlight>
                  <a:srgbClr val="FFFFFF"/>
                </a:highlight>
                <a:latin typeface="Didact Gothic"/>
                <a:ea typeface="Didact Gothic"/>
                <a:cs typeface="Didact Gothic"/>
                <a:sym typeface="Didact Gothic"/>
              </a:rPr>
              <a:t>stretch</a:t>
            </a:r>
            <a:r>
              <a:rPr b="1" i="1" lang="en-GB" sz="1200">
                <a:solidFill>
                  <a:srgbClr val="24292E"/>
                </a:solidFill>
                <a:highlight>
                  <a:srgbClr val="FFFFFF"/>
                </a:highlight>
                <a:latin typeface="Didact Gothic"/>
                <a:ea typeface="Didact Gothic"/>
                <a:cs typeface="Didact Gothic"/>
                <a:sym typeface="Didact Gothic"/>
              </a:rPr>
              <a:t> </a:t>
            </a:r>
            <a:r>
              <a:rPr b="1" lang="en-GB" sz="1200">
                <a:solidFill>
                  <a:srgbClr val="24292E"/>
                </a:solidFill>
                <a:highlight>
                  <a:srgbClr val="FFFFFF"/>
                </a:highlight>
                <a:latin typeface="Didact Gothic"/>
                <a:ea typeface="Didact Gothic"/>
                <a:cs typeface="Didact Gothic"/>
                <a:sym typeface="Didact Gothic"/>
              </a:rPr>
              <a:t>los flex items son mostrados con espacios distribuidos después de cada fila</a:t>
            </a:r>
            <a:r>
              <a:rPr lang="en-GB" sz="1200">
                <a:solidFill>
                  <a:srgbClr val="24292E"/>
                </a:solidFill>
                <a:highlight>
                  <a:srgbClr val="FFFFFF"/>
                </a:highlight>
                <a:latin typeface="Didact Gothic"/>
                <a:ea typeface="Didact Gothic"/>
                <a:cs typeface="Didact Gothic"/>
                <a:sym typeface="Didact Gothic"/>
              </a:rPr>
              <a:t> compuestas elementos flexibles dentro de su contenedor, este es el valor que se aplica por defecto en la propiedad </a:t>
            </a:r>
            <a:r>
              <a:rPr i="1" lang="en-GB" sz="1200">
                <a:solidFill>
                  <a:srgbClr val="24292E"/>
                </a:solidFill>
                <a:highlight>
                  <a:srgbClr val="FFFFFF"/>
                </a:highlight>
                <a:latin typeface="Didact Gothic"/>
                <a:ea typeface="Didact Gothic"/>
                <a:cs typeface="Didact Gothic"/>
                <a:sym typeface="Didact Gothic"/>
              </a:rPr>
              <a:t>align-content</a:t>
            </a:r>
            <a:r>
              <a:rPr lang="en-GB" sz="1200">
                <a:solidFill>
                  <a:srgbClr val="24292E"/>
                </a:solidFill>
                <a:highlight>
                  <a:srgbClr val="FFFFFF"/>
                </a:highlight>
                <a:latin typeface="Didact Gothic"/>
                <a:ea typeface="Didact Gothic"/>
                <a:cs typeface="Didact Gothic"/>
                <a:sym typeface="Didact Gothic"/>
              </a:rPr>
              <a:t>.</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rgbClr val="24292E"/>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i="1"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9" name="Google Shape;709;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n-GB" sz="1200">
                <a:solidFill>
                  <a:srgbClr val="24292E"/>
                </a:solidFill>
                <a:highlight>
                  <a:srgbClr val="FFFFFF"/>
                </a:highlight>
                <a:latin typeface="Didact Gothic"/>
                <a:ea typeface="Didact Gothic"/>
                <a:cs typeface="Didact Gothic"/>
                <a:sym typeface="Didact Gothic"/>
              </a:rPr>
              <a:t>Esta sección describe las</a:t>
            </a:r>
            <a:r>
              <a:rPr b="1" lang="en-GB" sz="1200">
                <a:solidFill>
                  <a:srgbClr val="24292E"/>
                </a:solidFill>
                <a:highlight>
                  <a:srgbClr val="FFFFFF"/>
                </a:highlight>
                <a:latin typeface="Didact Gothic"/>
                <a:ea typeface="Didact Gothic"/>
                <a:cs typeface="Didact Gothic"/>
                <a:sym typeface="Didact Gothic"/>
              </a:rPr>
              <a:t> propiedades que se le pueden asignar a los items </a:t>
            </a:r>
            <a:r>
              <a:rPr lang="en-GB" sz="1200">
                <a:solidFill>
                  <a:srgbClr val="24292E"/>
                </a:solidFill>
                <a:highlight>
                  <a:srgbClr val="FFFFFF"/>
                </a:highlight>
                <a:latin typeface="Didact Gothic"/>
                <a:ea typeface="Didact Gothic"/>
                <a:cs typeface="Didact Gothic"/>
                <a:sym typeface="Didact Gothic"/>
              </a:rPr>
              <a:t>como tal. Algunas de ellas sobreescriben propiedades que se configuran en el container.</a:t>
            </a:r>
            <a:endParaRPr i="1"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6" name="Google Shape;716;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i="1"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be92e2005b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be92e2005b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Obligatoria siempre. A la hora del Break, entre 5 y 10 minutos. Considerar ubicar este espacio en un momento adecuado de la clase. Al volver, mostrar los resultados de la pregunta del anterior slide y generar un breve intercambio.</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acbc22a3f5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0" name="Google Shape;730;gacbc22a3f5_0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Momento de consolidación de aprendizajes: aplicar flexbox a una archivo html</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8" name="Google Shape;738;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i="1"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0" name="Google Shape;750;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i="1" sz="1200">
              <a:solidFill>
                <a:srgbClr val="24292E"/>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acbc22a3f5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0" name="Google Shape;760;gacbc22a3f5_0_2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acbc22a3f5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6" name="Google Shape;766;gacbc22a3f5_0_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Portada de Material Ampliado</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acbc22a3f5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acbc22a3f5_1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Se puede usar para comenzar o finalizar la clase, según sea más conveniente. La información de este slide es de relleno.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GB"/>
              <a:t>Recurso: Mapa de conceptos</a:t>
            </a:r>
            <a:endParaRPr b="1"/>
          </a:p>
          <a:p>
            <a:pPr indent="0" lvl="0" marL="0" rtl="0" algn="l">
              <a:lnSpc>
                <a:spcPct val="100000"/>
              </a:lnSpc>
              <a:spcBef>
                <a:spcPts val="0"/>
              </a:spcBef>
              <a:spcAft>
                <a:spcPts val="0"/>
              </a:spcAft>
              <a:buSzPts val="1100"/>
              <a:buNone/>
            </a:pPr>
            <a:r>
              <a:rPr lang="en-GB"/>
              <a:t>Muestra rápidamente los contenidos de la clase y cómo se relacionan. Ayuda a los estudiantes a evitar “perderse” durante la clase, al avanzar en un sentido lineal una diapositiva tras otra. El ejemplo pertenece a la primera clase del curso UX/UI.</a:t>
            </a:r>
            <a:endParaRPr/>
          </a:p>
          <a:p>
            <a:pPr indent="0" lvl="0" marL="0" rtl="0" algn="l">
              <a:lnSpc>
                <a:spcPct val="100000"/>
              </a:lnSpc>
              <a:spcBef>
                <a:spcPts val="0"/>
              </a:spcBef>
              <a:spcAft>
                <a:spcPts val="0"/>
              </a:spcAft>
              <a:buSzPts val="1100"/>
              <a:buNone/>
            </a:pPr>
            <a:r>
              <a:rPr b="1" lang="en-GB"/>
              <a:t>Sugerencia</a:t>
            </a:r>
            <a:r>
              <a:rPr lang="en-GB"/>
              <a:t>: </a:t>
            </a:r>
            <a:br>
              <a:rPr lang="en-GB"/>
            </a:br>
            <a:r>
              <a:rPr lang="en-GB"/>
              <a:t>-También se pueden mostrar con un menor énfasis o colores apagados, aquellos contenidos de clases anteriores y que se vinculen con la actual. </a:t>
            </a:r>
            <a:endParaRPr/>
          </a:p>
          <a:p>
            <a:pPr indent="0" lvl="0" marL="0" rtl="0" algn="l">
              <a:lnSpc>
                <a:spcPct val="100000"/>
              </a:lnSpc>
              <a:spcBef>
                <a:spcPts val="0"/>
              </a:spcBef>
              <a:spcAft>
                <a:spcPts val="0"/>
              </a:spcAft>
              <a:buSzPts val="1100"/>
              <a:buNone/>
            </a:pPr>
            <a:r>
              <a:rPr lang="en-GB"/>
              <a:t>-Resaltar con color los temas que se abordan en la clase.</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acbc22a3f5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3" name="Google Shape;773;gacbc22a3f5_0_2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que los estudiantes puedan explorar en sus casas los recursos vistos en clase: libros, artículos, herramientas, websites, videos (ajenos a Coder)</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Enviar el contenido a integrar a </a:t>
            </a:r>
            <a:r>
              <a:rPr lang="en-GB" u="sng">
                <a:solidFill>
                  <a:schemeClr val="hlink"/>
                </a:solidFill>
                <a:hlinkClick r:id="rId2"/>
              </a:rPr>
              <a:t>contenidos@coderhouse.com</a:t>
            </a:r>
            <a:r>
              <a:rPr lang="en-GB">
                <a:solidFill>
                  <a:schemeClr val="dk1"/>
                </a:solidFill>
              </a:rPr>
              <a:t> para que lo podamos incluir en el Repositorio.</a:t>
            </a:r>
            <a:endParaRPr>
              <a:solidFill>
                <a:schemeClr val="dk1"/>
              </a:solidFil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acbc22a3f5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2" name="Google Shape;782;gacbc22a3f5_0_2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acbc22a3f5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8" name="Google Shape;788;gacbc22a3f5_0_2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a5a9e75e84_0_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ga5a9e75e84_0_8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Colocar todas las clases</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a5a9e75e84_0_8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1" name="Google Shape;801;ga5a9e75e84_0_8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a5a9e75e84_0_8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8" name="Google Shape;808;ga5a9e75e84_0_8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Obligatoria siempre</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a5a9e75e84_0_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5" name="Google Shape;815;ga5a9e75e84_0_9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Obligatoria siempre. Es lo que queremos alcanzar una vez finalizada la clase. Recordá que se enuncian en principio con el verbo delante (por ejemplo: “Comprender…”, “Analizar…”, “conocer…”, etc).</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a5a9e75e84_0_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3" name="Google Shape;823;ga5a9e75e84_0_9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a5a9e75e84_0_9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1" name="Google Shape;831;ga5a9e75e84_0_9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a5a9e75e84_0_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9" name="Google Shape;839;ga5a9e75e84_0_9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a784fd7d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ga784fd7d3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GB"/>
              <a:t>Recurso: Cronograma del curso</a:t>
            </a:r>
            <a:br>
              <a:rPr lang="en-GB"/>
            </a:br>
            <a:r>
              <a:rPr lang="en-GB"/>
              <a:t>- Se muestra al</a:t>
            </a:r>
            <a:r>
              <a:rPr b="1" lang="en-GB"/>
              <a:t> inicio</a:t>
            </a:r>
            <a:r>
              <a:rPr lang="en-GB"/>
              <a:t> de cada clase </a:t>
            </a:r>
            <a:endParaRPr/>
          </a:p>
          <a:p>
            <a:pPr indent="0" lvl="0" marL="0" rtl="0" algn="l">
              <a:lnSpc>
                <a:spcPct val="100000"/>
              </a:lnSpc>
              <a:spcBef>
                <a:spcPts val="0"/>
              </a:spcBef>
              <a:spcAft>
                <a:spcPts val="0"/>
              </a:spcAft>
              <a:buSzPts val="1100"/>
              <a:buNone/>
            </a:pPr>
            <a:r>
              <a:rPr lang="en-GB"/>
              <a:t>- Tiene un aspecto similar a un </a:t>
            </a:r>
            <a:r>
              <a:rPr b="1" lang="en-GB"/>
              <a:t>calendario.</a:t>
            </a:r>
            <a:br>
              <a:rPr lang="en-GB"/>
            </a:br>
            <a:r>
              <a:rPr lang="en-GB"/>
              <a:t>- Resume rápidamente: título de la clase, número y contenidos que abarca</a:t>
            </a:r>
            <a:endParaRPr/>
          </a:p>
          <a:p>
            <a:pPr indent="0" lvl="0" marL="0" rtl="0" algn="l">
              <a:lnSpc>
                <a:spcPct val="100000"/>
              </a:lnSpc>
              <a:spcBef>
                <a:spcPts val="0"/>
              </a:spcBef>
              <a:spcAft>
                <a:spcPts val="0"/>
              </a:spcAft>
              <a:buSzPts val="1100"/>
              <a:buNone/>
            </a:pPr>
            <a:r>
              <a:rPr lang="en-GB"/>
              <a:t>- Guía rápida tanto para docentes, como para estudiantes.</a:t>
            </a:r>
            <a:br>
              <a:rPr lang="en-GB"/>
            </a:br>
            <a:r>
              <a:rPr lang="en-GB"/>
              <a:t>- Para mayor ubicación en el curso, también muestra en un tamaño más pequeño lo sucedido la clase anterior y la siguiente.</a:t>
            </a:r>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-Ubicar en el interior de cada clase aquellas cuestiones destacadas con las cuales se encontrará el alumno y con su respectivo nombre:</a:t>
            </a:r>
            <a:r>
              <a:rPr b="1" lang="en-GB">
                <a:solidFill>
                  <a:schemeClr val="dk1"/>
                </a:solidFill>
              </a:rPr>
              <a:t> desafíos, entregables de proyecto, actividades colaborativas o  ejemplos en vivo.</a:t>
            </a:r>
            <a:endParaRPr b="1"/>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a5a9e75e84_0_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7" name="Google Shape;847;ga5a9e75e84_0_9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a5a9e75e84_0_9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3" name="Google Shape;853;ga5a9e75e84_0_9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Se puede usar para comenzar o finalizar la clase, según sea más conveniente. La información de este slide es de relleno.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GB"/>
              <a:t>Recurso: Mapa de conceptos</a:t>
            </a:r>
            <a:endParaRPr b="1"/>
          </a:p>
          <a:p>
            <a:pPr indent="0" lvl="0" marL="0" rtl="0" algn="l">
              <a:lnSpc>
                <a:spcPct val="100000"/>
              </a:lnSpc>
              <a:spcBef>
                <a:spcPts val="0"/>
              </a:spcBef>
              <a:spcAft>
                <a:spcPts val="0"/>
              </a:spcAft>
              <a:buSzPts val="1100"/>
              <a:buNone/>
            </a:pPr>
            <a:r>
              <a:rPr lang="en-GB"/>
              <a:t>Muestra rápidamente los contenidos de la clase y cómo se relacionan. Ayuda a los estudiantes a evitar “perderse” durante la clase, al avanzar en un sentido lineal una diapositiva tras otra. El ejemplo pertenece a la primera clase del curso UX/UI.</a:t>
            </a:r>
            <a:endParaRPr/>
          </a:p>
          <a:p>
            <a:pPr indent="0" lvl="0" marL="0" rtl="0" algn="l">
              <a:lnSpc>
                <a:spcPct val="100000"/>
              </a:lnSpc>
              <a:spcBef>
                <a:spcPts val="0"/>
              </a:spcBef>
              <a:spcAft>
                <a:spcPts val="0"/>
              </a:spcAft>
              <a:buSzPts val="1100"/>
              <a:buNone/>
            </a:pPr>
            <a:r>
              <a:rPr b="1" lang="en-GB"/>
              <a:t>Sugerencia</a:t>
            </a:r>
            <a:r>
              <a:rPr lang="en-GB"/>
              <a:t>: </a:t>
            </a:r>
            <a:br>
              <a:rPr lang="en-GB"/>
            </a:br>
            <a:r>
              <a:rPr lang="en-GB"/>
              <a:t>-También se pueden mostrar con un menor énfasis o colores apagados, aquellos contenidos de clases anteriores y que se vinculen con la actual. </a:t>
            </a:r>
            <a:endParaRPr/>
          </a:p>
          <a:p>
            <a:pPr indent="0" lvl="0" marL="0" rtl="0" algn="l">
              <a:lnSpc>
                <a:spcPct val="100000"/>
              </a:lnSpc>
              <a:spcBef>
                <a:spcPts val="0"/>
              </a:spcBef>
              <a:spcAft>
                <a:spcPts val="0"/>
              </a:spcAft>
              <a:buSzPts val="1100"/>
              <a:buNone/>
            </a:pPr>
            <a:r>
              <a:rPr lang="en-GB"/>
              <a:t>-Resaltar con color los temas que se abordan en la clase.</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a5a9e75e84_0_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9" name="Google Shape;879;ga5a9e75e84_0_9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GB"/>
              <a:t>Recurso: Cronograma del curso</a:t>
            </a:r>
            <a:br>
              <a:rPr lang="en-GB"/>
            </a:br>
            <a:r>
              <a:rPr lang="en-GB"/>
              <a:t>- Se muestra al</a:t>
            </a:r>
            <a:r>
              <a:rPr b="1" lang="en-GB"/>
              <a:t> inicio</a:t>
            </a:r>
            <a:r>
              <a:rPr lang="en-GB"/>
              <a:t> de cada clase </a:t>
            </a:r>
            <a:endParaRPr/>
          </a:p>
          <a:p>
            <a:pPr indent="0" lvl="0" marL="0" rtl="0" algn="l">
              <a:lnSpc>
                <a:spcPct val="100000"/>
              </a:lnSpc>
              <a:spcBef>
                <a:spcPts val="0"/>
              </a:spcBef>
              <a:spcAft>
                <a:spcPts val="0"/>
              </a:spcAft>
              <a:buSzPts val="1100"/>
              <a:buNone/>
            </a:pPr>
            <a:r>
              <a:rPr lang="en-GB"/>
              <a:t>- Tiene un aspecto similar a un </a:t>
            </a:r>
            <a:r>
              <a:rPr b="1" lang="en-GB"/>
              <a:t>calendario.</a:t>
            </a:r>
            <a:br>
              <a:rPr lang="en-GB"/>
            </a:br>
            <a:r>
              <a:rPr lang="en-GB"/>
              <a:t>- Resume rápidamente: título de la clase, número y contenidos que abarca</a:t>
            </a:r>
            <a:endParaRPr/>
          </a:p>
          <a:p>
            <a:pPr indent="0" lvl="0" marL="0" rtl="0" algn="l">
              <a:lnSpc>
                <a:spcPct val="100000"/>
              </a:lnSpc>
              <a:spcBef>
                <a:spcPts val="0"/>
              </a:spcBef>
              <a:spcAft>
                <a:spcPts val="0"/>
              </a:spcAft>
              <a:buSzPts val="1100"/>
              <a:buNone/>
            </a:pPr>
            <a:r>
              <a:rPr lang="en-GB"/>
              <a:t>- Guía rápida tanto para docentes, como para estudiantes.</a:t>
            </a:r>
            <a:br>
              <a:rPr lang="en-GB"/>
            </a:br>
            <a:r>
              <a:rPr lang="en-GB"/>
              <a:t>- Para mayor ubicación en el curso, también muestra en un tamaño más pequeño lo sucedido la clase anterior y la siguiente.</a:t>
            </a:r>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-Ubicar en el interior de cada clase aquellas cuestiones destacadas con las cuales se encontrará el alumno y con su respectivo nombre:</a:t>
            </a:r>
            <a:r>
              <a:rPr b="1" lang="en-GB">
                <a:solidFill>
                  <a:schemeClr val="dk1"/>
                </a:solidFill>
              </a:rPr>
              <a:t> desafíos, entregables de proyecto, actividades colaborativas o  ejemplos en vivo.</a:t>
            </a:r>
            <a:endParaRPr b="1"/>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a5a9e75e84_0_10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3" name="Google Shape;923;ga5a9e75e84_0_10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Entrevistas Modalidad online</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Duración estimada: </a:t>
            </a:r>
            <a:r>
              <a:rPr lang="en-GB" sz="1400">
                <a:solidFill>
                  <a:schemeClr val="dk1"/>
                </a:solidFill>
                <a:latin typeface="Helvetica Neue"/>
                <a:ea typeface="Helvetica Neue"/>
                <a:cs typeface="Helvetica Neue"/>
                <a:sym typeface="Helvetica Neue"/>
              </a:rPr>
              <a:t>15 MINUTOS PARA CREAR EL CUESTIONARIO Y 1 HORA PARA REALIZAR LAS ENTREVISTAS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Espacio: </a:t>
            </a:r>
            <a:r>
              <a:rPr lang="en-GB" sz="1400">
                <a:solidFill>
                  <a:schemeClr val="dk1"/>
                </a:solidFill>
                <a:latin typeface="Helvetica Neue"/>
                <a:ea typeface="Helvetica Neue"/>
                <a:cs typeface="Helvetica Neue"/>
                <a:sym typeface="Helvetica Neue"/>
              </a:rPr>
              <a:t>Breakout Rooms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Consigna: </a:t>
            </a:r>
            <a:r>
              <a:rPr lang="en-GB" sz="1400">
                <a:solidFill>
                  <a:schemeClr val="dk1"/>
                </a:solidFill>
                <a:latin typeface="Helvetica Neue"/>
                <a:ea typeface="Helvetica Neue"/>
                <a:cs typeface="Helvetica Neue"/>
                <a:sym typeface="Helvetica Neue"/>
              </a:rPr>
              <a:t>Cada estudiantes irá a la sala con su tutor y tendrán 5 minutos para realizar la entrevista. Respetar el tiempo para qué todos puedan participar. La idea es practicar la dinámica. Al final de la dinámica hacer un cierre de aciertos y problemas generales qué haya observado. Respetar los tiempos para que todos puedan participar.</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NOTA: </a:t>
            </a:r>
            <a:r>
              <a:rPr lang="en-GB" sz="1400">
                <a:solidFill>
                  <a:schemeClr val="dk1"/>
                </a:solidFill>
                <a:latin typeface="Helvetica Neue"/>
                <a:ea typeface="Helvetica Neue"/>
                <a:cs typeface="Helvetica Neue"/>
                <a:sym typeface="Helvetica Neue"/>
              </a:rPr>
              <a:t>El tutor guiará la actividad e intervendrá de ser necesario durante la entrevista. Pueden usar el “Documento Guía” que se encuentra en la carpeta de la clase para guiar la entrevista.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¿Cómo llevar adelante la actividad?</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1: </a:t>
            </a:r>
            <a:r>
              <a:rPr lang="en-GB" sz="1400">
                <a:solidFill>
                  <a:schemeClr val="dk1"/>
                </a:solidFill>
                <a:latin typeface="Helvetica Neue"/>
                <a:ea typeface="Helvetica Neue"/>
                <a:cs typeface="Helvetica Neue"/>
                <a:sym typeface="Helvetica Neue"/>
              </a:rPr>
              <a:t>Dar la consiga y pactar el tiempo que durará la actividad.</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2: </a:t>
            </a:r>
            <a:r>
              <a:rPr lang="en-GB" sz="1400">
                <a:solidFill>
                  <a:schemeClr val="dk1"/>
                </a:solidFill>
                <a:latin typeface="Helvetica Neue"/>
                <a:ea typeface="Helvetica Neue"/>
                <a:cs typeface="Helvetica Neue"/>
                <a:sym typeface="Helvetica Neue"/>
              </a:rPr>
              <a:t>Cada alumno tendrá un total de 15 minutos para pensar las preguntas a realizar. Tener presente generar preguntas que inviten a empatizar con los usuarios y así obtener respuesta de valor. Más preguntas abiertas y menos preguntas cerradas. En este punto se puede ayudar de la guía entregada.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a:t>
            </a:r>
            <a:r>
              <a:rPr lang="en-GB" sz="1400">
                <a:solidFill>
                  <a:schemeClr val="dk1"/>
                </a:solidFill>
                <a:latin typeface="Helvetica Neue"/>
                <a:ea typeface="Helvetica Neue"/>
                <a:cs typeface="Helvetica Neue"/>
                <a:sym typeface="Helvetica Neue"/>
              </a:rPr>
              <a:t> Ir a los breakouts room. En este punto, para una mejor organización, solicitar a los alumnos que se coloquen en el nombre la inicial de su tutor (ej: si el nombre del tutor es Lucas deberá colocarse (L). En caso de repetirse nombres usar la siguiente letra también.</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 </a:t>
            </a:r>
            <a:r>
              <a:rPr lang="en-GB" sz="1400">
                <a:solidFill>
                  <a:schemeClr val="dk1"/>
                </a:solidFill>
                <a:latin typeface="Helvetica Neue"/>
                <a:ea typeface="Helvetica Neue"/>
                <a:cs typeface="Helvetica Neue"/>
                <a:sym typeface="Helvetica Neue"/>
              </a:rPr>
              <a:t>Cada grupo, guiado por el tutor, comenzará la actividad. Cada estudiante tendrá entre 4 y 5 minutos para ser moderador o usuario. El moderador preguntará sin condicionar ni comprometer al usuario, obteniendo respuestas a las preguntas solicitadas. El docente/tutor será el encargado de corregir si el entrevistador/moderador está condicionando o no sirven (dentro del contexto) las preguntas realizadas. En ese tiempo los demás deben tomar nota de aquellos aspectos que se pueden mejorar del entrevistador o del cuestionario en función de las buenas prácticas vistas en clase.</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4: </a:t>
            </a:r>
            <a:r>
              <a:rPr lang="en-GB" sz="1400">
                <a:solidFill>
                  <a:schemeClr val="dk1"/>
                </a:solidFill>
                <a:latin typeface="Helvetica Neue"/>
                <a:ea typeface="Helvetica Neue"/>
                <a:cs typeface="Helvetica Neue"/>
                <a:sym typeface="Helvetica Neue"/>
              </a:rPr>
              <a:t>Al final de la dinámica hacer un cierre de aciertos y problemas generales qué haya observado. </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5: </a:t>
            </a:r>
            <a:r>
              <a:rPr lang="en-GB" sz="1400">
                <a:solidFill>
                  <a:schemeClr val="dk1"/>
                </a:solidFill>
                <a:latin typeface="Helvetica Neue"/>
                <a:ea typeface="Helvetica Neue"/>
                <a:cs typeface="Helvetica Neue"/>
                <a:sym typeface="Helvetica Neue"/>
              </a:rPr>
              <a:t>Finalizada esta primera parte se volverá al Zoom General.</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6: </a:t>
            </a:r>
            <a:r>
              <a:rPr lang="en-GB" sz="1400">
                <a:solidFill>
                  <a:schemeClr val="dk1"/>
                </a:solidFill>
                <a:latin typeface="Helvetica Neue"/>
                <a:ea typeface="Helvetica Neue"/>
                <a:cs typeface="Helvetica Neue"/>
                <a:sym typeface="Helvetica Neue"/>
              </a:rPr>
              <a:t>El docente hará una cierre de la actividad.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be92e2005b_0_1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0" name="Google Shape;930;gbe92e2005b_0_1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a5a9e75e84_0_10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7" name="Google Shape;937;ga5a9e75e84_0_10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a5a9e75e84_0_1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2" name="Google Shape;942;ga5a9e75e84_0_10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a5a9e75e84_0_10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a5a9e75e84_0_1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a5a9e75e84_0_10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a5a9e75e84_0_10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1200">
                <a:solidFill>
                  <a:schemeClr val="dk1"/>
                </a:solidFill>
                <a:latin typeface="Didact Gothic"/>
                <a:ea typeface="Didact Gothic"/>
                <a:cs typeface="Didact Gothic"/>
                <a:sym typeface="Didact Gothic"/>
              </a:rPr>
              <a:t>Grid CSS surge de la necesidad, y toma las ventajas de ese sistema, sumandole muchas mejoras y características que permiten crear muy rápido cuadrículas sencillas y potentes.</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a5a9e75e84_0_1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a5a9e75e84_0_1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1200">
                <a:solidFill>
                  <a:schemeClr val="dk1"/>
                </a:solidFill>
                <a:latin typeface="Didact Gothic"/>
                <a:ea typeface="Didact Gothic"/>
                <a:cs typeface="Didact Gothic"/>
                <a:sym typeface="Didact Gothic"/>
              </a:rPr>
              <a:t>Grid CSS surge de la necesidad, y toma las ventajas de ese sistema, sumandole muchas mejoras y características que permiten crear muy rápido cuadrículas sencillas y potentes.</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 name="Shape 9"/>
        <p:cNvGrpSpPr/>
        <p:nvPr/>
      </p:nvGrpSpPr>
      <p:grpSpPr>
        <a:xfrm>
          <a:off x="0" y="0"/>
          <a:ext cx="0" cy="0"/>
          <a:chOff x="0" y="0"/>
          <a:chExt cx="0" cy="0"/>
        </a:xfrm>
      </p:grpSpPr>
      <p:sp>
        <p:nvSpPr>
          <p:cNvPr id="10" name="Google Shape;10;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 name="Google Shape;11;p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 name="Shape 51"/>
        <p:cNvGrpSpPr/>
        <p:nvPr/>
      </p:nvGrpSpPr>
      <p:grpSpPr>
        <a:xfrm>
          <a:off x="0" y="0"/>
          <a:ext cx="0" cy="0"/>
          <a:chOff x="0" y="0"/>
          <a:chExt cx="0" cy="0"/>
        </a:xfrm>
      </p:grpSpPr>
      <p:sp>
        <p:nvSpPr>
          <p:cNvPr id="52" name="Google Shape;52;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54" name="Google Shape;5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9" name="Shape 59"/>
        <p:cNvGrpSpPr/>
        <p:nvPr/>
      </p:nvGrpSpPr>
      <p:grpSpPr>
        <a:xfrm>
          <a:off x="0" y="0"/>
          <a:ext cx="0" cy="0"/>
          <a:chOff x="0" y="0"/>
          <a:chExt cx="0" cy="0"/>
        </a:xfrm>
      </p:grpSpPr>
      <p:sp>
        <p:nvSpPr>
          <p:cNvPr id="60" name="Google Shape;60;p1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1" name="Google Shape;61;p1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2" name="Google Shape;62;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3" name="Shape 63"/>
        <p:cNvGrpSpPr/>
        <p:nvPr/>
      </p:nvGrpSpPr>
      <p:grpSpPr>
        <a:xfrm>
          <a:off x="0" y="0"/>
          <a:ext cx="0" cy="0"/>
          <a:chOff x="0" y="0"/>
          <a:chExt cx="0" cy="0"/>
        </a:xfrm>
      </p:grpSpPr>
      <p:sp>
        <p:nvSpPr>
          <p:cNvPr id="64" name="Google Shape;64;p1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5" name="Google Shape;65;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6" name="Shape 66"/>
        <p:cNvGrpSpPr/>
        <p:nvPr/>
      </p:nvGrpSpPr>
      <p:grpSpPr>
        <a:xfrm>
          <a:off x="0" y="0"/>
          <a:ext cx="0" cy="0"/>
          <a:chOff x="0" y="0"/>
          <a:chExt cx="0" cy="0"/>
        </a:xfrm>
      </p:grpSpPr>
      <p:sp>
        <p:nvSpPr>
          <p:cNvPr id="67" name="Google Shape;67;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8" name="Google Shape;68;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9" name="Google Shape;69;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0" name="Shape 70"/>
        <p:cNvGrpSpPr/>
        <p:nvPr/>
      </p:nvGrpSpPr>
      <p:grpSpPr>
        <a:xfrm>
          <a:off x="0" y="0"/>
          <a:ext cx="0" cy="0"/>
          <a:chOff x="0" y="0"/>
          <a:chExt cx="0" cy="0"/>
        </a:xfrm>
      </p:grpSpPr>
      <p:sp>
        <p:nvSpPr>
          <p:cNvPr id="71" name="Google Shape;7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3" name="Google Shape;73;p1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4" name="Google Shape;74;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5" name="Shape 75"/>
        <p:cNvGrpSpPr/>
        <p:nvPr/>
      </p:nvGrpSpPr>
      <p:grpSpPr>
        <a:xfrm>
          <a:off x="0" y="0"/>
          <a:ext cx="0" cy="0"/>
          <a:chOff x="0" y="0"/>
          <a:chExt cx="0" cy="0"/>
        </a:xfrm>
      </p:grpSpPr>
      <p:sp>
        <p:nvSpPr>
          <p:cNvPr id="76" name="Google Shape;76;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7" name="Google Shape;77;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8" name="Shape 78"/>
        <p:cNvGrpSpPr/>
        <p:nvPr/>
      </p:nvGrpSpPr>
      <p:grpSpPr>
        <a:xfrm>
          <a:off x="0" y="0"/>
          <a:ext cx="0" cy="0"/>
          <a:chOff x="0" y="0"/>
          <a:chExt cx="0" cy="0"/>
        </a:xfrm>
      </p:grpSpPr>
      <p:sp>
        <p:nvSpPr>
          <p:cNvPr id="79" name="Google Shape;79;p2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0" name="Google Shape;80;p2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1" name="Google Shape;81;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2" name="Shape 82"/>
        <p:cNvGrpSpPr/>
        <p:nvPr/>
      </p:nvGrpSpPr>
      <p:grpSpPr>
        <a:xfrm>
          <a:off x="0" y="0"/>
          <a:ext cx="0" cy="0"/>
          <a:chOff x="0" y="0"/>
          <a:chExt cx="0" cy="0"/>
        </a:xfrm>
      </p:grpSpPr>
      <p:sp>
        <p:nvSpPr>
          <p:cNvPr id="83" name="Google Shape;83;p2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4" name="Google Shape;84;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5" name="Google Shape;15;p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5" name="Shape 85"/>
        <p:cNvGrpSpPr/>
        <p:nvPr/>
      </p:nvGrpSpPr>
      <p:grpSpPr>
        <a:xfrm>
          <a:off x="0" y="0"/>
          <a:ext cx="0" cy="0"/>
          <a:chOff x="0" y="0"/>
          <a:chExt cx="0" cy="0"/>
        </a:xfrm>
      </p:grpSpPr>
      <p:sp>
        <p:nvSpPr>
          <p:cNvPr id="86" name="Google Shape;86;p2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8" name="Google Shape;88;p2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9" name="Google Shape;89;p2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0" name="Google Shape;90;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1" name="Shape 91"/>
        <p:cNvGrpSpPr/>
        <p:nvPr/>
      </p:nvGrpSpPr>
      <p:grpSpPr>
        <a:xfrm>
          <a:off x="0" y="0"/>
          <a:ext cx="0" cy="0"/>
          <a:chOff x="0" y="0"/>
          <a:chExt cx="0" cy="0"/>
        </a:xfrm>
      </p:grpSpPr>
      <p:sp>
        <p:nvSpPr>
          <p:cNvPr id="92" name="Google Shape;92;p2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93" name="Google Shape;93;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4" name="Shape 94"/>
        <p:cNvGrpSpPr/>
        <p:nvPr/>
      </p:nvGrpSpPr>
      <p:grpSpPr>
        <a:xfrm>
          <a:off x="0" y="0"/>
          <a:ext cx="0" cy="0"/>
          <a:chOff x="0" y="0"/>
          <a:chExt cx="0" cy="0"/>
        </a:xfrm>
      </p:grpSpPr>
      <p:sp>
        <p:nvSpPr>
          <p:cNvPr id="95" name="Google Shape;95;p2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6" name="Google Shape;96;p25"/>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2.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5" name="Shape 55"/>
        <p:cNvGrpSpPr/>
        <p:nvPr/>
      </p:nvGrpSpPr>
      <p:grpSpPr>
        <a:xfrm>
          <a:off x="0" y="0"/>
          <a:ext cx="0" cy="0"/>
          <a:chOff x="0" y="0"/>
          <a:chExt cx="0" cy="0"/>
        </a:xfrm>
      </p:grpSpPr>
      <p:sp>
        <p:nvSpPr>
          <p:cNvPr id="56" name="Google Shape;56;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7" name="Google Shape;57;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8" name="Google Shape;58;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docs.google.com/document/d/1b0vEYy7uZ3fw37MEfUOR79EvaKztcjl7bBl3CEkm6WI/edit?usp=sharing" TargetMode="External"/><Relationship Id="rId4" Type="http://schemas.openxmlformats.org/officeDocument/2006/relationships/image" Target="../media/image14.png"/><Relationship Id="rId5" Type="http://schemas.openxmlformats.org/officeDocument/2006/relationships/image" Target="../media/image1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0.xml"/><Relationship Id="rId3" Type="http://schemas.openxmlformats.org/officeDocument/2006/relationships/image" Target="../media/image9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1.xml"/><Relationship Id="rId3" Type="http://schemas.openxmlformats.org/officeDocument/2006/relationships/image" Target="../media/image95.png"/><Relationship Id="rId4" Type="http://schemas.openxmlformats.org/officeDocument/2006/relationships/image" Target="../media/image10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2.xml"/><Relationship Id="rId3" Type="http://schemas.openxmlformats.org/officeDocument/2006/relationships/image" Target="../media/image95.png"/><Relationship Id="rId4" Type="http://schemas.openxmlformats.org/officeDocument/2006/relationships/image" Target="../media/image10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3.xml"/><Relationship Id="rId3" Type="http://schemas.openxmlformats.org/officeDocument/2006/relationships/image" Target="../media/image95.png"/><Relationship Id="rId4" Type="http://schemas.openxmlformats.org/officeDocument/2006/relationships/image" Target="../media/image10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4.xml"/><Relationship Id="rId3" Type="http://schemas.openxmlformats.org/officeDocument/2006/relationships/image" Target="../media/image95.png"/><Relationship Id="rId4" Type="http://schemas.openxmlformats.org/officeDocument/2006/relationships/image" Target="../media/image11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5.xml"/><Relationship Id="rId3" Type="http://schemas.openxmlformats.org/officeDocument/2006/relationships/image" Target="../media/image9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6.xml"/><Relationship Id="rId3" Type="http://schemas.openxmlformats.org/officeDocument/2006/relationships/image" Target="../media/image95.png"/><Relationship Id="rId4" Type="http://schemas.openxmlformats.org/officeDocument/2006/relationships/image" Target="../media/image11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7.xml"/><Relationship Id="rId3" Type="http://schemas.openxmlformats.org/officeDocument/2006/relationships/image" Target="../media/image95.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8.xml"/><Relationship Id="rId3" Type="http://schemas.openxmlformats.org/officeDocument/2006/relationships/image" Target="../media/image9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9.xml"/><Relationship Id="rId3" Type="http://schemas.openxmlformats.org/officeDocument/2006/relationships/image" Target="../media/image95.png"/><Relationship Id="rId4" Type="http://schemas.openxmlformats.org/officeDocument/2006/relationships/image" Target="../media/image1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2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0.xml"/><Relationship Id="rId3" Type="http://schemas.openxmlformats.org/officeDocument/2006/relationships/image" Target="../media/image9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1.xml"/><Relationship Id="rId3" Type="http://schemas.openxmlformats.org/officeDocument/2006/relationships/image" Target="../media/image95.png"/><Relationship Id="rId4" Type="http://schemas.openxmlformats.org/officeDocument/2006/relationships/image" Target="../media/image11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2.xml"/><Relationship Id="rId3" Type="http://schemas.openxmlformats.org/officeDocument/2006/relationships/image" Target="../media/image9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3.xml"/><Relationship Id="rId3" Type="http://schemas.openxmlformats.org/officeDocument/2006/relationships/image" Target="../media/image95.png"/><Relationship Id="rId4" Type="http://schemas.openxmlformats.org/officeDocument/2006/relationships/image" Target="../media/image10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4.xml"/><Relationship Id="rId3" Type="http://schemas.openxmlformats.org/officeDocument/2006/relationships/image" Target="../media/image9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5.xml"/><Relationship Id="rId3" Type="http://schemas.openxmlformats.org/officeDocument/2006/relationships/image" Target="../media/image95.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6.xml"/><Relationship Id="rId3" Type="http://schemas.openxmlformats.org/officeDocument/2006/relationships/image" Target="../media/image95.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7.xml"/><Relationship Id="rId3" Type="http://schemas.openxmlformats.org/officeDocument/2006/relationships/image" Target="../media/image95.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8.xml"/><Relationship Id="rId3" Type="http://schemas.openxmlformats.org/officeDocument/2006/relationships/image" Target="../media/image95.png"/><Relationship Id="rId4" Type="http://schemas.openxmlformats.org/officeDocument/2006/relationships/image" Target="../media/image101.png"/><Relationship Id="rId5" Type="http://schemas.openxmlformats.org/officeDocument/2006/relationships/image" Target="../media/image12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9.xml"/><Relationship Id="rId3" Type="http://schemas.openxmlformats.org/officeDocument/2006/relationships/image" Target="../media/image9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0.xml"/><Relationship Id="rId3" Type="http://schemas.openxmlformats.org/officeDocument/2006/relationships/image" Target="../media/image95.png"/><Relationship Id="rId4" Type="http://schemas.openxmlformats.org/officeDocument/2006/relationships/image" Target="../media/image10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1.xml"/><Relationship Id="rId3" Type="http://schemas.openxmlformats.org/officeDocument/2006/relationships/image" Target="../media/image95.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2.xml"/><Relationship Id="rId3" Type="http://schemas.openxmlformats.org/officeDocument/2006/relationships/image" Target="../media/image95.png"/><Relationship Id="rId4" Type="http://schemas.openxmlformats.org/officeDocument/2006/relationships/image" Target="../media/image101.png"/><Relationship Id="rId5" Type="http://schemas.openxmlformats.org/officeDocument/2006/relationships/image" Target="../media/image114.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3.xml"/><Relationship Id="rId3" Type="http://schemas.openxmlformats.org/officeDocument/2006/relationships/image" Target="../media/image95.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4.xml"/><Relationship Id="rId3" Type="http://schemas.openxmlformats.org/officeDocument/2006/relationships/image" Target="../media/image95.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5.xml"/><Relationship Id="rId3" Type="http://schemas.openxmlformats.org/officeDocument/2006/relationships/image" Target="../media/image95.png"/><Relationship Id="rId4" Type="http://schemas.openxmlformats.org/officeDocument/2006/relationships/image" Target="../media/image120.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6.xml"/><Relationship Id="rId3" Type="http://schemas.openxmlformats.org/officeDocument/2006/relationships/image" Target="../media/image95.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7.xml"/><Relationship Id="rId3" Type="http://schemas.openxmlformats.org/officeDocument/2006/relationships/image" Target="../media/image95.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8.xml"/><Relationship Id="rId3" Type="http://schemas.openxmlformats.org/officeDocument/2006/relationships/image" Target="../media/image95.png"/><Relationship Id="rId4" Type="http://schemas.openxmlformats.org/officeDocument/2006/relationships/image" Target="../media/image107.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9.xml"/><Relationship Id="rId3" Type="http://schemas.openxmlformats.org/officeDocument/2006/relationships/image" Target="../media/image95.png"/><Relationship Id="rId4" Type="http://schemas.openxmlformats.org/officeDocument/2006/relationships/image" Target="../media/image10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0.xml"/><Relationship Id="rId3" Type="http://schemas.openxmlformats.org/officeDocument/2006/relationships/image" Target="../media/image95.png"/><Relationship Id="rId4" Type="http://schemas.openxmlformats.org/officeDocument/2006/relationships/image" Target="../media/image109.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1.xml"/><Relationship Id="rId3" Type="http://schemas.openxmlformats.org/officeDocument/2006/relationships/image" Target="../media/image95.png"/><Relationship Id="rId4" Type="http://schemas.openxmlformats.org/officeDocument/2006/relationships/image" Target="../media/image126.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2.xml"/><Relationship Id="rId3" Type="http://schemas.openxmlformats.org/officeDocument/2006/relationships/image" Target="../media/image95.png"/><Relationship Id="rId4" Type="http://schemas.openxmlformats.org/officeDocument/2006/relationships/image" Target="../media/image107.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3.xml"/><Relationship Id="rId3" Type="http://schemas.openxmlformats.org/officeDocument/2006/relationships/image" Target="../media/image95.png"/><Relationship Id="rId4" Type="http://schemas.openxmlformats.org/officeDocument/2006/relationships/image" Target="../media/image11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4.xml"/><Relationship Id="rId3" Type="http://schemas.openxmlformats.org/officeDocument/2006/relationships/image" Target="../media/image95.png"/><Relationship Id="rId4" Type="http://schemas.openxmlformats.org/officeDocument/2006/relationships/image" Target="../media/image116.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5.xml"/><Relationship Id="rId3" Type="http://schemas.openxmlformats.org/officeDocument/2006/relationships/image" Target="../media/image95.png"/><Relationship Id="rId4" Type="http://schemas.openxmlformats.org/officeDocument/2006/relationships/image" Target="../media/image130.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6.xml"/><Relationship Id="rId3" Type="http://schemas.openxmlformats.org/officeDocument/2006/relationships/image" Target="../media/image95.png"/><Relationship Id="rId4" Type="http://schemas.openxmlformats.org/officeDocument/2006/relationships/hyperlink" Target="https://codepen.io/santiagoav-the-bashful/pen/WNbwXYy"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7.xml"/><Relationship Id="rId3" Type="http://schemas.openxmlformats.org/officeDocument/2006/relationships/image" Target="../media/image95.png"/><Relationship Id="rId4" Type="http://schemas.openxmlformats.org/officeDocument/2006/relationships/image" Target="../media/image119.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8.xml"/><Relationship Id="rId3" Type="http://schemas.openxmlformats.org/officeDocument/2006/relationships/image" Target="../media/image95.png"/><Relationship Id="rId4" Type="http://schemas.openxmlformats.org/officeDocument/2006/relationships/image" Target="../media/image117.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9.xml"/><Relationship Id="rId3" Type="http://schemas.openxmlformats.org/officeDocument/2006/relationships/image" Target="../media/image95.png"/><Relationship Id="rId4" Type="http://schemas.openxmlformats.org/officeDocument/2006/relationships/image" Target="../media/image1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0.xml"/><Relationship Id="rId3" Type="http://schemas.openxmlformats.org/officeDocument/2006/relationships/image" Target="../media/image95.png"/><Relationship Id="rId4" Type="http://schemas.openxmlformats.org/officeDocument/2006/relationships/image" Target="../media/image118.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1.xml"/><Relationship Id="rId3" Type="http://schemas.openxmlformats.org/officeDocument/2006/relationships/image" Target="../media/image95.png"/><Relationship Id="rId4" Type="http://schemas.openxmlformats.org/officeDocument/2006/relationships/image" Target="../media/image12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2.xml"/><Relationship Id="rId3" Type="http://schemas.openxmlformats.org/officeDocument/2006/relationships/image" Target="../media/image95.png"/><Relationship Id="rId4" Type="http://schemas.openxmlformats.org/officeDocument/2006/relationships/image" Target="../media/image124.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3.xml"/><Relationship Id="rId3" Type="http://schemas.openxmlformats.org/officeDocument/2006/relationships/image" Target="../media/image95.png"/><Relationship Id="rId4" Type="http://schemas.openxmlformats.org/officeDocument/2006/relationships/image" Target="../media/image122.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4.xml"/><Relationship Id="rId3" Type="http://schemas.openxmlformats.org/officeDocument/2006/relationships/image" Target="../media/image95.png"/><Relationship Id="rId4" Type="http://schemas.openxmlformats.org/officeDocument/2006/relationships/image" Target="../media/image14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5.xml"/><Relationship Id="rId3" Type="http://schemas.openxmlformats.org/officeDocument/2006/relationships/image" Target="../media/image95.png"/><Relationship Id="rId4" Type="http://schemas.openxmlformats.org/officeDocument/2006/relationships/image" Target="../media/image127.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6.xml"/><Relationship Id="rId3" Type="http://schemas.openxmlformats.org/officeDocument/2006/relationships/image" Target="../media/image95.png"/><Relationship Id="rId4" Type="http://schemas.openxmlformats.org/officeDocument/2006/relationships/image" Target="../media/image136.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7.xml"/><Relationship Id="rId3" Type="http://schemas.openxmlformats.org/officeDocument/2006/relationships/image" Target="../media/image95.png"/><Relationship Id="rId4" Type="http://schemas.openxmlformats.org/officeDocument/2006/relationships/image" Target="../media/image128.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8.xml"/><Relationship Id="rId3" Type="http://schemas.openxmlformats.org/officeDocument/2006/relationships/image" Target="../media/image95.png"/><Relationship Id="rId4" Type="http://schemas.openxmlformats.org/officeDocument/2006/relationships/image" Target="../media/image134.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9.xml"/><Relationship Id="rId3" Type="http://schemas.openxmlformats.org/officeDocument/2006/relationships/image" Target="../media/image95.png"/><Relationship Id="rId4" Type="http://schemas.openxmlformats.org/officeDocument/2006/relationships/image" Target="../media/image1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0.xml"/><Relationship Id="rId3" Type="http://schemas.openxmlformats.org/officeDocument/2006/relationships/image" Target="../media/image95.png"/><Relationship Id="rId4" Type="http://schemas.openxmlformats.org/officeDocument/2006/relationships/image" Target="../media/image129.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1.xml"/><Relationship Id="rId3" Type="http://schemas.openxmlformats.org/officeDocument/2006/relationships/image" Target="../media/image95.png"/><Relationship Id="rId4" Type="http://schemas.openxmlformats.org/officeDocument/2006/relationships/hyperlink" Target="https://codepen.io/santiagoav-the-bashful/pen/YzPqOBL"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2.xml"/><Relationship Id="rId3" Type="http://schemas.openxmlformats.org/officeDocument/2006/relationships/image" Target="../media/image95.png"/><Relationship Id="rId4" Type="http://schemas.openxmlformats.org/officeDocument/2006/relationships/image" Target="../media/image131.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3.xml"/><Relationship Id="rId3" Type="http://schemas.openxmlformats.org/officeDocument/2006/relationships/image" Target="../media/image95.png"/><Relationship Id="rId4" Type="http://schemas.openxmlformats.org/officeDocument/2006/relationships/image" Target="../media/image133.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4.xml"/><Relationship Id="rId3" Type="http://schemas.openxmlformats.org/officeDocument/2006/relationships/image" Target="../media/image95.png"/><Relationship Id="rId4" Type="http://schemas.openxmlformats.org/officeDocument/2006/relationships/image" Target="../media/image135.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5.xml"/><Relationship Id="rId3" Type="http://schemas.openxmlformats.org/officeDocument/2006/relationships/image" Target="../media/image95.png"/><Relationship Id="rId4" Type="http://schemas.openxmlformats.org/officeDocument/2006/relationships/image" Target="../media/image138.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6.xml"/><Relationship Id="rId3" Type="http://schemas.openxmlformats.org/officeDocument/2006/relationships/image" Target="../media/image95.png"/><Relationship Id="rId4" Type="http://schemas.openxmlformats.org/officeDocument/2006/relationships/image" Target="../media/image140.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7.xml"/><Relationship Id="rId3" Type="http://schemas.openxmlformats.org/officeDocument/2006/relationships/image" Target="../media/image95.png"/><Relationship Id="rId4" Type="http://schemas.openxmlformats.org/officeDocument/2006/relationships/image" Target="../media/image145.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8.xml"/><Relationship Id="rId3" Type="http://schemas.openxmlformats.org/officeDocument/2006/relationships/image" Target="../media/image95.png"/><Relationship Id="rId4" Type="http://schemas.openxmlformats.org/officeDocument/2006/relationships/image" Target="../media/image139.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9.xml"/><Relationship Id="rId3" Type="http://schemas.openxmlformats.org/officeDocument/2006/relationships/image" Target="../media/image95.png"/><Relationship Id="rId4" Type="http://schemas.openxmlformats.org/officeDocument/2006/relationships/image" Target="../media/image1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0.xml"/><Relationship Id="rId3" Type="http://schemas.openxmlformats.org/officeDocument/2006/relationships/image" Target="../media/image7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1.xml"/><Relationship Id="rId3" Type="http://schemas.openxmlformats.org/officeDocument/2006/relationships/image" Target="../media/image73.png"/><Relationship Id="rId4" Type="http://schemas.openxmlformats.org/officeDocument/2006/relationships/image" Target="../media/image66.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2.xml"/><Relationship Id="rId3" Type="http://schemas.openxmlformats.org/officeDocument/2006/relationships/image" Target="../media/image73.png"/><Relationship Id="rId4" Type="http://schemas.openxmlformats.org/officeDocument/2006/relationships/image" Target="../media/image146.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3.xml"/><Relationship Id="rId3" Type="http://schemas.openxmlformats.org/officeDocument/2006/relationships/hyperlink" Target="https://drive.google.com/file/d/1aJ0XT7Qx8EWx1iO-pfooRp2i9kLuI5de/view?usp=sharing" TargetMode="External"/><Relationship Id="rId4" Type="http://schemas.openxmlformats.org/officeDocument/2006/relationships/image" Target="../media/image73.png"/><Relationship Id="rId5" Type="http://schemas.openxmlformats.org/officeDocument/2006/relationships/image" Target="../media/image147.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4.xml"/><Relationship Id="rId3" Type="http://schemas.openxmlformats.org/officeDocument/2006/relationships/image" Target="../media/image137.png"/><Relationship Id="rId4" Type="http://schemas.openxmlformats.org/officeDocument/2006/relationships/image" Target="../media/image149.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5.xml"/><Relationship Id="rId3" Type="http://schemas.openxmlformats.org/officeDocument/2006/relationships/image" Target="../media/image141.png"/><Relationship Id="rId4" Type="http://schemas.openxmlformats.org/officeDocument/2006/relationships/image" Target="../media/image148.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6.xml"/><Relationship Id="rId3" Type="http://schemas.openxmlformats.org/officeDocument/2006/relationships/image" Target="../media/image141.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7.xml"/><Relationship Id="rId3" Type="http://schemas.openxmlformats.org/officeDocument/2006/relationships/image" Target="../media/image141.png"/><Relationship Id="rId4" Type="http://schemas.openxmlformats.org/officeDocument/2006/relationships/image" Target="../media/image1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hyperlink" Target="https://web.archive.org/web/20050810030357/http://www.youtube.com/" TargetMode="External"/><Relationship Id="rId5"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hyperlink" Target="https://web.archive.org/web/20100202095628/http://www.youtube.com/" TargetMode="External"/><Relationship Id="rId5"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hyperlink" Target="http://www.youtube.com/" TargetMode="External"/><Relationship Id="rId4" Type="http://schemas.openxmlformats.org/officeDocument/2006/relationships/image" Target="../media/image24.png"/><Relationship Id="rId5"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hyperlink" Target="https://plataforma.coderhouse.com/video-tutoriales" TargetMode="External"/><Relationship Id="rId5"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28.png"/><Relationship Id="rId5" Type="http://schemas.openxmlformats.org/officeDocument/2006/relationships/image" Target="../media/image32.png"/><Relationship Id="rId6"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37.png"/><Relationship Id="rId5" Type="http://schemas.openxmlformats.org/officeDocument/2006/relationships/image" Target="../media/image34.png"/><Relationship Id="rId6"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8.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3.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3.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3.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3.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3.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3.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3.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3.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3.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3.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3.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3.png"/><Relationship Id="rId4" Type="http://schemas.openxmlformats.org/officeDocument/2006/relationships/image" Target="../media/image48.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3.png"/><Relationship Id="rId4" Type="http://schemas.openxmlformats.org/officeDocument/2006/relationships/image" Target="../media/image44.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23.png"/><Relationship Id="rId4" Type="http://schemas.openxmlformats.org/officeDocument/2006/relationships/image" Target="../media/image46.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3.png"/><Relationship Id="rId4" Type="http://schemas.openxmlformats.org/officeDocument/2006/relationships/image" Target="../media/image47.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23.png"/><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23.png"/><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2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23.png"/><Relationship Id="rId4" Type="http://schemas.openxmlformats.org/officeDocument/2006/relationships/image" Target="../media/image5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23.png"/><Relationship Id="rId4" Type="http://schemas.openxmlformats.org/officeDocument/2006/relationships/image" Target="../media/image5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23.png"/><Relationship Id="rId4" Type="http://schemas.openxmlformats.org/officeDocument/2006/relationships/image" Target="../media/image5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23.png"/><Relationship Id="rId4" Type="http://schemas.openxmlformats.org/officeDocument/2006/relationships/image" Target="../media/image5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23.png"/><Relationship Id="rId4" Type="http://schemas.openxmlformats.org/officeDocument/2006/relationships/image" Target="../media/image5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23.png"/><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23.png"/><Relationship Id="rId4" Type="http://schemas.openxmlformats.org/officeDocument/2006/relationships/image" Target="../media/image59.png"/><Relationship Id="rId5" Type="http://schemas.openxmlformats.org/officeDocument/2006/relationships/image" Target="../media/image5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23.png"/><Relationship Id="rId4" Type="http://schemas.openxmlformats.org/officeDocument/2006/relationships/image" Target="../media/image5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23.png"/><Relationship Id="rId4" Type="http://schemas.openxmlformats.org/officeDocument/2006/relationships/image" Target="../media/image6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23.png"/><Relationship Id="rId4" Type="http://schemas.openxmlformats.org/officeDocument/2006/relationships/image" Target="../media/image65.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23.png"/><Relationship Id="rId4" Type="http://schemas.openxmlformats.org/officeDocument/2006/relationships/image" Target="../media/image61.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23.png"/><Relationship Id="rId4" Type="http://schemas.openxmlformats.org/officeDocument/2006/relationships/image" Target="../media/image63.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23.png"/><Relationship Id="rId4" Type="http://schemas.openxmlformats.org/officeDocument/2006/relationships/image" Target="../media/image7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2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23.png"/><Relationship Id="rId4" Type="http://schemas.openxmlformats.org/officeDocument/2006/relationships/image" Target="../media/image7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23.png"/><Relationship Id="rId4" Type="http://schemas.openxmlformats.org/officeDocument/2006/relationships/image" Target="../media/image6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23.png"/><Relationship Id="rId4" Type="http://schemas.openxmlformats.org/officeDocument/2006/relationships/image" Target="../media/image6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23.png"/><Relationship Id="rId4" Type="http://schemas.openxmlformats.org/officeDocument/2006/relationships/image" Target="../media/image6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23.png"/><Relationship Id="rId4" Type="http://schemas.openxmlformats.org/officeDocument/2006/relationships/image" Target="../media/image6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23.png"/><Relationship Id="rId4" Type="http://schemas.openxmlformats.org/officeDocument/2006/relationships/image" Target="../media/image6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23.png"/><Relationship Id="rId4" Type="http://schemas.openxmlformats.org/officeDocument/2006/relationships/image" Target="../media/image7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23.png"/><Relationship Id="rId4" Type="http://schemas.openxmlformats.org/officeDocument/2006/relationships/image" Target="../media/image7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23.png"/><Relationship Id="rId4" Type="http://schemas.openxmlformats.org/officeDocument/2006/relationships/image" Target="../media/image7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4.xml"/><Relationship Id="rId3" Type="http://schemas.openxmlformats.org/officeDocument/2006/relationships/image" Target="../media/image7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73.png"/><Relationship Id="rId4" Type="http://schemas.openxmlformats.org/officeDocument/2006/relationships/image" Target="../media/image6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2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2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72.png"/><Relationship Id="rId4" Type="http://schemas.openxmlformats.org/officeDocument/2006/relationships/image" Target="../media/image8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 Id="rId3" Type="http://schemas.openxmlformats.org/officeDocument/2006/relationships/image" Target="../media/image82.png"/><Relationship Id="rId4" Type="http://schemas.openxmlformats.org/officeDocument/2006/relationships/image" Target="../media/image7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 Id="rId3" Type="http://schemas.openxmlformats.org/officeDocument/2006/relationships/hyperlink" Target="https://www.quackit.com/css/flexbox/examples/" TargetMode="External"/><Relationship Id="rId4" Type="http://schemas.openxmlformats.org/officeDocument/2006/relationships/hyperlink" Target="https://www.quackit.com/css/flexbox/examples/flexbox_website_layout_examples.cfm" TargetMode="External"/><Relationship Id="rId11" Type="http://schemas.openxmlformats.org/officeDocument/2006/relationships/image" Target="../media/image81.png"/><Relationship Id="rId10" Type="http://schemas.openxmlformats.org/officeDocument/2006/relationships/image" Target="../media/image78.png"/><Relationship Id="rId9" Type="http://schemas.openxmlformats.org/officeDocument/2006/relationships/image" Target="../media/image73.png"/><Relationship Id="rId5" Type="http://schemas.openxmlformats.org/officeDocument/2006/relationships/hyperlink" Target="https://flexboxfroggy.com/#es" TargetMode="External"/><Relationship Id="rId6" Type="http://schemas.openxmlformats.org/officeDocument/2006/relationships/hyperlink" Target="http://www.flexboxdefense.com" TargetMode="External"/><Relationship Id="rId7" Type="http://schemas.openxmlformats.org/officeDocument/2006/relationships/hyperlink" Target="https://flexboxfroggy.com" TargetMode="External"/><Relationship Id="rId8" Type="http://schemas.openxmlformats.org/officeDocument/2006/relationships/hyperlink" Target="https://css-tricks.com/snippets/css/a-guide-to-flexbox/"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7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72.png"/><Relationship Id="rId4" Type="http://schemas.openxmlformats.org/officeDocument/2006/relationships/image" Target="../media/image8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85.png"/><Relationship Id="rId4" Type="http://schemas.openxmlformats.org/officeDocument/2006/relationships/image" Target="../media/image9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79.png"/><Relationship Id="rId4" Type="http://schemas.openxmlformats.org/officeDocument/2006/relationships/hyperlink" Target="https://plataforma.coderhouse.com/video-tutoriales" TargetMode="External"/><Relationship Id="rId5" Type="http://schemas.openxmlformats.org/officeDocument/2006/relationships/image" Target="../media/image8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8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93.png"/><Relationship Id="rId4" Type="http://schemas.openxmlformats.org/officeDocument/2006/relationships/image" Target="../media/image8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8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8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8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11.png"/><Relationship Id="rId6" Type="http://schemas.openxmlformats.org/officeDocument/2006/relationships/image" Target="../media/image1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9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90.png"/><Relationship Id="rId4" Type="http://schemas.openxmlformats.org/officeDocument/2006/relationships/image" Target="../media/image9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88.png"/><Relationship Id="rId4" Type="http://schemas.openxmlformats.org/officeDocument/2006/relationships/image" Target="../media/image91.png"/><Relationship Id="rId5" Type="http://schemas.openxmlformats.org/officeDocument/2006/relationships/image" Target="../media/image92.png"/><Relationship Id="rId6" Type="http://schemas.openxmlformats.org/officeDocument/2006/relationships/image" Target="../media/image9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hyperlink" Target="https://docs.google.com/document/d/1TzNqSPEMEn200i5q6Gxe4TDG2Gk_OV0-9IWbSIJmPE4/edit?usp=sharing" TargetMode="External"/><Relationship Id="rId4" Type="http://schemas.openxmlformats.org/officeDocument/2006/relationships/image" Target="../media/image96.png"/><Relationship Id="rId5" Type="http://schemas.openxmlformats.org/officeDocument/2006/relationships/image" Target="../media/image10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15.png"/><Relationship Id="rId4" Type="http://schemas.openxmlformats.org/officeDocument/2006/relationships/image" Target="../media/image2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9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9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7.xml"/><Relationship Id="rId3" Type="http://schemas.openxmlformats.org/officeDocument/2006/relationships/image" Target="../media/image95.png"/><Relationship Id="rId4" Type="http://schemas.openxmlformats.org/officeDocument/2006/relationships/image" Target="../media/image9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8.xml"/><Relationship Id="rId3" Type="http://schemas.openxmlformats.org/officeDocument/2006/relationships/image" Target="../media/image95.png"/><Relationship Id="rId4" Type="http://schemas.openxmlformats.org/officeDocument/2006/relationships/image" Target="../media/image150.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9.xml"/><Relationship Id="rId3" Type="http://schemas.openxmlformats.org/officeDocument/2006/relationships/image" Target="../media/image9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03" name="Shape 103"/>
        <p:cNvGrpSpPr/>
        <p:nvPr/>
      </p:nvGrpSpPr>
      <p:grpSpPr>
        <a:xfrm>
          <a:off x="0" y="0"/>
          <a:ext cx="0" cy="0"/>
          <a:chOff x="0" y="0"/>
          <a:chExt cx="0" cy="0"/>
        </a:xfrm>
      </p:grpSpPr>
      <p:sp>
        <p:nvSpPr>
          <p:cNvPr id="104" name="Google Shape;104;p27"/>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105" name="Google Shape;105;p27"/>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106" name="Google Shape;106;p27"/>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14" name="Shape 214"/>
        <p:cNvGrpSpPr/>
        <p:nvPr/>
      </p:nvGrpSpPr>
      <p:grpSpPr>
        <a:xfrm>
          <a:off x="0" y="0"/>
          <a:ext cx="0" cy="0"/>
          <a:chOff x="0" y="0"/>
          <a:chExt cx="0" cy="0"/>
        </a:xfrm>
      </p:grpSpPr>
      <p:sp>
        <p:nvSpPr>
          <p:cNvPr id="215" name="Google Shape;215;p36"/>
          <p:cNvSpPr txBox="1"/>
          <p:nvPr/>
        </p:nvSpPr>
        <p:spPr>
          <a:xfrm>
            <a:off x="809550" y="2001575"/>
            <a:ext cx="75249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GUIÓN DE LA CLASE</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lang="en-GB" sz="1800">
                <a:latin typeface="Helvetica Neue Light"/>
                <a:ea typeface="Helvetica Neue Light"/>
                <a:cs typeface="Helvetica Neue Light"/>
                <a:sym typeface="Helvetica Neue Light"/>
              </a:rPr>
              <a:t>Accede al material complementario </a:t>
            </a:r>
            <a:r>
              <a:rPr lang="en-GB" sz="1800" u="sng">
                <a:solidFill>
                  <a:schemeClr val="hlink"/>
                </a:solidFill>
                <a:latin typeface="Helvetica Neue Light"/>
                <a:ea typeface="Helvetica Neue Light"/>
                <a:cs typeface="Helvetica Neue Light"/>
                <a:sym typeface="Helvetica Neue Light"/>
                <a:hlinkClick r:id="rId3"/>
              </a:rPr>
              <a:t>aquí</a:t>
            </a:r>
            <a:r>
              <a:rPr lang="en-GB" sz="1800">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216" name="Google Shape;216;p36"/>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pic>
        <p:nvPicPr>
          <p:cNvPr id="217" name="Google Shape;217;p36"/>
          <p:cNvPicPr preferRelativeResize="0"/>
          <p:nvPr/>
        </p:nvPicPr>
        <p:blipFill rotWithShape="1">
          <a:blip r:embed="rId5">
            <a:alphaModFix/>
          </a:blip>
          <a:srcRect b="0" l="0" r="0" t="0"/>
          <a:stretch/>
        </p:blipFill>
        <p:spPr>
          <a:xfrm>
            <a:off x="3978738" y="815050"/>
            <a:ext cx="1186525" cy="118652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pic>
        <p:nvPicPr>
          <p:cNvPr id="976" name="Google Shape;976;p12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977" name="Google Shape;977;p126"/>
          <p:cNvSpPr txBox="1"/>
          <p:nvPr/>
        </p:nvSpPr>
        <p:spPr>
          <a:xfrm>
            <a:off x="643801" y="3275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4000">
                <a:solidFill>
                  <a:schemeClr val="dk1"/>
                </a:solidFill>
                <a:latin typeface="Anton"/>
                <a:ea typeface="Anton"/>
                <a:cs typeface="Anton"/>
                <a:sym typeface="Anton"/>
              </a:rPr>
              <a:t>¿POR QUÉ GRIDS?</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978" name="Google Shape;978;p126"/>
          <p:cNvSpPr txBox="1"/>
          <p:nvPr/>
        </p:nvSpPr>
        <p:spPr>
          <a:xfrm>
            <a:off x="643800" y="1565125"/>
            <a:ext cx="7856400" cy="3000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3CEFAB"/>
              </a:buClr>
              <a:buSzPts val="1800"/>
              <a:buFont typeface="Helvetica Neue Light"/>
              <a:buChar char="●"/>
            </a:pPr>
            <a:r>
              <a:rPr lang="en-GB" sz="1800">
                <a:solidFill>
                  <a:schemeClr val="dk1"/>
                </a:solidFill>
                <a:highlight>
                  <a:srgbClr val="E0FF00"/>
                </a:highlight>
                <a:latin typeface="Helvetica Neue Light"/>
                <a:ea typeface="Helvetica Neue Light"/>
                <a:cs typeface="Helvetica Neue Light"/>
                <a:sym typeface="Helvetica Neue Light"/>
              </a:rPr>
              <a:t>Grid CSS surge de la necesidad de algo más potente</a:t>
            </a:r>
            <a:r>
              <a:rPr lang="en-GB" sz="1800">
                <a:solidFill>
                  <a:schemeClr val="dk1"/>
                </a:solidFill>
                <a:latin typeface="Helvetica Neue Light"/>
                <a:ea typeface="Helvetica Neue Light"/>
                <a:cs typeface="Helvetica Neue Light"/>
                <a:sym typeface="Helvetica Neue Light"/>
              </a:rPr>
              <a:t>, y toma las ventajas del sistema Flexbox, sumándole muchas mejoras y características que </a:t>
            </a:r>
            <a:r>
              <a:rPr lang="en-GB" sz="1800">
                <a:solidFill>
                  <a:schemeClr val="dk1"/>
                </a:solidFill>
                <a:highlight>
                  <a:srgbClr val="E0FF00"/>
                </a:highlight>
                <a:latin typeface="Helvetica Neue Light"/>
                <a:ea typeface="Helvetica Neue Light"/>
                <a:cs typeface="Helvetica Neue Light"/>
                <a:sym typeface="Helvetica Neue Light"/>
              </a:rPr>
              <a:t>permiten crear muy rápido cuadrículas sencillas y potentes</a:t>
            </a:r>
            <a:r>
              <a:rPr lang="en-GB" sz="1800">
                <a:solidFill>
                  <a:schemeClr val="dk1"/>
                </a:solidFill>
                <a:latin typeface="Helvetica Neue Light"/>
                <a:ea typeface="Helvetica Neue Light"/>
                <a:cs typeface="Helvetica Neue Light"/>
                <a:sym typeface="Helvetica Neue Light"/>
              </a:rPr>
              <a:t>.</a:t>
            </a:r>
            <a:br>
              <a:rPr lang="en-GB" sz="1800">
                <a:solidFill>
                  <a:schemeClr val="dk1"/>
                </a:solidFill>
                <a:latin typeface="Helvetica Neue Light"/>
                <a:ea typeface="Helvetica Neue Light"/>
                <a:cs typeface="Helvetica Neue Light"/>
                <a:sym typeface="Helvetica Neue Light"/>
              </a:rPr>
            </a:br>
            <a:endParaRPr sz="1800">
              <a:solidFill>
                <a:schemeClr val="dk1"/>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lang="en-GB" sz="1800">
                <a:solidFill>
                  <a:schemeClr val="dk1"/>
                </a:solidFill>
                <a:highlight>
                  <a:srgbClr val="E0FF00"/>
                </a:highlight>
                <a:latin typeface="Helvetica Neue Light"/>
                <a:ea typeface="Helvetica Neue Light"/>
                <a:cs typeface="Helvetica Neue Light"/>
                <a:sym typeface="Helvetica Neue Light"/>
              </a:rPr>
              <a:t>Grid toma la filosofía y la base del sistema Flexbox.</a:t>
            </a:r>
            <a:r>
              <a:rPr lang="en-GB" sz="1800">
                <a:solidFill>
                  <a:schemeClr val="dk1"/>
                </a:solidFill>
                <a:latin typeface="Helvetica Neue Light"/>
                <a:ea typeface="Helvetica Neue Light"/>
                <a:cs typeface="Helvetica Neue Light"/>
                <a:sym typeface="Helvetica Neue Light"/>
              </a:rPr>
              <a:t> Esto no significa que lo reemplaza, sino que pueden convivir.</a:t>
            </a:r>
            <a:br>
              <a:rPr lang="en-GB" sz="1800">
                <a:solidFill>
                  <a:schemeClr val="dk1"/>
                </a:solidFill>
                <a:latin typeface="Helvetica Neue Light"/>
                <a:ea typeface="Helvetica Neue Light"/>
                <a:cs typeface="Helvetica Neue Light"/>
                <a:sym typeface="Helvetica Neue Light"/>
              </a:rPr>
            </a:br>
            <a:endParaRPr sz="1800">
              <a:solidFill>
                <a:schemeClr val="dk1"/>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Está pensado para estructuras grandes y complejas.</a:t>
            </a:r>
            <a:br>
              <a:rPr lang="en-GB" sz="1800">
                <a:solidFill>
                  <a:schemeClr val="dk1"/>
                </a:solidFill>
                <a:latin typeface="Helvetica Neue Light"/>
                <a:ea typeface="Helvetica Neue Light"/>
                <a:cs typeface="Helvetica Neue Light"/>
                <a:sym typeface="Helvetica Neue Light"/>
              </a:rPr>
            </a:br>
            <a:endParaRPr sz="18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pic>
        <p:nvPicPr>
          <p:cNvPr id="983" name="Google Shape;983;p12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984" name="Google Shape;984;p127"/>
          <p:cNvSpPr txBox="1"/>
          <p:nvPr/>
        </p:nvSpPr>
        <p:spPr>
          <a:xfrm>
            <a:off x="643800" y="175350"/>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4000">
                <a:solidFill>
                  <a:schemeClr val="dk1"/>
                </a:solidFill>
                <a:latin typeface="Anton"/>
                <a:ea typeface="Anton"/>
                <a:cs typeface="Anton"/>
                <a:sym typeface="Anton"/>
              </a:rPr>
              <a:t>DIFERENCIA ENTRE FLEXBOX Y GRIDS</a:t>
            </a:r>
            <a:endParaRPr i="1" sz="3800">
              <a:solidFill>
                <a:schemeClr val="dk1"/>
              </a:solidFill>
              <a:latin typeface="Anton"/>
              <a:ea typeface="Anton"/>
              <a:cs typeface="Anton"/>
              <a:sym typeface="Anton"/>
            </a:endParaRPr>
          </a:p>
        </p:txBody>
      </p:sp>
      <p:sp>
        <p:nvSpPr>
          <p:cNvPr id="985" name="Google Shape;985;p127"/>
          <p:cNvSpPr txBox="1"/>
          <p:nvPr/>
        </p:nvSpPr>
        <p:spPr>
          <a:xfrm>
            <a:off x="1662850" y="1410800"/>
            <a:ext cx="1787100" cy="33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Helvetica Neue"/>
                <a:ea typeface="Helvetica Neue"/>
                <a:cs typeface="Helvetica Neue"/>
                <a:sym typeface="Helvetica Neue"/>
              </a:rPr>
              <a:t>Flexbox</a:t>
            </a:r>
            <a:endParaRPr b="1">
              <a:latin typeface="Helvetica Neue"/>
              <a:ea typeface="Helvetica Neue"/>
              <a:cs typeface="Helvetica Neue"/>
              <a:sym typeface="Helvetica Neue"/>
            </a:endParaRPr>
          </a:p>
        </p:txBody>
      </p:sp>
      <p:sp>
        <p:nvSpPr>
          <p:cNvPr id="986" name="Google Shape;986;p127"/>
          <p:cNvSpPr txBox="1"/>
          <p:nvPr/>
        </p:nvSpPr>
        <p:spPr>
          <a:xfrm>
            <a:off x="5612425" y="1410800"/>
            <a:ext cx="1787100" cy="33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Helvetica Neue"/>
                <a:ea typeface="Helvetica Neue"/>
                <a:cs typeface="Helvetica Neue"/>
                <a:sym typeface="Helvetica Neue"/>
              </a:rPr>
              <a:t>Grids</a:t>
            </a:r>
            <a:endParaRPr b="1">
              <a:latin typeface="Helvetica Neue"/>
              <a:ea typeface="Helvetica Neue"/>
              <a:cs typeface="Helvetica Neue"/>
              <a:sym typeface="Helvetica Neue"/>
            </a:endParaRPr>
          </a:p>
        </p:txBody>
      </p:sp>
      <p:pic>
        <p:nvPicPr>
          <p:cNvPr id="987" name="Google Shape;987;p127"/>
          <p:cNvPicPr preferRelativeResize="0"/>
          <p:nvPr/>
        </p:nvPicPr>
        <p:blipFill rotWithShape="1">
          <a:blip r:embed="rId4">
            <a:alphaModFix/>
          </a:blip>
          <a:srcRect b="0" l="55019" r="0" t="0"/>
          <a:stretch/>
        </p:blipFill>
        <p:spPr>
          <a:xfrm>
            <a:off x="873174" y="1743900"/>
            <a:ext cx="3440425" cy="2257425"/>
          </a:xfrm>
          <a:prstGeom prst="rect">
            <a:avLst/>
          </a:prstGeom>
          <a:noFill/>
          <a:ln>
            <a:noFill/>
          </a:ln>
        </p:spPr>
      </p:pic>
      <p:pic>
        <p:nvPicPr>
          <p:cNvPr id="988" name="Google Shape;988;p127"/>
          <p:cNvPicPr preferRelativeResize="0"/>
          <p:nvPr/>
        </p:nvPicPr>
        <p:blipFill rotWithShape="1">
          <a:blip r:embed="rId4">
            <a:alphaModFix/>
          </a:blip>
          <a:srcRect b="0" l="0" r="56310" t="0"/>
          <a:stretch/>
        </p:blipFill>
        <p:spPr>
          <a:xfrm>
            <a:off x="4826049" y="1758700"/>
            <a:ext cx="3341600" cy="2257425"/>
          </a:xfrm>
          <a:prstGeom prst="rect">
            <a:avLst/>
          </a:prstGeom>
          <a:noFill/>
          <a:ln>
            <a:noFill/>
          </a:ln>
        </p:spPr>
      </p:pic>
      <p:sp>
        <p:nvSpPr>
          <p:cNvPr id="989" name="Google Shape;989;p127"/>
          <p:cNvSpPr txBox="1"/>
          <p:nvPr/>
        </p:nvSpPr>
        <p:spPr>
          <a:xfrm>
            <a:off x="0" y="4111525"/>
            <a:ext cx="9144000" cy="452700"/>
          </a:xfrm>
          <a:prstGeom prst="rect">
            <a:avLst/>
          </a:prstGeom>
          <a:solidFill>
            <a:srgbClr val="E0FF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latin typeface="Helvetica Neue Light"/>
                <a:ea typeface="Helvetica Neue Light"/>
                <a:cs typeface="Helvetica Neue Light"/>
                <a:sym typeface="Helvetica Neue Light"/>
              </a:rPr>
              <a:t>Ambos son mucho más potentes que cualquier técnica que haya existido antes.</a:t>
            </a:r>
            <a:endParaRPr sz="1800">
              <a:latin typeface="Helvetica Neue Light"/>
              <a:ea typeface="Helvetica Neue Light"/>
              <a:cs typeface="Helvetica Neue Light"/>
              <a:sym typeface="Helvetica Neue Light"/>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pic>
        <p:nvPicPr>
          <p:cNvPr id="994" name="Google Shape;994;p12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995" name="Google Shape;995;p128"/>
          <p:cNvSpPr txBox="1"/>
          <p:nvPr/>
        </p:nvSpPr>
        <p:spPr>
          <a:xfrm>
            <a:off x="643800" y="262675"/>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4000">
                <a:solidFill>
                  <a:schemeClr val="dk1"/>
                </a:solidFill>
                <a:latin typeface="Anton"/>
                <a:ea typeface="Anton"/>
                <a:cs typeface="Anton"/>
                <a:sym typeface="Anton"/>
              </a:rPr>
              <a:t>DIFERENCIA ENTRE FLEXBOX Y GRIDS</a:t>
            </a:r>
            <a:endParaRPr i="1" sz="3800">
              <a:solidFill>
                <a:schemeClr val="dk1"/>
              </a:solidFill>
              <a:latin typeface="Anton"/>
              <a:ea typeface="Anton"/>
              <a:cs typeface="Anton"/>
              <a:sym typeface="Anton"/>
            </a:endParaRPr>
          </a:p>
        </p:txBody>
      </p:sp>
      <p:pic>
        <p:nvPicPr>
          <p:cNvPr id="996" name="Google Shape;996;p128"/>
          <p:cNvPicPr preferRelativeResize="0"/>
          <p:nvPr/>
        </p:nvPicPr>
        <p:blipFill>
          <a:blip r:embed="rId4">
            <a:alphaModFix/>
          </a:blip>
          <a:stretch>
            <a:fillRect/>
          </a:stretch>
        </p:blipFill>
        <p:spPr>
          <a:xfrm>
            <a:off x="1666000" y="1458950"/>
            <a:ext cx="5645750" cy="2845550"/>
          </a:xfrm>
          <a:prstGeom prst="rect">
            <a:avLst/>
          </a:prstGeom>
          <a:noFill/>
          <a:ln>
            <a:noFill/>
          </a:ln>
        </p:spPr>
      </p:pic>
      <p:sp>
        <p:nvSpPr>
          <p:cNvPr id="997" name="Google Shape;997;p128"/>
          <p:cNvSpPr txBox="1"/>
          <p:nvPr/>
        </p:nvSpPr>
        <p:spPr>
          <a:xfrm>
            <a:off x="2025350" y="4304500"/>
            <a:ext cx="1968900" cy="53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solidFill>
                  <a:schemeClr val="dk1"/>
                </a:solidFill>
                <a:latin typeface="Helvetica Neue"/>
                <a:ea typeface="Helvetica Neue"/>
                <a:cs typeface="Helvetica Neue"/>
                <a:sym typeface="Helvetica Neue"/>
              </a:rPr>
              <a:t>Unidimensional</a:t>
            </a:r>
            <a:endParaRPr b="1" sz="1800">
              <a:latin typeface="Helvetica Neue"/>
              <a:ea typeface="Helvetica Neue"/>
              <a:cs typeface="Helvetica Neue"/>
              <a:sym typeface="Helvetica Neue"/>
            </a:endParaRPr>
          </a:p>
        </p:txBody>
      </p:sp>
      <p:sp>
        <p:nvSpPr>
          <p:cNvPr id="998" name="Google Shape;998;p128"/>
          <p:cNvSpPr txBox="1"/>
          <p:nvPr/>
        </p:nvSpPr>
        <p:spPr>
          <a:xfrm>
            <a:off x="5025238" y="4285200"/>
            <a:ext cx="1968900" cy="53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solidFill>
                  <a:schemeClr val="dk1"/>
                </a:solidFill>
                <a:latin typeface="Helvetica Neue"/>
                <a:ea typeface="Helvetica Neue"/>
                <a:cs typeface="Helvetica Neue"/>
                <a:sym typeface="Helvetica Neue"/>
              </a:rPr>
              <a:t>Bidimensional</a:t>
            </a:r>
            <a:endParaRPr b="1" sz="1800">
              <a:latin typeface="Helvetica Neue"/>
              <a:ea typeface="Helvetica Neue"/>
              <a:cs typeface="Helvetica Neue"/>
              <a:sym typeface="Helvetica Neue"/>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pic>
        <p:nvPicPr>
          <p:cNvPr id="1003" name="Google Shape;1003;p12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004" name="Google Shape;1004;p129"/>
          <p:cNvSpPr txBox="1"/>
          <p:nvPr/>
        </p:nvSpPr>
        <p:spPr>
          <a:xfrm>
            <a:off x="643800" y="117350"/>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4000">
                <a:solidFill>
                  <a:schemeClr val="dk1"/>
                </a:solidFill>
                <a:latin typeface="Anton"/>
                <a:ea typeface="Anton"/>
                <a:cs typeface="Anton"/>
                <a:sym typeface="Anton"/>
              </a:rPr>
              <a:t>PUEDEN CONVIVIR</a:t>
            </a:r>
            <a:endParaRPr i="1" sz="3800">
              <a:solidFill>
                <a:schemeClr val="dk1"/>
              </a:solidFill>
              <a:latin typeface="Anton"/>
              <a:ea typeface="Anton"/>
              <a:cs typeface="Anton"/>
              <a:sym typeface="Anton"/>
            </a:endParaRPr>
          </a:p>
        </p:txBody>
      </p:sp>
      <p:pic>
        <p:nvPicPr>
          <p:cNvPr id="1005" name="Google Shape;1005;p129"/>
          <p:cNvPicPr preferRelativeResize="0"/>
          <p:nvPr/>
        </p:nvPicPr>
        <p:blipFill>
          <a:blip r:embed="rId4">
            <a:alphaModFix/>
          </a:blip>
          <a:stretch>
            <a:fillRect/>
          </a:stretch>
        </p:blipFill>
        <p:spPr>
          <a:xfrm>
            <a:off x="1833675" y="1188040"/>
            <a:ext cx="5476653" cy="347158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pic>
        <p:nvPicPr>
          <p:cNvPr id="1010" name="Google Shape;1010;p13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011" name="Google Shape;1011;p130"/>
          <p:cNvSpPr txBox="1"/>
          <p:nvPr/>
        </p:nvSpPr>
        <p:spPr>
          <a:xfrm>
            <a:off x="643800" y="-96300"/>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4000">
                <a:solidFill>
                  <a:schemeClr val="dk1"/>
                </a:solidFill>
                <a:latin typeface="Anton"/>
                <a:ea typeface="Anton"/>
                <a:cs typeface="Anton"/>
                <a:sym typeface="Anton"/>
              </a:rPr>
              <a:t>PROPIEDADES DEL PADRE</a:t>
            </a:r>
            <a:endParaRPr i="1" sz="3800">
              <a:solidFill>
                <a:schemeClr val="dk1"/>
              </a:solidFill>
              <a:latin typeface="Anton"/>
              <a:ea typeface="Anton"/>
              <a:cs typeface="Anton"/>
              <a:sym typeface="Anton"/>
            </a:endParaRPr>
          </a:p>
        </p:txBody>
      </p:sp>
      <p:sp>
        <p:nvSpPr>
          <p:cNvPr id="1012" name="Google Shape;1012;p130"/>
          <p:cNvSpPr txBox="1"/>
          <p:nvPr/>
        </p:nvSpPr>
        <p:spPr>
          <a:xfrm>
            <a:off x="4673300" y="2481400"/>
            <a:ext cx="3636900" cy="22656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a:solidFill>
                  <a:srgbClr val="800000"/>
                </a:solidFill>
                <a:latin typeface="Consolas"/>
                <a:ea typeface="Consolas"/>
                <a:cs typeface="Consolas"/>
                <a:sym typeface="Consolas"/>
              </a:rPr>
              <a:t>&lt;section&gt;</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Elemento padre</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800000"/>
                </a:solidFill>
                <a:latin typeface="Consolas"/>
                <a:ea typeface="Consolas"/>
                <a:cs typeface="Consolas"/>
                <a:sym typeface="Consolas"/>
              </a:rPr>
              <a:t>&lt;div&gt;</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Elemento hijo</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800000"/>
                </a:solidFill>
                <a:latin typeface="Consolas"/>
                <a:ea typeface="Consolas"/>
                <a:cs typeface="Consolas"/>
                <a:sym typeface="Consolas"/>
              </a:rPr>
              <a:t>&lt;/div&gt;</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a:solidFill>
                  <a:srgbClr val="800000"/>
                </a:solidFill>
                <a:latin typeface="Consolas"/>
                <a:ea typeface="Consolas"/>
                <a:cs typeface="Consolas"/>
                <a:sym typeface="Consolas"/>
              </a:rPr>
              <a:t>&lt;/section&gt;</a:t>
            </a:r>
            <a:endParaRPr>
              <a:solidFill>
                <a:srgbClr val="800000"/>
              </a:solidFill>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p:txBody>
      </p:sp>
      <p:pic>
        <p:nvPicPr>
          <p:cNvPr id="1013" name="Google Shape;1013;p130"/>
          <p:cNvPicPr preferRelativeResize="0"/>
          <p:nvPr/>
        </p:nvPicPr>
        <p:blipFill>
          <a:blip r:embed="rId4">
            <a:alphaModFix/>
          </a:blip>
          <a:stretch>
            <a:fillRect/>
          </a:stretch>
        </p:blipFill>
        <p:spPr>
          <a:xfrm>
            <a:off x="726050" y="2481400"/>
            <a:ext cx="3436551" cy="2265575"/>
          </a:xfrm>
          <a:prstGeom prst="rect">
            <a:avLst/>
          </a:prstGeom>
          <a:noFill/>
          <a:ln>
            <a:noFill/>
          </a:ln>
        </p:spPr>
      </p:pic>
      <p:sp>
        <p:nvSpPr>
          <p:cNvPr id="1014" name="Google Shape;1014;p130"/>
          <p:cNvSpPr txBox="1"/>
          <p:nvPr/>
        </p:nvSpPr>
        <p:spPr>
          <a:xfrm>
            <a:off x="137925" y="836475"/>
            <a:ext cx="85002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700">
                <a:solidFill>
                  <a:schemeClr val="dk1"/>
                </a:solidFill>
                <a:latin typeface="Helvetica Neue Light"/>
                <a:ea typeface="Helvetica Neue Light"/>
                <a:cs typeface="Helvetica Neue Light"/>
                <a:sym typeface="Helvetica Neue Light"/>
              </a:rPr>
              <a:t>Activamos la cuadrícula Grid utilizando, sobre el elemento contenedor, la propiedad display con el valor grid o inline-grid. Esto influye en cómo se comportará la cuadrícula con el exterior. El primero de ellos permite que la aquella aparezca encima/debajo del contenido exterior (en bloque), mientras que el segundo permite que la cuadrícula se vea a la izquierda/derecha (en línea) del contenido exterior.</a:t>
            </a:r>
            <a:endParaRPr sz="17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pic>
        <p:nvPicPr>
          <p:cNvPr id="1019" name="Google Shape;1019;p13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020" name="Google Shape;1020;p131"/>
          <p:cNvSpPr txBox="1"/>
          <p:nvPr/>
        </p:nvSpPr>
        <p:spPr>
          <a:xfrm>
            <a:off x="643801" y="1946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4000">
                <a:solidFill>
                  <a:schemeClr val="dk1"/>
                </a:solidFill>
                <a:latin typeface="Anton"/>
                <a:ea typeface="Anton"/>
                <a:cs typeface="Anton"/>
                <a:sym typeface="Anton"/>
              </a:rPr>
              <a:t>PROPIEDADES DEL PADRE</a:t>
            </a:r>
            <a:endParaRPr i="1" sz="3800">
              <a:solidFill>
                <a:schemeClr val="dk1"/>
              </a:solidFill>
              <a:latin typeface="Anton"/>
              <a:ea typeface="Anton"/>
              <a:cs typeface="Anton"/>
              <a:sym typeface="Anton"/>
            </a:endParaRPr>
          </a:p>
        </p:txBody>
      </p:sp>
      <p:graphicFrame>
        <p:nvGraphicFramePr>
          <p:cNvPr id="1021" name="Google Shape;1021;p131"/>
          <p:cNvGraphicFramePr/>
          <p:nvPr/>
        </p:nvGraphicFramePr>
        <p:xfrm>
          <a:off x="726050" y="1940200"/>
          <a:ext cx="3000000" cy="3000000"/>
        </p:xfrm>
        <a:graphic>
          <a:graphicData uri="http://schemas.openxmlformats.org/drawingml/2006/table">
            <a:tbl>
              <a:tblPr>
                <a:noFill/>
                <a:tableStyleId>{F423A448-51DA-4348-A519-DCB0B6F4908E}</a:tableStyleId>
              </a:tblPr>
              <a:tblGrid>
                <a:gridCol w="2611975"/>
                <a:gridCol w="5416425"/>
              </a:tblGrid>
              <a:tr h="438800">
                <a:tc>
                  <a:txBody>
                    <a:bodyPr/>
                    <a:lstStyle/>
                    <a:p>
                      <a:pPr indent="0" lvl="0" marL="0" rtl="0" algn="l">
                        <a:spcBef>
                          <a:spcPts val="0"/>
                        </a:spcBef>
                        <a:spcAft>
                          <a:spcPts val="0"/>
                        </a:spcAft>
                        <a:buNone/>
                      </a:pPr>
                      <a:r>
                        <a:rPr b="1" lang="en-GB">
                          <a:solidFill>
                            <a:srgbClr val="111111"/>
                          </a:solidFill>
                          <a:latin typeface="Helvetica Neue"/>
                          <a:ea typeface="Helvetica Neue"/>
                          <a:cs typeface="Helvetica Neue"/>
                          <a:sym typeface="Helvetica Neue"/>
                        </a:rPr>
                        <a:t>grid-template-columns</a:t>
                      </a:r>
                      <a:endParaRPr b="1">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lang="en-GB">
                          <a:latin typeface="Helvetica Neue"/>
                          <a:ea typeface="Helvetica Neue"/>
                          <a:cs typeface="Helvetica Neue"/>
                          <a:sym typeface="Helvetica Neue"/>
                        </a:rPr>
                        <a:t>Establece el </a:t>
                      </a:r>
                      <a:r>
                        <a:rPr b="1" lang="en-GB">
                          <a:highlight>
                            <a:srgbClr val="E0FF00"/>
                          </a:highlight>
                          <a:latin typeface="Helvetica Neue"/>
                          <a:ea typeface="Helvetica Neue"/>
                          <a:cs typeface="Helvetica Neue"/>
                          <a:sym typeface="Helvetica Neue"/>
                        </a:rPr>
                        <a:t>TAMAÑO</a:t>
                      </a:r>
                      <a:r>
                        <a:rPr lang="en-GB">
                          <a:highlight>
                            <a:srgbClr val="E0FF00"/>
                          </a:highlight>
                          <a:latin typeface="Helvetica Neue"/>
                          <a:ea typeface="Helvetica Neue"/>
                          <a:cs typeface="Helvetica Neue"/>
                          <a:sym typeface="Helvetica Neue"/>
                        </a:rPr>
                        <a:t> </a:t>
                      </a:r>
                      <a:r>
                        <a:rPr lang="en-GB">
                          <a:latin typeface="Helvetica Neue"/>
                          <a:ea typeface="Helvetica Neue"/>
                          <a:cs typeface="Helvetica Neue"/>
                          <a:sym typeface="Helvetica Neue"/>
                        </a:rPr>
                        <a:t>de cada </a:t>
                      </a:r>
                      <a:r>
                        <a:rPr b="1" lang="en-GB">
                          <a:latin typeface="Helvetica Neue"/>
                          <a:ea typeface="Helvetica Neue"/>
                          <a:cs typeface="Helvetica Neue"/>
                          <a:sym typeface="Helvetica Neue"/>
                        </a:rPr>
                        <a:t>columna</a:t>
                      </a:r>
                      <a:r>
                        <a:rPr lang="en-GB">
                          <a:latin typeface="Helvetica Neue"/>
                          <a:ea typeface="Helvetica Neue"/>
                          <a:cs typeface="Helvetica Neue"/>
                          <a:sym typeface="Helvetica Neue"/>
                        </a:rPr>
                        <a:t> (</a:t>
                      </a:r>
                      <a:r>
                        <a:rPr i="1" lang="en-GB" u="sng">
                          <a:latin typeface="Helvetica Neue"/>
                          <a:ea typeface="Helvetica Neue"/>
                          <a:cs typeface="Helvetica Neue"/>
                          <a:sym typeface="Helvetica Neue"/>
                        </a:rPr>
                        <a:t>col 1, col 2...</a:t>
                      </a:r>
                      <a:r>
                        <a:rPr lang="en-GB">
                          <a:latin typeface="Helvetica Neue"/>
                          <a:ea typeface="Helvetica Neue"/>
                          <a:cs typeface="Helvetica Neue"/>
                          <a:sym typeface="Helvetica Neue"/>
                        </a:rPr>
                        <a:t>).</a:t>
                      </a:r>
                      <a:endParaRPr>
                        <a:latin typeface="Helvetica Neue"/>
                        <a:ea typeface="Helvetica Neue"/>
                        <a:cs typeface="Helvetica Neue"/>
                        <a:sym typeface="Helvetica Neue"/>
                      </a:endParaRPr>
                    </a:p>
                  </a:txBody>
                  <a:tcPr marT="91425" marB="91425" marR="91425" marL="91425"/>
                </a:tc>
              </a:tr>
              <a:tr h="381000">
                <a:tc>
                  <a:txBody>
                    <a:bodyPr/>
                    <a:lstStyle/>
                    <a:p>
                      <a:pPr indent="0" lvl="0" marL="0" rtl="0" algn="l">
                        <a:spcBef>
                          <a:spcPts val="0"/>
                        </a:spcBef>
                        <a:spcAft>
                          <a:spcPts val="0"/>
                        </a:spcAft>
                        <a:buNone/>
                      </a:pPr>
                      <a:r>
                        <a:rPr b="1" lang="en-GB">
                          <a:solidFill>
                            <a:srgbClr val="111111"/>
                          </a:solidFill>
                          <a:latin typeface="Helvetica Neue"/>
                          <a:ea typeface="Helvetica Neue"/>
                          <a:cs typeface="Helvetica Neue"/>
                          <a:sym typeface="Helvetica Neue"/>
                        </a:rPr>
                        <a:t>grid-template-rows</a:t>
                      </a:r>
                      <a:endParaRPr b="1">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lang="en-GB">
                          <a:latin typeface="Helvetica Neue"/>
                          <a:ea typeface="Helvetica Neue"/>
                          <a:cs typeface="Helvetica Neue"/>
                          <a:sym typeface="Helvetica Neue"/>
                        </a:rPr>
                        <a:t>Establece el </a:t>
                      </a:r>
                      <a:r>
                        <a:rPr b="1" lang="en-GB">
                          <a:highlight>
                            <a:srgbClr val="E0FF00"/>
                          </a:highlight>
                          <a:latin typeface="Helvetica Neue"/>
                          <a:ea typeface="Helvetica Neue"/>
                          <a:cs typeface="Helvetica Neue"/>
                          <a:sym typeface="Helvetica Neue"/>
                        </a:rPr>
                        <a:t>TAMAÑO</a:t>
                      </a:r>
                      <a:r>
                        <a:rPr lang="en-GB">
                          <a:highlight>
                            <a:srgbClr val="E0FF00"/>
                          </a:highlight>
                          <a:latin typeface="Helvetica Neue"/>
                          <a:ea typeface="Helvetica Neue"/>
                          <a:cs typeface="Helvetica Neue"/>
                          <a:sym typeface="Helvetica Neue"/>
                        </a:rPr>
                        <a:t> </a:t>
                      </a:r>
                      <a:r>
                        <a:rPr lang="en-GB">
                          <a:latin typeface="Helvetica Neue"/>
                          <a:ea typeface="Helvetica Neue"/>
                          <a:cs typeface="Helvetica Neue"/>
                          <a:sym typeface="Helvetica Neue"/>
                        </a:rPr>
                        <a:t>de cada </a:t>
                      </a:r>
                      <a:r>
                        <a:rPr b="1" lang="en-GB">
                          <a:latin typeface="Helvetica Neue"/>
                          <a:ea typeface="Helvetica Neue"/>
                          <a:cs typeface="Helvetica Neue"/>
                          <a:sym typeface="Helvetica Neue"/>
                        </a:rPr>
                        <a:t>fila</a:t>
                      </a:r>
                      <a:r>
                        <a:rPr lang="en-GB">
                          <a:latin typeface="Helvetica Neue"/>
                          <a:ea typeface="Helvetica Neue"/>
                          <a:cs typeface="Helvetica Neue"/>
                          <a:sym typeface="Helvetica Neue"/>
                        </a:rPr>
                        <a:t> (</a:t>
                      </a:r>
                      <a:r>
                        <a:rPr i="1" lang="en-GB" u="sng">
                          <a:latin typeface="Helvetica Neue"/>
                          <a:ea typeface="Helvetica Neue"/>
                          <a:cs typeface="Helvetica Neue"/>
                          <a:sym typeface="Helvetica Neue"/>
                        </a:rPr>
                        <a:t>fila 1, fila 2...</a:t>
                      </a:r>
                      <a:r>
                        <a:rPr lang="en-GB">
                          <a:latin typeface="Helvetica Neue"/>
                          <a:ea typeface="Helvetica Neue"/>
                          <a:cs typeface="Helvetica Neue"/>
                          <a:sym typeface="Helvetica Neue"/>
                        </a:rPr>
                        <a:t>).</a:t>
                      </a:r>
                      <a:endParaRPr>
                        <a:latin typeface="Helvetica Neue"/>
                        <a:ea typeface="Helvetica Neue"/>
                        <a:cs typeface="Helvetica Neue"/>
                        <a:sym typeface="Helvetica Neue"/>
                      </a:endParaRPr>
                    </a:p>
                  </a:txBody>
                  <a:tcPr marT="91425" marB="91425" marR="91425" marL="91425"/>
                </a:tc>
              </a:tr>
              <a:tr h="381000">
                <a:tc>
                  <a:txBody>
                    <a:bodyPr/>
                    <a:lstStyle/>
                    <a:p>
                      <a:pPr indent="0" lvl="0" marL="0" rtl="0" algn="l">
                        <a:spcBef>
                          <a:spcPts val="0"/>
                        </a:spcBef>
                        <a:spcAft>
                          <a:spcPts val="0"/>
                        </a:spcAft>
                        <a:buNone/>
                      </a:pPr>
                      <a:r>
                        <a:rPr b="1" lang="en-GB">
                          <a:solidFill>
                            <a:srgbClr val="111111"/>
                          </a:solidFill>
                          <a:latin typeface="Helvetica Neue"/>
                          <a:ea typeface="Helvetica Neue"/>
                          <a:cs typeface="Helvetica Neue"/>
                          <a:sym typeface="Helvetica Neue"/>
                        </a:rPr>
                        <a:t>grid-template-areas</a:t>
                      </a:r>
                      <a:endParaRPr b="1">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lang="en-GB">
                          <a:latin typeface="Helvetica Neue"/>
                          <a:ea typeface="Helvetica Neue"/>
                          <a:cs typeface="Helvetica Neue"/>
                          <a:sym typeface="Helvetica Neue"/>
                        </a:rPr>
                        <a:t>Indica la </a:t>
                      </a:r>
                      <a:r>
                        <a:rPr b="1" lang="en-GB">
                          <a:latin typeface="Helvetica Neue"/>
                          <a:ea typeface="Helvetica Neue"/>
                          <a:cs typeface="Helvetica Neue"/>
                          <a:sym typeface="Helvetica Neue"/>
                        </a:rPr>
                        <a:t>disposición</a:t>
                      </a:r>
                      <a:r>
                        <a:rPr lang="en-GB">
                          <a:latin typeface="Helvetica Neue"/>
                          <a:ea typeface="Helvetica Neue"/>
                          <a:cs typeface="Helvetica Neue"/>
                          <a:sym typeface="Helvetica Neue"/>
                        </a:rPr>
                        <a:t> de las áreas en el grid. Cada texto entre comillas simboliza una fila.</a:t>
                      </a:r>
                      <a:endParaRPr>
                        <a:latin typeface="Helvetica Neue"/>
                        <a:ea typeface="Helvetica Neue"/>
                        <a:cs typeface="Helvetica Neue"/>
                        <a:sym typeface="Helvetica Neue"/>
                      </a:endParaRPr>
                    </a:p>
                  </a:txBody>
                  <a:tcPr marT="91425" marB="91425" marR="91425" marL="91425">
                    <a:lnB cap="flat" cmpd="sng" w="9525">
                      <a:solidFill>
                        <a:srgbClr val="DDDDDD"/>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GB">
                          <a:solidFill>
                            <a:srgbClr val="111111"/>
                          </a:solidFill>
                          <a:latin typeface="Helvetica Neue"/>
                          <a:ea typeface="Helvetica Neue"/>
                          <a:cs typeface="Helvetica Neue"/>
                          <a:sym typeface="Helvetica Neue"/>
                        </a:rPr>
                        <a:t>grid-column-gap</a:t>
                      </a:r>
                      <a:endParaRPr b="1">
                        <a:latin typeface="Helvetica Neue"/>
                        <a:ea typeface="Helvetica Neue"/>
                        <a:cs typeface="Helvetica Neue"/>
                        <a:sym typeface="Helvetica Neue"/>
                      </a:endParaRPr>
                    </a:p>
                  </a:txBody>
                  <a:tcPr marT="91425" marB="91425" marR="91425" marL="91425">
                    <a:lnR cap="flat" cmpd="sng" w="9525">
                      <a:solidFill>
                        <a:srgbClr val="DDDDDD"/>
                      </a:solidFill>
                      <a:prstDash val="solid"/>
                      <a:round/>
                      <a:headEnd len="sm" w="sm" type="none"/>
                      <a:tailEnd len="sm" w="sm" type="none"/>
                    </a:lnR>
                  </a:tcPr>
                </a:tc>
                <a:tc>
                  <a:txBody>
                    <a:bodyPr/>
                    <a:lstStyle/>
                    <a:p>
                      <a:pPr indent="0" lvl="0" marL="0" rtl="0" algn="l">
                        <a:lnSpc>
                          <a:spcPct val="115000"/>
                        </a:lnSpc>
                        <a:spcBef>
                          <a:spcPts val="0"/>
                        </a:spcBef>
                        <a:spcAft>
                          <a:spcPts val="0"/>
                        </a:spcAft>
                        <a:buNone/>
                      </a:pPr>
                      <a:r>
                        <a:rPr lang="en-GB">
                          <a:latin typeface="Helvetica Neue"/>
                          <a:ea typeface="Helvetica Neue"/>
                          <a:cs typeface="Helvetica Neue"/>
                          <a:sym typeface="Helvetica Neue"/>
                        </a:rPr>
                        <a:t>Establece el </a:t>
                      </a:r>
                      <a:r>
                        <a:rPr b="1" lang="en-GB">
                          <a:highlight>
                            <a:srgbClr val="E0FF00"/>
                          </a:highlight>
                          <a:latin typeface="Helvetica Neue"/>
                          <a:ea typeface="Helvetica Neue"/>
                          <a:cs typeface="Helvetica Neue"/>
                          <a:sym typeface="Helvetica Neue"/>
                        </a:rPr>
                        <a:t>TAMAÑO</a:t>
                      </a:r>
                      <a:r>
                        <a:rPr lang="en-GB">
                          <a:highlight>
                            <a:srgbClr val="E0FF00"/>
                          </a:highlight>
                          <a:latin typeface="Helvetica Neue"/>
                          <a:ea typeface="Helvetica Neue"/>
                          <a:cs typeface="Helvetica Neue"/>
                          <a:sym typeface="Helvetica Neue"/>
                        </a:rPr>
                        <a:t> </a:t>
                      </a:r>
                      <a:r>
                        <a:rPr lang="en-GB">
                          <a:latin typeface="Helvetica Neue"/>
                          <a:ea typeface="Helvetica Neue"/>
                          <a:cs typeface="Helvetica Neue"/>
                          <a:sym typeface="Helvetica Neue"/>
                        </a:rPr>
                        <a:t>de los </a:t>
                      </a:r>
                      <a:r>
                        <a:rPr b="1" lang="en-GB">
                          <a:latin typeface="Helvetica Neue"/>
                          <a:ea typeface="Helvetica Neue"/>
                          <a:cs typeface="Helvetica Neue"/>
                          <a:sym typeface="Helvetica Neue"/>
                        </a:rPr>
                        <a:t>huecos</a:t>
                      </a:r>
                      <a:r>
                        <a:rPr lang="en-GB">
                          <a:latin typeface="Helvetica Neue"/>
                          <a:ea typeface="Helvetica Neue"/>
                          <a:cs typeface="Helvetica Neue"/>
                          <a:sym typeface="Helvetica Neue"/>
                        </a:rPr>
                        <a:t> entre columnas (</a:t>
                      </a:r>
                      <a:r>
                        <a:rPr i="1" lang="en-GB" u="sng">
                          <a:latin typeface="Helvetica Neue"/>
                          <a:ea typeface="Helvetica Neue"/>
                          <a:cs typeface="Helvetica Neue"/>
                          <a:sym typeface="Helvetica Neue"/>
                        </a:rPr>
                        <a:t>líneas verticales</a:t>
                      </a:r>
                      <a:r>
                        <a:rPr lang="en-GB">
                          <a:latin typeface="Helvetica Neue"/>
                          <a:ea typeface="Helvetica Neue"/>
                          <a:cs typeface="Helvetica Neue"/>
                          <a:sym typeface="Helvetica Neue"/>
                        </a:rPr>
                        <a:t>).</a:t>
                      </a:r>
                      <a:endParaRPr>
                        <a:latin typeface="Helvetica Neue"/>
                        <a:ea typeface="Helvetica Neue"/>
                        <a:cs typeface="Helvetica Neue"/>
                        <a:sym typeface="Helvetica Neue"/>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GB">
                          <a:solidFill>
                            <a:srgbClr val="111111"/>
                          </a:solidFill>
                          <a:latin typeface="Helvetica Neue"/>
                          <a:ea typeface="Helvetica Neue"/>
                          <a:cs typeface="Helvetica Neue"/>
                          <a:sym typeface="Helvetica Neue"/>
                        </a:rPr>
                        <a:t>grid-row-gap</a:t>
                      </a:r>
                      <a:endParaRPr b="1">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lang="en-GB">
                          <a:latin typeface="Helvetica Neue"/>
                          <a:ea typeface="Helvetica Neue"/>
                          <a:cs typeface="Helvetica Neue"/>
                          <a:sym typeface="Helvetica Neue"/>
                        </a:rPr>
                        <a:t>Establece el </a:t>
                      </a:r>
                      <a:r>
                        <a:rPr b="1" lang="en-GB">
                          <a:highlight>
                            <a:srgbClr val="E0FF00"/>
                          </a:highlight>
                          <a:latin typeface="Helvetica Neue"/>
                          <a:ea typeface="Helvetica Neue"/>
                          <a:cs typeface="Helvetica Neue"/>
                          <a:sym typeface="Helvetica Neue"/>
                        </a:rPr>
                        <a:t>TAMAÑO</a:t>
                      </a:r>
                      <a:r>
                        <a:rPr lang="en-GB">
                          <a:highlight>
                            <a:srgbClr val="E0FF00"/>
                          </a:highlight>
                          <a:latin typeface="Helvetica Neue"/>
                          <a:ea typeface="Helvetica Neue"/>
                          <a:cs typeface="Helvetica Neue"/>
                          <a:sym typeface="Helvetica Neue"/>
                        </a:rPr>
                        <a:t> </a:t>
                      </a:r>
                      <a:r>
                        <a:rPr lang="en-GB">
                          <a:latin typeface="Helvetica Neue"/>
                          <a:ea typeface="Helvetica Neue"/>
                          <a:cs typeface="Helvetica Neue"/>
                          <a:sym typeface="Helvetica Neue"/>
                        </a:rPr>
                        <a:t>de los </a:t>
                      </a:r>
                      <a:r>
                        <a:rPr b="1" lang="en-GB">
                          <a:latin typeface="Helvetica Neue"/>
                          <a:ea typeface="Helvetica Neue"/>
                          <a:cs typeface="Helvetica Neue"/>
                          <a:sym typeface="Helvetica Neue"/>
                        </a:rPr>
                        <a:t>huecos</a:t>
                      </a:r>
                      <a:r>
                        <a:rPr lang="en-GB">
                          <a:latin typeface="Helvetica Neue"/>
                          <a:ea typeface="Helvetica Neue"/>
                          <a:cs typeface="Helvetica Neue"/>
                          <a:sym typeface="Helvetica Neue"/>
                        </a:rPr>
                        <a:t> entre filas (</a:t>
                      </a:r>
                      <a:r>
                        <a:rPr i="1" lang="en-GB" u="sng">
                          <a:latin typeface="Helvetica Neue"/>
                          <a:ea typeface="Helvetica Neue"/>
                          <a:cs typeface="Helvetica Neue"/>
                          <a:sym typeface="Helvetica Neue"/>
                        </a:rPr>
                        <a:t>líneas horizontales</a:t>
                      </a:r>
                      <a:r>
                        <a:rPr lang="en-GB">
                          <a:latin typeface="Helvetica Neue"/>
                          <a:ea typeface="Helvetica Neue"/>
                          <a:cs typeface="Helvetica Neue"/>
                          <a:sym typeface="Helvetica Neue"/>
                        </a:rPr>
                        <a:t>).</a:t>
                      </a:r>
                      <a:endParaRPr>
                        <a:latin typeface="Helvetica Neue"/>
                        <a:ea typeface="Helvetica Neue"/>
                        <a:cs typeface="Helvetica Neue"/>
                        <a:sym typeface="Helvetica Neue"/>
                      </a:endParaRPr>
                    </a:p>
                  </a:txBody>
                  <a:tcPr marT="91425" marB="91425" marR="91425" marL="91425">
                    <a:lnT cap="flat" cmpd="sng" w="9525">
                      <a:solidFill>
                        <a:srgbClr val="DDDDDD"/>
                      </a:solidFill>
                      <a:prstDash val="solid"/>
                      <a:round/>
                      <a:headEnd len="sm" w="sm" type="none"/>
                      <a:tailEnd len="sm" w="sm" type="none"/>
                    </a:lnT>
                  </a:tcPr>
                </a:tc>
              </a:tr>
            </a:tbl>
          </a:graphicData>
        </a:graphic>
      </p:graphicFrame>
      <p:sp>
        <p:nvSpPr>
          <p:cNvPr id="1022" name="Google Shape;1022;p131"/>
          <p:cNvSpPr txBox="1"/>
          <p:nvPr/>
        </p:nvSpPr>
        <p:spPr>
          <a:xfrm>
            <a:off x="726000" y="1183150"/>
            <a:ext cx="8028300" cy="659100"/>
          </a:xfrm>
          <a:prstGeom prst="rect">
            <a:avLst/>
          </a:prstGeom>
          <a:solidFill>
            <a:srgbClr val="F3F3F3"/>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500">
                <a:latin typeface="Helvetica Neue Light"/>
                <a:ea typeface="Helvetica Neue Light"/>
                <a:cs typeface="Helvetica Neue Light"/>
                <a:sym typeface="Helvetica Neue Light"/>
              </a:rPr>
              <a:t>En primer lugar, aplicas la propiedad </a:t>
            </a:r>
            <a:r>
              <a:rPr lang="en-GB" sz="1500">
                <a:highlight>
                  <a:srgbClr val="E0FF00"/>
                </a:highlight>
                <a:latin typeface="Helvetica Neue Light"/>
                <a:ea typeface="Helvetica Neue Light"/>
                <a:cs typeface="Helvetica Neue Light"/>
                <a:sym typeface="Helvetica Neue Light"/>
              </a:rPr>
              <a:t>“</a:t>
            </a:r>
            <a:r>
              <a:rPr b="1" lang="en-GB" sz="1500">
                <a:highlight>
                  <a:srgbClr val="E0FF00"/>
                </a:highlight>
                <a:latin typeface="Helvetica Neue"/>
                <a:ea typeface="Helvetica Neue"/>
                <a:cs typeface="Helvetica Neue"/>
                <a:sym typeface="Helvetica Neue"/>
              </a:rPr>
              <a:t>display: grid</a:t>
            </a:r>
            <a:r>
              <a:rPr lang="en-GB" sz="1500">
                <a:highlight>
                  <a:srgbClr val="E0FF00"/>
                </a:highlight>
                <a:latin typeface="Helvetica Neue Light"/>
                <a:ea typeface="Helvetica Neue Light"/>
                <a:cs typeface="Helvetica Neue Light"/>
                <a:sym typeface="Helvetica Neue Light"/>
              </a:rPr>
              <a:t>”</a:t>
            </a:r>
            <a:r>
              <a:rPr lang="en-GB" sz="1500">
                <a:latin typeface="Helvetica Neue Light"/>
                <a:ea typeface="Helvetica Neue Light"/>
                <a:cs typeface="Helvetica Neue Light"/>
                <a:sym typeface="Helvetica Neue Light"/>
              </a:rPr>
              <a:t> al elemento padre.</a:t>
            </a:r>
            <a:endParaRPr sz="15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1500">
                <a:latin typeface="Helvetica Neue Light"/>
                <a:ea typeface="Helvetica Neue Light"/>
                <a:cs typeface="Helvetica Neue Light"/>
                <a:sym typeface="Helvetica Neue Light"/>
              </a:rPr>
              <a:t>Luego puedes usar lo siguiente para crear la estructura principal:</a:t>
            </a:r>
            <a:endParaRPr sz="1500">
              <a:latin typeface="Helvetica Neue Light"/>
              <a:ea typeface="Helvetica Neue Light"/>
              <a:cs typeface="Helvetica Neue Light"/>
              <a:sym typeface="Helvetica Neue Light"/>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pic>
        <p:nvPicPr>
          <p:cNvPr id="1027" name="Google Shape;1027;p13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028" name="Google Shape;1028;p132"/>
          <p:cNvSpPr txBox="1"/>
          <p:nvPr/>
        </p:nvSpPr>
        <p:spPr>
          <a:xfrm>
            <a:off x="643800" y="295150"/>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EL OBJETIVO</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pic>
        <p:nvPicPr>
          <p:cNvPr id="1029" name="Google Shape;1029;p132"/>
          <p:cNvPicPr preferRelativeResize="0"/>
          <p:nvPr/>
        </p:nvPicPr>
        <p:blipFill>
          <a:blip r:embed="rId4">
            <a:alphaModFix/>
          </a:blip>
          <a:stretch>
            <a:fillRect/>
          </a:stretch>
        </p:blipFill>
        <p:spPr>
          <a:xfrm>
            <a:off x="2859226" y="1429575"/>
            <a:ext cx="4577549" cy="3484524"/>
          </a:xfrm>
          <a:prstGeom prst="rect">
            <a:avLst/>
          </a:prstGeom>
          <a:noFill/>
          <a:ln>
            <a:noFill/>
          </a:ln>
        </p:spPr>
      </p:pic>
      <p:sp>
        <p:nvSpPr>
          <p:cNvPr id="1030" name="Google Shape;1030;p132"/>
          <p:cNvSpPr txBox="1"/>
          <p:nvPr/>
        </p:nvSpPr>
        <p:spPr>
          <a:xfrm>
            <a:off x="700525" y="1544975"/>
            <a:ext cx="1938300" cy="344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Helvetica Neue Light"/>
                <a:ea typeface="Helvetica Neue Light"/>
                <a:cs typeface="Helvetica Neue Light"/>
                <a:sym typeface="Helvetica Neue Light"/>
              </a:rPr>
              <a:t>Este tipo de estructura no es posible con Flexbox, por eso podemos pensar en usar </a:t>
            </a:r>
            <a:r>
              <a:rPr lang="en-GB" sz="1800">
                <a:highlight>
                  <a:srgbClr val="E0FF00"/>
                </a:highlight>
                <a:latin typeface="Helvetica Neue Light"/>
                <a:ea typeface="Helvetica Neue Light"/>
                <a:cs typeface="Helvetica Neue Light"/>
                <a:sym typeface="Helvetica Neue Light"/>
              </a:rPr>
              <a:t>Grid:</a:t>
            </a:r>
            <a:endParaRPr sz="1800">
              <a:highlight>
                <a:srgbClr val="E0FF00"/>
              </a:highlight>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800">
              <a:latin typeface="Helvetica Neue Light"/>
              <a:ea typeface="Helvetica Neue Light"/>
              <a:cs typeface="Helvetica Neue Light"/>
              <a:sym typeface="Helvetica Neue Light"/>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pic>
        <p:nvPicPr>
          <p:cNvPr id="1035" name="Google Shape;1035;p13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036" name="Google Shape;1036;p133"/>
          <p:cNvSpPr txBox="1"/>
          <p:nvPr/>
        </p:nvSpPr>
        <p:spPr>
          <a:xfrm>
            <a:off x="643801" y="3116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FILAS Y COLUMNAS EXPLÍCITAS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graphicFrame>
        <p:nvGraphicFramePr>
          <p:cNvPr id="1037" name="Google Shape;1037;p133"/>
          <p:cNvGraphicFramePr/>
          <p:nvPr/>
        </p:nvGraphicFramePr>
        <p:xfrm>
          <a:off x="800000" y="3036800"/>
          <a:ext cx="3000000" cy="3000000"/>
        </p:xfrm>
        <a:graphic>
          <a:graphicData uri="http://schemas.openxmlformats.org/drawingml/2006/table">
            <a:tbl>
              <a:tblPr>
                <a:noFill/>
                <a:tableStyleId>{2D18B286-8BD4-4421-AEE7-F6C830A2C793}</a:tableStyleId>
              </a:tblPr>
              <a:tblGrid>
                <a:gridCol w="2099750"/>
                <a:gridCol w="5444250"/>
              </a:tblGrid>
              <a:tr h="12700">
                <a:tc>
                  <a:txBody>
                    <a:bodyPr/>
                    <a:lstStyle/>
                    <a:p>
                      <a:pPr indent="0" lvl="0" marL="0" rtl="0" algn="ctr">
                        <a:lnSpc>
                          <a:spcPct val="115000"/>
                        </a:lnSpc>
                        <a:spcBef>
                          <a:spcPts val="0"/>
                        </a:spcBef>
                        <a:spcAft>
                          <a:spcPts val="0"/>
                        </a:spcAft>
                        <a:buNone/>
                      </a:pPr>
                      <a:r>
                        <a:rPr b="1" lang="en-GB" sz="1600">
                          <a:latin typeface="Helvetica Neue"/>
                          <a:ea typeface="Helvetica Neue"/>
                          <a:cs typeface="Helvetica Neue"/>
                          <a:sym typeface="Helvetica Neue"/>
                        </a:rPr>
                        <a:t>Propiedad</a:t>
                      </a:r>
                      <a:endParaRPr b="1" sz="1600">
                        <a:latin typeface="Helvetica Neue"/>
                        <a:ea typeface="Helvetica Neue"/>
                        <a:cs typeface="Helvetica Neue"/>
                        <a:sym typeface="Helvetica Neue"/>
                      </a:endParaRPr>
                    </a:p>
                  </a:txBody>
                  <a:tcPr marT="63500" marB="63500" marR="63500" marL="63500">
                    <a:solidFill>
                      <a:srgbClr val="DDDDDD"/>
                    </a:solidFill>
                  </a:tcPr>
                </a:tc>
                <a:tc>
                  <a:txBody>
                    <a:bodyPr/>
                    <a:lstStyle/>
                    <a:p>
                      <a:pPr indent="0" lvl="0" marL="0" rtl="0" algn="ctr">
                        <a:lnSpc>
                          <a:spcPct val="115000"/>
                        </a:lnSpc>
                        <a:spcBef>
                          <a:spcPts val="0"/>
                        </a:spcBef>
                        <a:spcAft>
                          <a:spcPts val="0"/>
                        </a:spcAft>
                        <a:buNone/>
                      </a:pPr>
                      <a:r>
                        <a:rPr b="1" lang="en-GB" sz="1600">
                          <a:latin typeface="Helvetica Neue"/>
                          <a:ea typeface="Helvetica Neue"/>
                          <a:cs typeface="Helvetica Neue"/>
                          <a:sym typeface="Helvetica Neue"/>
                        </a:rPr>
                        <a:t>Descripción</a:t>
                      </a:r>
                      <a:endParaRPr b="1" sz="1600">
                        <a:latin typeface="Helvetica Neue"/>
                        <a:ea typeface="Helvetica Neue"/>
                        <a:cs typeface="Helvetica Neue"/>
                        <a:sym typeface="Helvetica Neue"/>
                      </a:endParaRPr>
                    </a:p>
                  </a:txBody>
                  <a:tcPr marT="63500" marB="63500" marR="63500" marL="63500">
                    <a:solidFill>
                      <a:srgbClr val="DDDDDD"/>
                    </a:solidFill>
                  </a:tcPr>
                </a:tc>
              </a:tr>
              <a:tr h="12700">
                <a:tc>
                  <a:txBody>
                    <a:bodyPr/>
                    <a:lstStyle/>
                    <a:p>
                      <a:pPr indent="0" lvl="0" marL="0" rtl="0" algn="ctr">
                        <a:lnSpc>
                          <a:spcPct val="115000"/>
                        </a:lnSpc>
                        <a:spcBef>
                          <a:spcPts val="0"/>
                        </a:spcBef>
                        <a:spcAft>
                          <a:spcPts val="0"/>
                        </a:spcAft>
                        <a:buNone/>
                      </a:pPr>
                      <a:r>
                        <a:rPr i="1" lang="en-GB" sz="1600">
                          <a:latin typeface="Helvetica Neue Light"/>
                          <a:ea typeface="Helvetica Neue Light"/>
                          <a:cs typeface="Helvetica Neue Light"/>
                          <a:sym typeface="Helvetica Neue Light"/>
                        </a:rPr>
                        <a:t>grid-template-columns</a:t>
                      </a:r>
                      <a:endParaRPr i="1" sz="1600">
                        <a:latin typeface="Helvetica Neue Light"/>
                        <a:ea typeface="Helvetica Neue Light"/>
                        <a:cs typeface="Helvetica Neue Light"/>
                        <a:sym typeface="Helvetica Neue Light"/>
                      </a:endParaRPr>
                    </a:p>
                  </a:txBody>
                  <a:tcPr marT="63500" marB="63500" marR="63500" marL="63500"/>
                </a:tc>
                <a:tc>
                  <a:txBody>
                    <a:bodyPr/>
                    <a:lstStyle/>
                    <a:p>
                      <a:pPr indent="0" lvl="0" marL="0" rtl="0" algn="ctr">
                        <a:lnSpc>
                          <a:spcPct val="115000"/>
                        </a:lnSpc>
                        <a:spcBef>
                          <a:spcPts val="0"/>
                        </a:spcBef>
                        <a:spcAft>
                          <a:spcPts val="0"/>
                        </a:spcAft>
                        <a:buNone/>
                      </a:pPr>
                      <a:r>
                        <a:rPr lang="en-GB" sz="1600">
                          <a:latin typeface="Helvetica Neue Light"/>
                          <a:ea typeface="Helvetica Neue Light"/>
                          <a:cs typeface="Helvetica Neue Light"/>
                          <a:sym typeface="Helvetica Neue Light"/>
                        </a:rPr>
                        <a:t>Establece el tamaño de las columnas (eje horizontal).</a:t>
                      </a:r>
                      <a:endParaRPr sz="1600">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sz="1600">
                        <a:latin typeface="Helvetica Neue Light"/>
                        <a:ea typeface="Helvetica Neue Light"/>
                        <a:cs typeface="Helvetica Neue Light"/>
                        <a:sym typeface="Helvetica Neue Light"/>
                      </a:endParaRPr>
                    </a:p>
                  </a:txBody>
                  <a:tcPr marT="63500" marB="63500" marR="63500" marL="63500"/>
                </a:tc>
              </a:tr>
              <a:tr h="12700">
                <a:tc>
                  <a:txBody>
                    <a:bodyPr/>
                    <a:lstStyle/>
                    <a:p>
                      <a:pPr indent="0" lvl="0" marL="0" rtl="0" algn="ctr">
                        <a:lnSpc>
                          <a:spcPct val="115000"/>
                        </a:lnSpc>
                        <a:spcBef>
                          <a:spcPts val="0"/>
                        </a:spcBef>
                        <a:spcAft>
                          <a:spcPts val="0"/>
                        </a:spcAft>
                        <a:buNone/>
                      </a:pPr>
                      <a:r>
                        <a:rPr i="1" lang="en-GB" sz="1600">
                          <a:latin typeface="Helvetica Neue Light"/>
                          <a:ea typeface="Helvetica Neue Light"/>
                          <a:cs typeface="Helvetica Neue Light"/>
                          <a:sym typeface="Helvetica Neue Light"/>
                        </a:rPr>
                        <a:t>grid-template-rows</a:t>
                      </a:r>
                      <a:endParaRPr i="1" sz="1600">
                        <a:latin typeface="Helvetica Neue Light"/>
                        <a:ea typeface="Helvetica Neue Light"/>
                        <a:cs typeface="Helvetica Neue Light"/>
                        <a:sym typeface="Helvetica Neue Light"/>
                      </a:endParaRPr>
                    </a:p>
                  </a:txBody>
                  <a:tcPr marT="63500" marB="63500" marR="63500" marL="63500"/>
                </a:tc>
                <a:tc>
                  <a:txBody>
                    <a:bodyPr/>
                    <a:lstStyle/>
                    <a:p>
                      <a:pPr indent="0" lvl="0" marL="0" rtl="0" algn="ctr">
                        <a:lnSpc>
                          <a:spcPct val="115000"/>
                        </a:lnSpc>
                        <a:spcBef>
                          <a:spcPts val="0"/>
                        </a:spcBef>
                        <a:spcAft>
                          <a:spcPts val="0"/>
                        </a:spcAft>
                        <a:buNone/>
                      </a:pPr>
                      <a:r>
                        <a:rPr lang="en-GB" sz="1600">
                          <a:latin typeface="Helvetica Neue Light"/>
                          <a:ea typeface="Helvetica Neue Light"/>
                          <a:cs typeface="Helvetica Neue Light"/>
                          <a:sym typeface="Helvetica Neue Light"/>
                        </a:rPr>
                        <a:t>Establece el tamaño de las filas (eje vertical).</a:t>
                      </a:r>
                      <a:endParaRPr sz="1600">
                        <a:latin typeface="Helvetica Neue Light"/>
                        <a:ea typeface="Helvetica Neue Light"/>
                        <a:cs typeface="Helvetica Neue Light"/>
                        <a:sym typeface="Helvetica Neue Light"/>
                      </a:endParaRPr>
                    </a:p>
                  </a:txBody>
                  <a:tcPr marT="63500" marB="63500" marR="63500" marL="63500"/>
                </a:tc>
              </a:tr>
            </a:tbl>
          </a:graphicData>
        </a:graphic>
      </p:graphicFrame>
      <p:sp>
        <p:nvSpPr>
          <p:cNvPr id="1038" name="Google Shape;1038;p133"/>
          <p:cNvSpPr txBox="1"/>
          <p:nvPr/>
        </p:nvSpPr>
        <p:spPr>
          <a:xfrm>
            <a:off x="643800" y="1407444"/>
            <a:ext cx="7856400" cy="157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800">
                <a:latin typeface="Helvetica Neue Light"/>
                <a:ea typeface="Helvetica Neue Light"/>
                <a:cs typeface="Helvetica Neue Light"/>
                <a:sym typeface="Helvetica Neue Light"/>
              </a:rPr>
              <a:t>Es posible crear cuadrículas con un tamaño definido. Para ello, sólo tienes que usar las propiedades CSS </a:t>
            </a:r>
            <a:r>
              <a:rPr i="1" lang="en-GB" sz="1800">
                <a:highlight>
                  <a:srgbClr val="E0FF00"/>
                </a:highlight>
                <a:latin typeface="Helvetica Neue Light"/>
                <a:ea typeface="Helvetica Neue Light"/>
                <a:cs typeface="Helvetica Neue Light"/>
                <a:sym typeface="Helvetica Neue Light"/>
              </a:rPr>
              <a:t>grid-template-columns</a:t>
            </a:r>
            <a:r>
              <a:rPr lang="en-GB" sz="1800">
                <a:latin typeface="Helvetica Neue Light"/>
                <a:ea typeface="Helvetica Neue Light"/>
                <a:cs typeface="Helvetica Neue Light"/>
                <a:sym typeface="Helvetica Neue Light"/>
              </a:rPr>
              <a:t> y </a:t>
            </a:r>
            <a:r>
              <a:rPr i="1" lang="en-GB" sz="1800">
                <a:highlight>
                  <a:srgbClr val="E0FF00"/>
                </a:highlight>
                <a:latin typeface="Helvetica Neue Light"/>
                <a:ea typeface="Helvetica Neue Light"/>
                <a:cs typeface="Helvetica Neue Light"/>
                <a:sym typeface="Helvetica Neue Light"/>
              </a:rPr>
              <a:t>grid-template-rows</a:t>
            </a:r>
            <a:r>
              <a:rPr lang="en-GB" sz="1800">
                <a:latin typeface="Helvetica Neue Light"/>
                <a:ea typeface="Helvetica Neue Light"/>
                <a:cs typeface="Helvetica Neue Light"/>
                <a:sym typeface="Helvetica Neue Light"/>
              </a:rPr>
              <a:t>, las cuales sirven para indicar las dimensiones de cada celda de la cuadrícula, diferenciando entre columnas y filas.	</a:t>
            </a:r>
            <a:endParaRPr sz="1800">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pic>
        <p:nvPicPr>
          <p:cNvPr id="1043" name="Google Shape;1043;p13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044" name="Google Shape;1044;p134"/>
          <p:cNvSpPr txBox="1"/>
          <p:nvPr/>
        </p:nvSpPr>
        <p:spPr>
          <a:xfrm>
            <a:off x="643801" y="2951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FILAS Y COLUMNAS EXPLÍCITAS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045" name="Google Shape;1045;p134"/>
          <p:cNvSpPr txBox="1"/>
          <p:nvPr/>
        </p:nvSpPr>
        <p:spPr>
          <a:xfrm>
            <a:off x="726150" y="2402825"/>
            <a:ext cx="4004700" cy="21594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Clr>
                <a:schemeClr val="dk1"/>
              </a:buClr>
              <a:buSzPts val="1100"/>
              <a:buFont typeface="Arial"/>
              <a:buNone/>
            </a:pPr>
            <a:r>
              <a:rPr lang="en-GB">
                <a:solidFill>
                  <a:srgbClr val="800000"/>
                </a:solidFill>
                <a:latin typeface="Consolas"/>
                <a:ea typeface="Consolas"/>
                <a:cs typeface="Consolas"/>
                <a:sym typeface="Consolas"/>
              </a:rPr>
              <a:t>.grid</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25000"/>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display</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grid</a:t>
            </a:r>
            <a:r>
              <a:rPr lang="en-GB">
                <a:solidFill>
                  <a:schemeClr val="dk1"/>
                </a:solidFill>
                <a:latin typeface="Consolas"/>
                <a:ea typeface="Consolas"/>
                <a:cs typeface="Consolas"/>
                <a:sym typeface="Consolas"/>
              </a:rPr>
              <a:t>;  </a:t>
            </a:r>
            <a:br>
              <a:rPr lang="en-GB">
                <a:solidFill>
                  <a:schemeClr val="dk1"/>
                </a:solidFill>
                <a:latin typeface="Consolas"/>
                <a:ea typeface="Consolas"/>
                <a:cs typeface="Consolas"/>
                <a:sym typeface="Consolas"/>
              </a:rPr>
            </a:br>
            <a:r>
              <a:rPr lang="en-GB">
                <a:solidFill>
                  <a:schemeClr val="dk1"/>
                </a:solidFill>
                <a:latin typeface="Consolas"/>
                <a:ea typeface="Consolas"/>
                <a:cs typeface="Consolas"/>
                <a:sym typeface="Consolas"/>
              </a:rPr>
              <a:t>				   </a:t>
            </a:r>
            <a:r>
              <a:rPr lang="en-GB">
                <a:solidFill>
                  <a:srgbClr val="008000"/>
                </a:solidFill>
                <a:latin typeface="Consolas"/>
                <a:ea typeface="Consolas"/>
                <a:cs typeface="Consolas"/>
                <a:sym typeface="Consolas"/>
              </a:rPr>
              <a:t>/* 2 columnas */</a:t>
            </a:r>
            <a:endParaRPr>
              <a:solidFill>
                <a:schemeClr val="dk1"/>
              </a:solidFill>
              <a:latin typeface="Consolas"/>
              <a:ea typeface="Consolas"/>
              <a:cs typeface="Consolas"/>
              <a:sym typeface="Consolas"/>
            </a:endParaRPr>
          </a:p>
          <a:p>
            <a:pPr indent="0" lvl="0" marL="0" rtl="0" algn="l">
              <a:lnSpc>
                <a:spcPct val="125000"/>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grid-template-columns</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300px</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100px</a:t>
            </a:r>
            <a:r>
              <a:rPr lang="en-GB">
                <a:solidFill>
                  <a:schemeClr val="dk1"/>
                </a:solidFill>
                <a:latin typeface="Consolas"/>
                <a:ea typeface="Consolas"/>
                <a:cs typeface="Consolas"/>
                <a:sym typeface="Consolas"/>
              </a:rPr>
              <a:t>; </a:t>
            </a:r>
            <a:endParaRPr>
              <a:solidFill>
                <a:srgbClr val="008000"/>
              </a:solidFill>
              <a:latin typeface="Consolas"/>
              <a:ea typeface="Consolas"/>
              <a:cs typeface="Consolas"/>
              <a:sym typeface="Consolas"/>
            </a:endParaRPr>
          </a:p>
          <a:p>
            <a:pPr indent="0" lvl="0" marL="0" rtl="0" algn="l">
              <a:lnSpc>
                <a:spcPct val="125000"/>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008000"/>
                </a:solidFill>
                <a:latin typeface="Consolas"/>
                <a:ea typeface="Consolas"/>
                <a:cs typeface="Consolas"/>
                <a:sym typeface="Consolas"/>
              </a:rPr>
              <a:t>/* 2 filas */</a:t>
            </a:r>
            <a:br>
              <a:rPr lang="en-GB">
                <a:solidFill>
                  <a:schemeClr val="dk1"/>
                </a:solidFill>
                <a:latin typeface="Consolas"/>
                <a:ea typeface="Consolas"/>
                <a:cs typeface="Consolas"/>
                <a:sym typeface="Consolas"/>
              </a:rPr>
            </a:b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grid-template-rows</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40px</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100px</a:t>
            </a:r>
            <a:r>
              <a:rPr lang="en-GB">
                <a:solidFill>
                  <a:schemeClr val="dk1"/>
                </a:solidFill>
                <a:latin typeface="Consolas"/>
                <a:ea typeface="Consolas"/>
                <a:cs typeface="Consolas"/>
                <a:sym typeface="Consolas"/>
              </a:rPr>
              <a:t>; </a:t>
            </a:r>
            <a:endParaRPr>
              <a:solidFill>
                <a:srgbClr val="008000"/>
              </a:solidFill>
              <a:latin typeface="Consolas"/>
              <a:ea typeface="Consolas"/>
              <a:cs typeface="Consolas"/>
              <a:sym typeface="Consolas"/>
            </a:endParaRPr>
          </a:p>
          <a:p>
            <a:pPr indent="0" lvl="0" marL="0" rtl="0" algn="l">
              <a:lnSpc>
                <a:spcPct val="125000"/>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just">
              <a:lnSpc>
                <a:spcPct val="125000"/>
              </a:lnSpc>
              <a:spcBef>
                <a:spcPts val="0"/>
              </a:spcBef>
              <a:spcAft>
                <a:spcPts val="0"/>
              </a:spcAft>
              <a:buNone/>
            </a:pPr>
            <a:r>
              <a:t/>
            </a:r>
            <a:endParaRPr>
              <a:solidFill>
                <a:srgbClr val="D7BA7D"/>
              </a:solidFill>
              <a:latin typeface="Consolas"/>
              <a:ea typeface="Consolas"/>
              <a:cs typeface="Consolas"/>
              <a:sym typeface="Consolas"/>
            </a:endParaRPr>
          </a:p>
        </p:txBody>
      </p:sp>
      <p:sp>
        <p:nvSpPr>
          <p:cNvPr id="1046" name="Google Shape;1046;p134"/>
          <p:cNvSpPr txBox="1"/>
          <p:nvPr/>
        </p:nvSpPr>
        <p:spPr>
          <a:xfrm>
            <a:off x="557850" y="1564150"/>
            <a:ext cx="8028300" cy="659100"/>
          </a:xfrm>
          <a:prstGeom prst="rect">
            <a:avLst/>
          </a:prstGeom>
          <a:solidFill>
            <a:srgbClr val="F3F3F3"/>
          </a:solidFill>
          <a:ln>
            <a:noFill/>
          </a:ln>
        </p:spPr>
        <p:txBody>
          <a:bodyPr anchorCtr="0" anchor="t" bIns="91425" lIns="91425" spcFirstLastPara="1" rIns="91425" wrap="square" tIns="91425">
            <a:noAutofit/>
          </a:bodyPr>
          <a:lstStyle/>
          <a:p>
            <a:pPr indent="0" lvl="0" marL="0" rtl="0" algn="ctr">
              <a:lnSpc>
                <a:spcPct val="115000"/>
              </a:lnSpc>
              <a:spcBef>
                <a:spcPts val="1000"/>
              </a:spcBef>
              <a:spcAft>
                <a:spcPts val="0"/>
              </a:spcAft>
              <a:buNone/>
            </a:pPr>
            <a:r>
              <a:rPr lang="en-GB">
                <a:latin typeface="Helvetica Neue Light"/>
                <a:ea typeface="Helvetica Neue Light"/>
                <a:cs typeface="Helvetica Neue Light"/>
                <a:sym typeface="Helvetica Neue Light"/>
              </a:rPr>
              <a:t>Veamos la forma más simple de crear una grilla, especificando cuántas columnas y filas queremos.</a:t>
            </a:r>
            <a:endParaRPr>
              <a:latin typeface="Helvetica Neue Light"/>
              <a:ea typeface="Helvetica Neue Light"/>
              <a:cs typeface="Helvetica Neue Light"/>
              <a:sym typeface="Helvetica Neue Light"/>
            </a:endParaRPr>
          </a:p>
        </p:txBody>
      </p:sp>
      <p:sp>
        <p:nvSpPr>
          <p:cNvPr id="1047" name="Google Shape;1047;p134"/>
          <p:cNvSpPr txBox="1"/>
          <p:nvPr/>
        </p:nvSpPr>
        <p:spPr>
          <a:xfrm>
            <a:off x="4823675" y="2402825"/>
            <a:ext cx="3930600" cy="21594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a:solidFill>
                  <a:srgbClr val="800000"/>
                </a:solidFill>
                <a:latin typeface="Consolas"/>
                <a:ea typeface="Consolas"/>
                <a:cs typeface="Consolas"/>
                <a:sym typeface="Consolas"/>
              </a:rPr>
              <a:t>&lt;section</a:t>
            </a: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class</a:t>
            </a:r>
            <a:r>
              <a:rPr lang="en-GB">
                <a:solidFill>
                  <a:schemeClr val="dk1"/>
                </a:solidFill>
                <a:latin typeface="Consolas"/>
                <a:ea typeface="Consolas"/>
                <a:cs typeface="Consolas"/>
                <a:sym typeface="Consolas"/>
              </a:rPr>
              <a:t>=</a:t>
            </a:r>
            <a:r>
              <a:rPr lang="en-GB">
                <a:solidFill>
                  <a:srgbClr val="0000FF"/>
                </a:solidFill>
                <a:latin typeface="Consolas"/>
                <a:ea typeface="Consolas"/>
                <a:cs typeface="Consolas"/>
                <a:sym typeface="Consolas"/>
              </a:rPr>
              <a:t>"grid"</a:t>
            </a:r>
            <a:r>
              <a:rPr lang="en-GB">
                <a:solidFill>
                  <a:srgbClr val="800000"/>
                </a:solidFill>
                <a:latin typeface="Consolas"/>
                <a:ea typeface="Consolas"/>
                <a:cs typeface="Consolas"/>
                <a:sym typeface="Consolas"/>
              </a:rPr>
              <a:t>&gt;</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800000"/>
                </a:solidFill>
                <a:latin typeface="Consolas"/>
                <a:ea typeface="Consolas"/>
                <a:cs typeface="Consolas"/>
                <a:sym typeface="Consolas"/>
              </a:rPr>
              <a:t>&lt;div&gt;</a:t>
            </a:r>
            <a:r>
              <a:rPr lang="en-GB">
                <a:solidFill>
                  <a:schemeClr val="dk1"/>
                </a:solidFill>
                <a:latin typeface="Consolas"/>
                <a:ea typeface="Consolas"/>
                <a:cs typeface="Consolas"/>
                <a:sym typeface="Consolas"/>
              </a:rPr>
              <a:t>Item 1</a:t>
            </a:r>
            <a:r>
              <a:rPr lang="en-GB">
                <a:solidFill>
                  <a:srgbClr val="800000"/>
                </a:solidFill>
                <a:latin typeface="Consolas"/>
                <a:ea typeface="Consolas"/>
                <a:cs typeface="Consolas"/>
                <a:sym typeface="Consolas"/>
              </a:rPr>
              <a:t>&lt;/div&gt;</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800000"/>
                </a:solidFill>
                <a:latin typeface="Consolas"/>
                <a:ea typeface="Consolas"/>
                <a:cs typeface="Consolas"/>
                <a:sym typeface="Consolas"/>
              </a:rPr>
              <a:t>&lt;div&gt;</a:t>
            </a:r>
            <a:r>
              <a:rPr lang="en-GB">
                <a:solidFill>
                  <a:schemeClr val="dk1"/>
                </a:solidFill>
                <a:latin typeface="Consolas"/>
                <a:ea typeface="Consolas"/>
                <a:cs typeface="Consolas"/>
                <a:sym typeface="Consolas"/>
              </a:rPr>
              <a:t>Item 2</a:t>
            </a:r>
            <a:r>
              <a:rPr lang="en-GB">
                <a:solidFill>
                  <a:srgbClr val="800000"/>
                </a:solidFill>
                <a:latin typeface="Consolas"/>
                <a:ea typeface="Consolas"/>
                <a:cs typeface="Consolas"/>
                <a:sym typeface="Consolas"/>
              </a:rPr>
              <a:t>&lt;/div&gt;</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800000"/>
                </a:solidFill>
                <a:latin typeface="Consolas"/>
                <a:ea typeface="Consolas"/>
                <a:cs typeface="Consolas"/>
                <a:sym typeface="Consolas"/>
              </a:rPr>
              <a:t>&lt;div&gt;</a:t>
            </a:r>
            <a:r>
              <a:rPr lang="en-GB">
                <a:solidFill>
                  <a:schemeClr val="dk1"/>
                </a:solidFill>
                <a:latin typeface="Consolas"/>
                <a:ea typeface="Consolas"/>
                <a:cs typeface="Consolas"/>
                <a:sym typeface="Consolas"/>
              </a:rPr>
              <a:t>Item 3</a:t>
            </a:r>
            <a:r>
              <a:rPr lang="en-GB">
                <a:solidFill>
                  <a:srgbClr val="800000"/>
                </a:solidFill>
                <a:latin typeface="Consolas"/>
                <a:ea typeface="Consolas"/>
                <a:cs typeface="Consolas"/>
                <a:sym typeface="Consolas"/>
              </a:rPr>
              <a:t>&lt;/div&gt;</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800000"/>
                </a:solidFill>
                <a:latin typeface="Consolas"/>
                <a:ea typeface="Consolas"/>
                <a:cs typeface="Consolas"/>
                <a:sym typeface="Consolas"/>
              </a:rPr>
              <a:t>&lt;div&gt;</a:t>
            </a:r>
            <a:r>
              <a:rPr lang="en-GB">
                <a:solidFill>
                  <a:schemeClr val="dk1"/>
                </a:solidFill>
                <a:latin typeface="Consolas"/>
                <a:ea typeface="Consolas"/>
                <a:cs typeface="Consolas"/>
                <a:sym typeface="Consolas"/>
              </a:rPr>
              <a:t>Item 4</a:t>
            </a:r>
            <a:r>
              <a:rPr lang="en-GB">
                <a:solidFill>
                  <a:srgbClr val="800000"/>
                </a:solidFill>
                <a:latin typeface="Consolas"/>
                <a:ea typeface="Consolas"/>
                <a:cs typeface="Consolas"/>
                <a:sym typeface="Consolas"/>
              </a:rPr>
              <a:t>&lt;/div&gt;</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a:solidFill>
                  <a:srgbClr val="800000"/>
                </a:solidFill>
                <a:latin typeface="Consolas"/>
                <a:ea typeface="Consolas"/>
                <a:cs typeface="Consolas"/>
                <a:sym typeface="Consolas"/>
              </a:rPr>
              <a:t>&lt;/section&gt;</a:t>
            </a:r>
            <a:endParaRPr>
              <a:solidFill>
                <a:srgbClr val="800000"/>
              </a:solidFill>
              <a:latin typeface="Consolas"/>
              <a:ea typeface="Consolas"/>
              <a:cs typeface="Consolas"/>
              <a:sym typeface="Consolas"/>
            </a:endParaRPr>
          </a:p>
          <a:p>
            <a:pPr indent="0" lvl="0" marL="0" rtl="0" algn="just">
              <a:lnSpc>
                <a:spcPct val="135714"/>
              </a:lnSpc>
              <a:spcBef>
                <a:spcPts val="0"/>
              </a:spcBef>
              <a:spcAft>
                <a:spcPts val="0"/>
              </a:spcAft>
              <a:buNone/>
            </a:pPr>
            <a:r>
              <a:t/>
            </a:r>
            <a:endParaRPr>
              <a:solidFill>
                <a:srgbClr val="800000"/>
              </a:solidFill>
              <a:latin typeface="Consolas"/>
              <a:ea typeface="Consolas"/>
              <a:cs typeface="Consolas"/>
              <a:sym typeface="Consolas"/>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pic>
        <p:nvPicPr>
          <p:cNvPr id="1052" name="Google Shape;1052;p13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053" name="Google Shape;1053;p135"/>
          <p:cNvSpPr txBox="1"/>
          <p:nvPr/>
        </p:nvSpPr>
        <p:spPr>
          <a:xfrm>
            <a:off x="643801" y="2545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FILAS Y COLUMNAS EXPLÍCITAS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pic>
        <p:nvPicPr>
          <p:cNvPr id="1054" name="Google Shape;1054;p135"/>
          <p:cNvPicPr preferRelativeResize="0"/>
          <p:nvPr/>
        </p:nvPicPr>
        <p:blipFill>
          <a:blip r:embed="rId4">
            <a:alphaModFix/>
          </a:blip>
          <a:stretch>
            <a:fillRect/>
          </a:stretch>
        </p:blipFill>
        <p:spPr>
          <a:xfrm>
            <a:off x="1187500" y="1712191"/>
            <a:ext cx="6174050" cy="2602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21" name="Shape 221"/>
        <p:cNvGrpSpPr/>
        <p:nvPr/>
      </p:nvGrpSpPr>
      <p:grpSpPr>
        <a:xfrm>
          <a:off x="0" y="0"/>
          <a:ext cx="0" cy="0"/>
          <a:chOff x="0" y="0"/>
          <a:chExt cx="0" cy="0"/>
        </a:xfrm>
      </p:grpSpPr>
      <p:sp>
        <p:nvSpPr>
          <p:cNvPr id="222" name="Google Shape;222;p37"/>
          <p:cNvSpPr txBox="1"/>
          <p:nvPr/>
        </p:nvSpPr>
        <p:spPr>
          <a:xfrm>
            <a:off x="809563" y="2146050"/>
            <a:ext cx="7524900" cy="851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Momento de exposición teórica</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223" name="Google Shape;223;p37"/>
          <p:cNvPicPr preferRelativeResize="0"/>
          <p:nvPr/>
        </p:nvPicPr>
        <p:blipFill rotWithShape="1">
          <a:blip r:embed="rId3">
            <a:alphaModFix/>
          </a:blip>
          <a:srcRect b="0" l="0" r="0" t="0"/>
          <a:stretch/>
        </p:blipFill>
        <p:spPr>
          <a:xfrm>
            <a:off x="7748400" y="4727300"/>
            <a:ext cx="1186526" cy="330675"/>
          </a:xfrm>
          <a:prstGeom prst="rect">
            <a:avLst/>
          </a:prstGeom>
          <a:noFill/>
          <a:ln>
            <a:noFill/>
          </a:ln>
        </p:spPr>
      </p:pic>
      <p:pic>
        <p:nvPicPr>
          <p:cNvPr id="224" name="Google Shape;224;p37"/>
          <p:cNvPicPr preferRelativeResize="0"/>
          <p:nvPr/>
        </p:nvPicPr>
        <p:blipFill rotWithShape="1">
          <a:blip r:embed="rId4">
            <a:alphaModFix/>
          </a:blip>
          <a:srcRect b="0" l="0" r="0" t="0"/>
          <a:stretch/>
        </p:blipFill>
        <p:spPr>
          <a:xfrm>
            <a:off x="3978738" y="858525"/>
            <a:ext cx="1186525" cy="118652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pic>
        <p:nvPicPr>
          <p:cNvPr id="1059" name="Google Shape;1059;p13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060" name="Google Shape;1060;p136"/>
          <p:cNvSpPr txBox="1"/>
          <p:nvPr/>
        </p:nvSpPr>
        <p:spPr>
          <a:xfrm>
            <a:off x="643801" y="2870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FILAS Y COLUMNAS EXPLÍCITAS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061" name="Google Shape;1061;p136"/>
          <p:cNvSpPr txBox="1"/>
          <p:nvPr/>
        </p:nvSpPr>
        <p:spPr>
          <a:xfrm>
            <a:off x="726000" y="1564150"/>
            <a:ext cx="8028300" cy="997500"/>
          </a:xfrm>
          <a:prstGeom prst="rect">
            <a:avLst/>
          </a:prstGeom>
          <a:solidFill>
            <a:srgbClr val="F3F3F3"/>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GB">
                <a:solidFill>
                  <a:schemeClr val="dk1"/>
                </a:solidFill>
                <a:latin typeface="Helvetica Neue"/>
                <a:ea typeface="Helvetica Neue"/>
                <a:cs typeface="Helvetica Neue"/>
                <a:sym typeface="Helvetica Neue"/>
              </a:rPr>
              <a:t>Unidad creada para ser usada en grid ( </a:t>
            </a:r>
            <a:r>
              <a:rPr b="1" lang="en-GB">
                <a:solidFill>
                  <a:srgbClr val="FF0000"/>
                </a:solidFill>
                <a:latin typeface="Helvetica Neue"/>
                <a:ea typeface="Helvetica Neue"/>
                <a:cs typeface="Helvetica Neue"/>
                <a:sym typeface="Helvetica Neue"/>
              </a:rPr>
              <a:t>fr (fraction)</a:t>
            </a:r>
            <a:r>
              <a:rPr b="1" lang="en-GB">
                <a:solidFill>
                  <a:schemeClr val="dk1"/>
                </a:solidFill>
                <a:latin typeface="Helvetica Neue"/>
                <a:ea typeface="Helvetica Neue"/>
                <a:cs typeface="Helvetica Neue"/>
                <a:sym typeface="Helvetica Neue"/>
              </a:rPr>
              <a:t> )</a:t>
            </a:r>
            <a:endParaRPr b="1">
              <a:solidFill>
                <a:schemeClr val="dk1"/>
              </a:solidFill>
              <a:latin typeface="Helvetica Neue"/>
              <a:ea typeface="Helvetica Neue"/>
              <a:cs typeface="Helvetica Neue"/>
              <a:sym typeface="Helvetica Neue"/>
            </a:endParaRPr>
          </a:p>
          <a:p>
            <a:pPr indent="0" lvl="0" marL="0" rtl="0" algn="ctr">
              <a:spcBef>
                <a:spcPts val="1200"/>
              </a:spcBef>
              <a:spcAft>
                <a:spcPts val="0"/>
              </a:spcAft>
              <a:buClr>
                <a:schemeClr val="dk1"/>
              </a:buClr>
              <a:buSzPts val="1100"/>
              <a:buFont typeface="Arial"/>
              <a:buNone/>
            </a:pPr>
            <a:r>
              <a:rPr b="1" i="1" lang="en-GB">
                <a:solidFill>
                  <a:schemeClr val="dk1"/>
                </a:solidFill>
                <a:highlight>
                  <a:srgbClr val="E0FF00"/>
                </a:highlight>
                <a:latin typeface="Helvetica Neue"/>
                <a:ea typeface="Helvetica Neue"/>
                <a:cs typeface="Helvetica Neue"/>
                <a:sym typeface="Helvetica Neue"/>
              </a:rPr>
              <a:t>Nota</a:t>
            </a:r>
            <a:r>
              <a:rPr i="1" lang="en-GB">
                <a:solidFill>
                  <a:schemeClr val="dk1"/>
                </a:solidFill>
                <a:highlight>
                  <a:srgbClr val="E0FF00"/>
                </a:highlight>
                <a:latin typeface="Helvetica Neue"/>
                <a:ea typeface="Helvetica Neue"/>
                <a:cs typeface="Helvetica Neue"/>
                <a:sym typeface="Helvetica Neue"/>
              </a:rPr>
              <a:t>: también es posible utilizar otras unidades y combinarlas, como porcentajes o la palabra clave auto (que obtiene el tamaño restante).</a:t>
            </a:r>
            <a:endParaRPr i="1">
              <a:highlight>
                <a:srgbClr val="E0FF00"/>
              </a:highlight>
              <a:latin typeface="Helvetica Neue"/>
              <a:ea typeface="Helvetica Neue"/>
              <a:cs typeface="Helvetica Neue"/>
              <a:sym typeface="Helvetica Neue"/>
            </a:endParaRPr>
          </a:p>
        </p:txBody>
      </p:sp>
      <p:sp>
        <p:nvSpPr>
          <p:cNvPr id="1062" name="Google Shape;1062;p136"/>
          <p:cNvSpPr txBox="1"/>
          <p:nvPr/>
        </p:nvSpPr>
        <p:spPr>
          <a:xfrm>
            <a:off x="726050" y="2691250"/>
            <a:ext cx="8028300" cy="15336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n-GB">
                <a:solidFill>
                  <a:srgbClr val="800000"/>
                </a:solidFill>
                <a:latin typeface="Consolas"/>
                <a:ea typeface="Consolas"/>
                <a:cs typeface="Consolas"/>
                <a:sym typeface="Consolas"/>
              </a:rPr>
              <a:t>.grid</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457200" lvl="0" marL="0" rtl="0" algn="l">
              <a:lnSpc>
                <a:spcPct val="125000"/>
              </a:lnSpc>
              <a:spcBef>
                <a:spcPts val="0"/>
              </a:spcBef>
              <a:spcAft>
                <a:spcPts val="0"/>
              </a:spcAft>
              <a:buNone/>
            </a:pPr>
            <a:r>
              <a:rPr lang="en-GB">
                <a:solidFill>
                  <a:srgbClr val="FF0000"/>
                </a:solidFill>
                <a:latin typeface="Consolas"/>
                <a:ea typeface="Consolas"/>
                <a:cs typeface="Consolas"/>
                <a:sym typeface="Consolas"/>
              </a:rPr>
              <a:t>display</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grid</a:t>
            </a:r>
            <a:r>
              <a:rPr lang="en-GB">
                <a:solidFill>
                  <a:schemeClr val="dk1"/>
                </a:solidFill>
                <a:latin typeface="Consolas"/>
                <a:ea typeface="Consolas"/>
                <a:cs typeface="Consolas"/>
                <a:sym typeface="Consolas"/>
              </a:rPr>
              <a:t>;  </a:t>
            </a:r>
            <a:br>
              <a:rPr lang="en-GB">
                <a:solidFill>
                  <a:schemeClr val="dk1"/>
                </a:solidFill>
                <a:latin typeface="Consolas"/>
                <a:ea typeface="Consolas"/>
                <a:cs typeface="Consolas"/>
                <a:sym typeface="Consolas"/>
              </a:rPr>
            </a:b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grid-template-columns</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2fr</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1fr</a:t>
            </a:r>
            <a:r>
              <a:rPr lang="en-GB">
                <a:solidFill>
                  <a:schemeClr val="dk1"/>
                </a:solidFill>
                <a:latin typeface="Consolas"/>
                <a:ea typeface="Consolas"/>
                <a:cs typeface="Consolas"/>
                <a:sym typeface="Consolas"/>
              </a:rPr>
              <a:t>; </a:t>
            </a:r>
            <a:br>
              <a:rPr lang="en-GB">
                <a:solidFill>
                  <a:schemeClr val="dk1"/>
                </a:solidFill>
                <a:latin typeface="Consolas"/>
                <a:ea typeface="Consolas"/>
                <a:cs typeface="Consolas"/>
                <a:sym typeface="Consolas"/>
              </a:rPr>
            </a:b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grid-template-rows</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3fr</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1fr</a:t>
            </a:r>
            <a:r>
              <a:rPr lang="en-GB">
                <a:solidFill>
                  <a:schemeClr val="dk1"/>
                </a:solidFill>
                <a:latin typeface="Consolas"/>
                <a:ea typeface="Consolas"/>
                <a:cs typeface="Consolas"/>
                <a:sym typeface="Consolas"/>
              </a:rPr>
              <a:t>; </a:t>
            </a:r>
            <a:endParaRPr>
              <a:solidFill>
                <a:srgbClr val="008000"/>
              </a:solidFill>
              <a:latin typeface="Consolas"/>
              <a:ea typeface="Consolas"/>
              <a:cs typeface="Consolas"/>
              <a:sym typeface="Consolas"/>
            </a:endParaRPr>
          </a:p>
          <a:p>
            <a:pPr indent="0" lvl="0" marL="0" rtl="0" algn="l">
              <a:lnSpc>
                <a:spcPct val="125000"/>
              </a:lnSpc>
              <a:spcBef>
                <a:spcPts val="0"/>
              </a:spcBef>
              <a:spcAft>
                <a:spcPts val="0"/>
              </a:spcAft>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just">
              <a:lnSpc>
                <a:spcPct val="125000"/>
              </a:lnSpc>
              <a:spcBef>
                <a:spcPts val="0"/>
              </a:spcBef>
              <a:spcAft>
                <a:spcPts val="0"/>
              </a:spcAft>
              <a:buNone/>
            </a:pPr>
            <a:r>
              <a:t/>
            </a:r>
            <a:endParaRPr>
              <a:solidFill>
                <a:srgbClr val="D7BA7D"/>
              </a:solidFill>
              <a:latin typeface="Consolas"/>
              <a:ea typeface="Consolas"/>
              <a:cs typeface="Consolas"/>
              <a:sym typeface="Consolas"/>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pic>
        <p:nvPicPr>
          <p:cNvPr id="1067" name="Google Shape;1067;p13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068" name="Google Shape;1068;p137"/>
          <p:cNvSpPr txBox="1"/>
          <p:nvPr/>
        </p:nvSpPr>
        <p:spPr>
          <a:xfrm>
            <a:off x="643801" y="3194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FILAS Y COLUMNAS EXPLÍCITAS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069" name="Google Shape;1069;p137"/>
          <p:cNvSpPr txBox="1"/>
          <p:nvPr/>
        </p:nvSpPr>
        <p:spPr>
          <a:xfrm>
            <a:off x="519150" y="1720900"/>
            <a:ext cx="7856400" cy="102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1600">
                <a:solidFill>
                  <a:schemeClr val="dk1"/>
                </a:solidFill>
                <a:latin typeface="Helvetica Neue Light"/>
                <a:ea typeface="Helvetica Neue Light"/>
                <a:cs typeface="Helvetica Neue Light"/>
                <a:sym typeface="Helvetica Neue Light"/>
              </a:rPr>
              <a:t>Cuadrícula de </a:t>
            </a:r>
            <a:r>
              <a:rPr i="1" lang="en-GB" sz="1600">
                <a:solidFill>
                  <a:schemeClr val="dk1"/>
                </a:solidFill>
                <a:latin typeface="Helvetica Neue Light"/>
                <a:ea typeface="Helvetica Neue Light"/>
                <a:cs typeface="Helvetica Neue Light"/>
                <a:sym typeface="Helvetica Neue Light"/>
              </a:rPr>
              <a:t>2x2</a:t>
            </a:r>
            <a:r>
              <a:rPr lang="en-GB" sz="1600">
                <a:solidFill>
                  <a:schemeClr val="dk1"/>
                </a:solidFill>
                <a:latin typeface="Helvetica Neue Light"/>
                <a:ea typeface="Helvetica Neue Light"/>
                <a:cs typeface="Helvetica Neue Light"/>
                <a:sym typeface="Helvetica Neue Light"/>
              </a:rPr>
              <a:t>, donde el tamaño de ancho de la cuadrícula se divide en </a:t>
            </a:r>
            <a:r>
              <a:rPr b="1" lang="en-GB" sz="1600">
                <a:solidFill>
                  <a:schemeClr val="dk1"/>
                </a:solidFill>
                <a:latin typeface="Helvetica Neue"/>
                <a:ea typeface="Helvetica Neue"/>
                <a:cs typeface="Helvetica Neue"/>
                <a:sym typeface="Helvetica Neue"/>
              </a:rPr>
              <a:t>dos columnas</a:t>
            </a:r>
            <a:r>
              <a:rPr lang="en-GB" sz="1600">
                <a:solidFill>
                  <a:schemeClr val="dk1"/>
                </a:solidFill>
                <a:latin typeface="Helvetica Neue Light"/>
                <a:ea typeface="Helvetica Neue Light"/>
                <a:cs typeface="Helvetica Neue Light"/>
                <a:sym typeface="Helvetica Neue Light"/>
              </a:rPr>
              <a:t> (una el doble de tamaño que la siguiente), y el tamaño de alto de la cuadrícula se divide en dos filas,</a:t>
            </a:r>
            <a:r>
              <a:rPr lang="en-GB" sz="1600">
                <a:solidFill>
                  <a:schemeClr val="dk1"/>
                </a:solidFill>
                <a:highlight>
                  <a:srgbClr val="E0FF00"/>
                </a:highlight>
                <a:latin typeface="Helvetica Neue Light"/>
                <a:ea typeface="Helvetica Neue Light"/>
                <a:cs typeface="Helvetica Neue Light"/>
                <a:sym typeface="Helvetica Neue Light"/>
              </a:rPr>
              <a:t> donde la primera ocupará el triple (3 fr) que la segunda (1 fr):</a:t>
            </a:r>
            <a:endParaRPr sz="1600">
              <a:solidFill>
                <a:schemeClr val="dk1"/>
              </a:solidFill>
              <a:highlight>
                <a:srgbClr val="E0FF00"/>
              </a:highlight>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600">
              <a:latin typeface="Didact Gothic"/>
              <a:ea typeface="Didact Gothic"/>
              <a:cs typeface="Didact Gothic"/>
              <a:sym typeface="Didact Gothic"/>
            </a:endParaRPr>
          </a:p>
        </p:txBody>
      </p:sp>
      <p:pic>
        <p:nvPicPr>
          <p:cNvPr id="1070" name="Google Shape;1070;p137"/>
          <p:cNvPicPr preferRelativeResize="0"/>
          <p:nvPr/>
        </p:nvPicPr>
        <p:blipFill>
          <a:blip r:embed="rId4">
            <a:alphaModFix/>
          </a:blip>
          <a:stretch>
            <a:fillRect/>
          </a:stretch>
        </p:blipFill>
        <p:spPr>
          <a:xfrm>
            <a:off x="632200" y="2922775"/>
            <a:ext cx="6858800" cy="18685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pic>
        <p:nvPicPr>
          <p:cNvPr id="1075" name="Google Shape;1075;p13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076" name="Google Shape;1076;p138"/>
          <p:cNvSpPr txBox="1"/>
          <p:nvPr/>
        </p:nvSpPr>
        <p:spPr>
          <a:xfrm>
            <a:off x="643801" y="2708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FILAS Y COLUMNAS REPETITIVAS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077" name="Google Shape;1077;p138"/>
          <p:cNvSpPr txBox="1"/>
          <p:nvPr/>
        </p:nvSpPr>
        <p:spPr>
          <a:xfrm>
            <a:off x="1357025" y="4157725"/>
            <a:ext cx="6210900" cy="50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2000">
                <a:solidFill>
                  <a:schemeClr val="dk1"/>
                </a:solidFill>
                <a:latin typeface="Didact Gothic"/>
                <a:ea typeface="Didact Gothic"/>
                <a:cs typeface="Didact Gothic"/>
                <a:sym typeface="Didact Gothic"/>
              </a:rPr>
              <a:t>repeat(</a:t>
            </a:r>
            <a:r>
              <a:rPr b="1" i="1" lang="en-GB" sz="2000">
                <a:solidFill>
                  <a:schemeClr val="dk1"/>
                </a:solidFill>
                <a:latin typeface="Didact Gothic"/>
                <a:ea typeface="Didact Gothic"/>
                <a:cs typeface="Didact Gothic"/>
                <a:sym typeface="Didact Gothic"/>
              </a:rPr>
              <a:t>[núm de veces]</a:t>
            </a:r>
            <a:r>
              <a:rPr b="1" lang="en-GB" sz="2000">
                <a:solidFill>
                  <a:schemeClr val="dk1"/>
                </a:solidFill>
                <a:latin typeface="Didact Gothic"/>
                <a:ea typeface="Didact Gothic"/>
                <a:cs typeface="Didact Gothic"/>
                <a:sym typeface="Didact Gothic"/>
              </a:rPr>
              <a:t>, </a:t>
            </a:r>
            <a:r>
              <a:rPr b="1" i="1" lang="en-GB" sz="2000">
                <a:solidFill>
                  <a:schemeClr val="dk1"/>
                </a:solidFill>
                <a:latin typeface="Didact Gothic"/>
                <a:ea typeface="Didact Gothic"/>
                <a:cs typeface="Didact Gothic"/>
                <a:sym typeface="Didact Gothic"/>
              </a:rPr>
              <a:t>[valor o valores]</a:t>
            </a:r>
            <a:r>
              <a:rPr b="1" lang="en-GB" sz="2000">
                <a:solidFill>
                  <a:schemeClr val="dk1"/>
                </a:solidFill>
                <a:latin typeface="Didact Gothic"/>
                <a:ea typeface="Didact Gothic"/>
                <a:cs typeface="Didact Gothic"/>
                <a:sym typeface="Didact Gothic"/>
              </a:rPr>
              <a:t>)</a:t>
            </a:r>
            <a:r>
              <a:rPr lang="en-GB" sz="2000">
                <a:solidFill>
                  <a:schemeClr val="dk1"/>
                </a:solidFill>
                <a:latin typeface="Didact Gothic"/>
                <a:ea typeface="Didact Gothic"/>
                <a:cs typeface="Didact Gothic"/>
                <a:sym typeface="Didact Gothic"/>
              </a:rPr>
              <a:t> </a:t>
            </a:r>
            <a:endParaRPr sz="2000">
              <a:solidFill>
                <a:schemeClr val="dk1"/>
              </a:solidFill>
              <a:latin typeface="Didact Gothic"/>
              <a:ea typeface="Didact Gothic"/>
              <a:cs typeface="Didact Gothic"/>
              <a:sym typeface="Didact Gothic"/>
            </a:endParaRPr>
          </a:p>
        </p:txBody>
      </p:sp>
      <p:sp>
        <p:nvSpPr>
          <p:cNvPr id="1078" name="Google Shape;1078;p138"/>
          <p:cNvSpPr txBox="1"/>
          <p:nvPr/>
        </p:nvSpPr>
        <p:spPr>
          <a:xfrm>
            <a:off x="557850" y="1572250"/>
            <a:ext cx="8028300" cy="441300"/>
          </a:xfrm>
          <a:prstGeom prst="rect">
            <a:avLst/>
          </a:prstGeom>
          <a:solidFill>
            <a:srgbClr val="F3F3F3"/>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600">
                <a:latin typeface="Helvetica Neue Light"/>
                <a:ea typeface="Helvetica Neue Light"/>
                <a:cs typeface="Helvetica Neue Light"/>
                <a:sym typeface="Helvetica Neue Light"/>
              </a:rPr>
              <a:t>Si necesitas hacer muchas columnas y filas iguales, puedes usar lo siguiente:</a:t>
            </a:r>
            <a:endParaRPr sz="1600">
              <a:latin typeface="Helvetica Neue Light"/>
              <a:ea typeface="Helvetica Neue Light"/>
              <a:cs typeface="Helvetica Neue Light"/>
              <a:sym typeface="Helvetica Neue Light"/>
            </a:endParaRPr>
          </a:p>
        </p:txBody>
      </p:sp>
      <p:sp>
        <p:nvSpPr>
          <p:cNvPr id="1079" name="Google Shape;1079;p138"/>
          <p:cNvSpPr txBox="1"/>
          <p:nvPr/>
        </p:nvSpPr>
        <p:spPr>
          <a:xfrm>
            <a:off x="726000" y="2246575"/>
            <a:ext cx="8028300" cy="15336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n-GB">
                <a:solidFill>
                  <a:srgbClr val="800000"/>
                </a:solidFill>
                <a:latin typeface="Consolas"/>
                <a:ea typeface="Consolas"/>
                <a:cs typeface="Consolas"/>
                <a:sym typeface="Consolas"/>
              </a:rPr>
              <a:t>.grid</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457200" lvl="0" marL="0" rtl="0" algn="l">
              <a:lnSpc>
                <a:spcPct val="125000"/>
              </a:lnSpc>
              <a:spcBef>
                <a:spcPts val="0"/>
              </a:spcBef>
              <a:spcAft>
                <a:spcPts val="0"/>
              </a:spcAft>
              <a:buNone/>
            </a:pPr>
            <a:r>
              <a:rPr lang="en-GB">
                <a:solidFill>
                  <a:srgbClr val="FF0000"/>
                </a:solidFill>
                <a:latin typeface="Consolas"/>
                <a:ea typeface="Consolas"/>
                <a:cs typeface="Consolas"/>
                <a:sym typeface="Consolas"/>
              </a:rPr>
              <a:t>display</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grid</a:t>
            </a:r>
            <a:r>
              <a:rPr lang="en-GB">
                <a:solidFill>
                  <a:schemeClr val="dk1"/>
                </a:solidFill>
                <a:latin typeface="Consolas"/>
                <a:ea typeface="Consolas"/>
                <a:cs typeface="Consolas"/>
                <a:sym typeface="Consolas"/>
              </a:rPr>
              <a:t>;  </a:t>
            </a:r>
            <a:br>
              <a:rPr lang="en-GB">
                <a:solidFill>
                  <a:schemeClr val="dk1"/>
                </a:solidFill>
                <a:latin typeface="Consolas"/>
                <a:ea typeface="Consolas"/>
                <a:cs typeface="Consolas"/>
                <a:sym typeface="Consolas"/>
              </a:rPr>
            </a:b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grid-template-columns</a:t>
            </a:r>
            <a:r>
              <a:rPr lang="en-GB">
                <a:solidFill>
                  <a:schemeClr val="dk1"/>
                </a:solidFill>
                <a:latin typeface="Consolas"/>
                <a:ea typeface="Consolas"/>
                <a:cs typeface="Consolas"/>
                <a:sym typeface="Consolas"/>
              </a:rPr>
              <a:t>: </a:t>
            </a:r>
            <a:r>
              <a:rPr lang="en-GB">
                <a:solidFill>
                  <a:srgbClr val="795E26"/>
                </a:solidFill>
                <a:latin typeface="Consolas"/>
                <a:ea typeface="Consolas"/>
                <a:cs typeface="Consolas"/>
                <a:sym typeface="Consolas"/>
              </a:rPr>
              <a:t>repeat</a:t>
            </a:r>
            <a:r>
              <a:rPr lang="en-GB">
                <a:solidFill>
                  <a:schemeClr val="dk1"/>
                </a:solidFill>
                <a:latin typeface="Consolas"/>
                <a:ea typeface="Consolas"/>
                <a:cs typeface="Consolas"/>
                <a:sym typeface="Consolas"/>
              </a:rPr>
              <a:t>(</a:t>
            </a:r>
            <a:r>
              <a:rPr lang="en-GB">
                <a:solidFill>
                  <a:srgbClr val="09885A"/>
                </a:solidFill>
                <a:latin typeface="Consolas"/>
                <a:ea typeface="Consolas"/>
                <a:cs typeface="Consolas"/>
                <a:sym typeface="Consolas"/>
              </a:rPr>
              <a:t>12</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1fr</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457200" lvl="0" marL="0" rtl="0" algn="l">
              <a:lnSpc>
                <a:spcPct val="150000"/>
              </a:lnSpc>
              <a:spcBef>
                <a:spcPts val="0"/>
              </a:spcBef>
              <a:spcAft>
                <a:spcPts val="0"/>
              </a:spcAft>
              <a:buNone/>
            </a:pPr>
            <a:r>
              <a:rPr lang="en-GB">
                <a:solidFill>
                  <a:srgbClr val="FF0000"/>
                </a:solidFill>
                <a:latin typeface="Consolas"/>
                <a:ea typeface="Consolas"/>
                <a:cs typeface="Consolas"/>
                <a:sym typeface="Consolas"/>
              </a:rPr>
              <a:t>grid-template-rows</a:t>
            </a:r>
            <a:r>
              <a:rPr lang="en-GB">
                <a:solidFill>
                  <a:schemeClr val="dk1"/>
                </a:solidFill>
                <a:latin typeface="Consolas"/>
                <a:ea typeface="Consolas"/>
                <a:cs typeface="Consolas"/>
                <a:sym typeface="Consolas"/>
              </a:rPr>
              <a:t>: </a:t>
            </a:r>
            <a:r>
              <a:rPr lang="en-GB">
                <a:solidFill>
                  <a:srgbClr val="795E26"/>
                </a:solidFill>
                <a:latin typeface="Consolas"/>
                <a:ea typeface="Consolas"/>
                <a:cs typeface="Consolas"/>
                <a:sym typeface="Consolas"/>
              </a:rPr>
              <a:t>repeat</a:t>
            </a:r>
            <a:r>
              <a:rPr lang="en-GB">
                <a:solidFill>
                  <a:schemeClr val="dk1"/>
                </a:solidFill>
                <a:latin typeface="Consolas"/>
                <a:ea typeface="Consolas"/>
                <a:cs typeface="Consolas"/>
                <a:sym typeface="Consolas"/>
              </a:rPr>
              <a:t>(</a:t>
            </a:r>
            <a:r>
              <a:rPr lang="en-GB">
                <a:solidFill>
                  <a:srgbClr val="09885A"/>
                </a:solidFill>
                <a:latin typeface="Consolas"/>
                <a:ea typeface="Consolas"/>
                <a:cs typeface="Consolas"/>
                <a:sym typeface="Consolas"/>
              </a:rPr>
              <a:t>12</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1fr</a:t>
            </a:r>
            <a:r>
              <a:rPr lang="en-GB">
                <a:solidFill>
                  <a:schemeClr val="dk1"/>
                </a:solidFill>
                <a:latin typeface="Consolas"/>
                <a:ea typeface="Consolas"/>
                <a:cs typeface="Consolas"/>
                <a:sym typeface="Consolas"/>
              </a:rPr>
              <a:t>)</a:t>
            </a:r>
            <a:endParaRPr>
              <a:solidFill>
                <a:srgbClr val="FF0000"/>
              </a:solidFill>
              <a:latin typeface="Consolas"/>
              <a:ea typeface="Consolas"/>
              <a:cs typeface="Consolas"/>
              <a:sym typeface="Consolas"/>
            </a:endParaRPr>
          </a:p>
          <a:p>
            <a:pPr indent="0" lvl="0" marL="0" rtl="0" algn="l">
              <a:lnSpc>
                <a:spcPct val="125000"/>
              </a:lnSpc>
              <a:spcBef>
                <a:spcPts val="0"/>
              </a:spcBef>
              <a:spcAft>
                <a:spcPts val="0"/>
              </a:spcAft>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just">
              <a:lnSpc>
                <a:spcPct val="125000"/>
              </a:lnSpc>
              <a:spcBef>
                <a:spcPts val="0"/>
              </a:spcBef>
              <a:spcAft>
                <a:spcPts val="0"/>
              </a:spcAft>
              <a:buNone/>
            </a:pPr>
            <a:r>
              <a:t/>
            </a:r>
            <a:endParaRPr>
              <a:solidFill>
                <a:srgbClr val="D7BA7D"/>
              </a:solidFill>
              <a:latin typeface="Consolas"/>
              <a:ea typeface="Consolas"/>
              <a:cs typeface="Consolas"/>
              <a:sym typeface="Consolas"/>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pic>
        <p:nvPicPr>
          <p:cNvPr id="1084" name="Google Shape;1084;p13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085" name="Google Shape;1085;p139"/>
          <p:cNvSpPr txBox="1"/>
          <p:nvPr/>
        </p:nvSpPr>
        <p:spPr>
          <a:xfrm>
            <a:off x="643801" y="2302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FILAS Y COLUMNAS REPETITIVAS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086" name="Google Shape;1086;p139"/>
          <p:cNvSpPr txBox="1"/>
          <p:nvPr/>
        </p:nvSpPr>
        <p:spPr>
          <a:xfrm>
            <a:off x="557850" y="1335575"/>
            <a:ext cx="8028300" cy="441300"/>
          </a:xfrm>
          <a:prstGeom prst="rect">
            <a:avLst/>
          </a:prstGeom>
          <a:solidFill>
            <a:srgbClr val="F3F3F3"/>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600">
                <a:latin typeface="Helvetica Neue Light"/>
                <a:ea typeface="Helvetica Neue Light"/>
                <a:cs typeface="Helvetica Neue Light"/>
                <a:sym typeface="Helvetica Neue Light"/>
              </a:rPr>
              <a:t>Deberíamos hacer los divs necesarios, pero la grilla está lista para acomodar a sus ítems.</a:t>
            </a:r>
            <a:endParaRPr sz="1600">
              <a:latin typeface="Helvetica Neue Light"/>
              <a:ea typeface="Helvetica Neue Light"/>
              <a:cs typeface="Helvetica Neue Light"/>
              <a:sym typeface="Helvetica Neue Light"/>
            </a:endParaRPr>
          </a:p>
        </p:txBody>
      </p:sp>
      <p:pic>
        <p:nvPicPr>
          <p:cNvPr id="1087" name="Google Shape;1087;p139"/>
          <p:cNvPicPr preferRelativeResize="0"/>
          <p:nvPr/>
        </p:nvPicPr>
        <p:blipFill>
          <a:blip r:embed="rId4">
            <a:alphaModFix/>
          </a:blip>
          <a:stretch>
            <a:fillRect/>
          </a:stretch>
        </p:blipFill>
        <p:spPr>
          <a:xfrm>
            <a:off x="1399238" y="1790238"/>
            <a:ext cx="6345525" cy="2856001"/>
          </a:xfrm>
          <a:prstGeom prst="rect">
            <a:avLst/>
          </a:prstGeom>
          <a:noFill/>
          <a:ln>
            <a:noFill/>
          </a:ln>
        </p:spPr>
      </p:pic>
      <p:sp>
        <p:nvSpPr>
          <p:cNvPr id="1088" name="Google Shape;1088;p139"/>
          <p:cNvSpPr txBox="1"/>
          <p:nvPr/>
        </p:nvSpPr>
        <p:spPr>
          <a:xfrm>
            <a:off x="3200500" y="4268800"/>
            <a:ext cx="5048100" cy="4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highlight>
                  <a:srgbClr val="E0FF00"/>
                </a:highlight>
                <a:latin typeface="Helvetica Neue Light"/>
                <a:ea typeface="Helvetica Neue Light"/>
                <a:cs typeface="Helvetica Neue Light"/>
                <a:sym typeface="Helvetica Neue Light"/>
              </a:rPr>
              <a:t>Así “se ve” la pantalla dividida en grillas.</a:t>
            </a:r>
            <a:endParaRPr sz="1500">
              <a:highlight>
                <a:srgbClr val="E0FF00"/>
              </a:highlight>
              <a:latin typeface="Helvetica Neue Light"/>
              <a:ea typeface="Helvetica Neue Light"/>
              <a:cs typeface="Helvetica Neue Light"/>
              <a:sym typeface="Helvetica Neue Light"/>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pic>
        <p:nvPicPr>
          <p:cNvPr id="1093" name="Google Shape;1093;p14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094" name="Google Shape;1094;p140"/>
          <p:cNvSpPr txBox="1"/>
          <p:nvPr/>
        </p:nvSpPr>
        <p:spPr>
          <a:xfrm>
            <a:off x="643801" y="3519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GRID POR ÁREAS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095" name="Google Shape;1095;p140"/>
          <p:cNvSpPr txBox="1"/>
          <p:nvPr/>
        </p:nvSpPr>
        <p:spPr>
          <a:xfrm>
            <a:off x="557850" y="2264238"/>
            <a:ext cx="8028300" cy="2354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Es posible indicar el nombre y la posición concreta de cada área de la cuadrícula. Utiliza la propiedad </a:t>
            </a:r>
            <a:r>
              <a:rPr i="1" lang="en-GB" sz="1800">
                <a:solidFill>
                  <a:schemeClr val="dk1"/>
                </a:solidFill>
                <a:highlight>
                  <a:srgbClr val="E0FF00"/>
                </a:highlight>
                <a:latin typeface="Helvetica Neue Light"/>
                <a:ea typeface="Helvetica Neue Light"/>
                <a:cs typeface="Helvetica Neue Light"/>
                <a:sym typeface="Helvetica Neue Light"/>
              </a:rPr>
              <a:t>grid-template-areas</a:t>
            </a:r>
            <a:r>
              <a:rPr lang="en-GB" sz="1800">
                <a:solidFill>
                  <a:schemeClr val="dk1"/>
                </a:solidFill>
                <a:latin typeface="Helvetica Neue Light"/>
                <a:ea typeface="Helvetica Neue Light"/>
                <a:cs typeface="Helvetica Neue Light"/>
                <a:sym typeface="Helvetica Neue Light"/>
              </a:rPr>
              <a:t>, donde debes especificar el orden de las áreas. Luego, en cada </a:t>
            </a:r>
            <a:r>
              <a:rPr i="1" lang="en-GB" sz="1800">
                <a:solidFill>
                  <a:schemeClr val="dk1"/>
                </a:solidFill>
                <a:latin typeface="Helvetica Neue Light"/>
                <a:ea typeface="Helvetica Neue Light"/>
                <a:cs typeface="Helvetica Neue Light"/>
                <a:sym typeface="Helvetica Neue Light"/>
              </a:rPr>
              <a:t>ítem hijo</a:t>
            </a:r>
            <a:r>
              <a:rPr lang="en-GB" sz="1800">
                <a:solidFill>
                  <a:schemeClr val="dk1"/>
                </a:solidFill>
                <a:latin typeface="Helvetica Neue Light"/>
                <a:ea typeface="Helvetica Neue Light"/>
                <a:cs typeface="Helvetica Neue Light"/>
                <a:sym typeface="Helvetica Neue Light"/>
              </a:rPr>
              <a:t>, usas la propiedad </a:t>
            </a:r>
            <a:r>
              <a:rPr i="1" lang="en-GB" sz="1800">
                <a:solidFill>
                  <a:schemeClr val="dk1"/>
                </a:solidFill>
                <a:highlight>
                  <a:srgbClr val="E0FF00"/>
                </a:highlight>
                <a:latin typeface="Helvetica Neue Light"/>
                <a:ea typeface="Helvetica Neue Light"/>
                <a:cs typeface="Helvetica Neue Light"/>
                <a:sym typeface="Helvetica Neue Light"/>
              </a:rPr>
              <a:t>grid-area</a:t>
            </a:r>
            <a:r>
              <a:rPr lang="en-GB" sz="1800">
                <a:solidFill>
                  <a:schemeClr val="dk1"/>
                </a:solidFill>
                <a:highlight>
                  <a:srgbClr val="E0FF00"/>
                </a:highlight>
                <a:latin typeface="Helvetica Neue Light"/>
                <a:ea typeface="Helvetica Neue Light"/>
                <a:cs typeface="Helvetica Neue Light"/>
                <a:sym typeface="Helvetica Neue Light"/>
              </a:rPr>
              <a:t> </a:t>
            </a:r>
            <a:r>
              <a:rPr lang="en-GB" sz="1800">
                <a:solidFill>
                  <a:schemeClr val="dk1"/>
                </a:solidFill>
                <a:latin typeface="Helvetica Neue Light"/>
                <a:ea typeface="Helvetica Neue Light"/>
                <a:cs typeface="Helvetica Neue Light"/>
                <a:sym typeface="Helvetica Neue Light"/>
              </a:rPr>
              <a:t>para indicar el nombre del área en cuestión.</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1200">
                <a:solidFill>
                  <a:schemeClr val="dk1"/>
                </a:solidFill>
                <a:highlight>
                  <a:srgbClr val="E0FF00"/>
                </a:highlight>
                <a:latin typeface="Helvetica Neue Light"/>
                <a:ea typeface="Helvetica Neue Light"/>
                <a:cs typeface="Helvetica Neue Light"/>
                <a:sym typeface="Helvetica Neue Light"/>
              </a:rPr>
              <a:t>De esta forma, es muy sencillo crear una cuadrícula altamente personalizada en apenas unas cuantas líneas de CSS.</a:t>
            </a:r>
            <a:endParaRPr sz="1200">
              <a:highlight>
                <a:srgbClr val="E0FF00"/>
              </a:highlight>
              <a:latin typeface="Helvetica Neue Light"/>
              <a:ea typeface="Helvetica Neue Light"/>
              <a:cs typeface="Helvetica Neue Light"/>
              <a:sym typeface="Helvetica Neue Light"/>
            </a:endParaRPr>
          </a:p>
        </p:txBody>
      </p:sp>
      <p:sp>
        <p:nvSpPr>
          <p:cNvPr id="1096" name="Google Shape;1096;p140"/>
          <p:cNvSpPr txBox="1"/>
          <p:nvPr/>
        </p:nvSpPr>
        <p:spPr>
          <a:xfrm>
            <a:off x="726000" y="1564150"/>
            <a:ext cx="8028300" cy="659100"/>
          </a:xfrm>
          <a:prstGeom prst="rect">
            <a:avLst/>
          </a:prstGeom>
          <a:solidFill>
            <a:srgbClr val="F3F3F3"/>
          </a:solidFill>
          <a:ln>
            <a:noFill/>
          </a:ln>
        </p:spPr>
        <p:txBody>
          <a:bodyPr anchorCtr="0" anchor="t" bIns="91425" lIns="91425" spcFirstLastPara="1" rIns="91425" wrap="square" tIns="91425">
            <a:noAutofit/>
          </a:bodyPr>
          <a:lstStyle/>
          <a:p>
            <a:pPr indent="0" lvl="0" marL="0" rtl="0" algn="ctr">
              <a:lnSpc>
                <a:spcPct val="115000"/>
              </a:lnSpc>
              <a:spcBef>
                <a:spcPts val="1000"/>
              </a:spcBef>
              <a:spcAft>
                <a:spcPts val="0"/>
              </a:spcAft>
              <a:buNone/>
            </a:pPr>
            <a:r>
              <a:rPr lang="en-GB" sz="1800">
                <a:latin typeface="Helvetica Neue Light"/>
                <a:ea typeface="Helvetica Neue Light"/>
                <a:cs typeface="Helvetica Neue Light"/>
                <a:sym typeface="Helvetica Neue Light"/>
              </a:rPr>
              <a:t>Ahora veremos otra forma de crear grillas, de una forma más flexible.</a:t>
            </a:r>
            <a:endParaRPr sz="1800">
              <a:latin typeface="Helvetica Neue Light"/>
              <a:ea typeface="Helvetica Neue Light"/>
              <a:cs typeface="Helvetica Neue Light"/>
              <a:sym typeface="Helvetica Neue Light"/>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pic>
        <p:nvPicPr>
          <p:cNvPr id="1101" name="Google Shape;1101;p14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102" name="Google Shape;1102;p141"/>
          <p:cNvSpPr txBox="1"/>
          <p:nvPr/>
        </p:nvSpPr>
        <p:spPr>
          <a:xfrm>
            <a:off x="643801" y="2789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GRID POR ÁREAS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103" name="Google Shape;1103;p141"/>
          <p:cNvSpPr txBox="1"/>
          <p:nvPr/>
        </p:nvSpPr>
        <p:spPr>
          <a:xfrm>
            <a:off x="783675" y="2150600"/>
            <a:ext cx="8028300" cy="1214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000"/>
              </a:spcBef>
              <a:spcAft>
                <a:spcPts val="0"/>
              </a:spcAft>
              <a:buNone/>
            </a:pPr>
            <a:r>
              <a:rPr lang="en-GB" sz="2400">
                <a:latin typeface="Helvetica Neue Light"/>
                <a:ea typeface="Helvetica Neue Light"/>
                <a:cs typeface="Helvetica Neue Light"/>
                <a:sym typeface="Helvetica Neue Light"/>
              </a:rPr>
              <a:t>Entonces, siguiendo la línea del objetivo que tenemos podemos hacer lo siguiente:</a:t>
            </a:r>
            <a:endParaRPr sz="2400">
              <a:latin typeface="Helvetica Neue Light"/>
              <a:ea typeface="Helvetica Neue Light"/>
              <a:cs typeface="Helvetica Neue Light"/>
              <a:sym typeface="Helvetica Neue Light"/>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pic>
        <p:nvPicPr>
          <p:cNvPr id="1108" name="Google Shape;1108;p14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109" name="Google Shape;1109;p142"/>
          <p:cNvSpPr txBox="1"/>
          <p:nvPr/>
        </p:nvSpPr>
        <p:spPr>
          <a:xfrm>
            <a:off x="643801" y="2626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GRID POR ÁREAS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110" name="Google Shape;1110;p142"/>
          <p:cNvSpPr txBox="1"/>
          <p:nvPr/>
        </p:nvSpPr>
        <p:spPr>
          <a:xfrm>
            <a:off x="726050" y="2101550"/>
            <a:ext cx="7987200" cy="23910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&lt;div</a:t>
            </a:r>
            <a:r>
              <a:rPr lang="en-GB" sz="1200">
                <a:solidFill>
                  <a:schemeClr val="dk1"/>
                </a:solidFill>
                <a:latin typeface="Consolas"/>
                <a:ea typeface="Consolas"/>
                <a:cs typeface="Consolas"/>
                <a:sym typeface="Consolas"/>
              </a:rPr>
              <a:t> </a:t>
            </a:r>
            <a:r>
              <a:rPr lang="en-GB" sz="1200">
                <a:solidFill>
                  <a:srgbClr val="FF0000"/>
                </a:solidFill>
                <a:latin typeface="Consolas"/>
                <a:ea typeface="Consolas"/>
                <a:cs typeface="Consolas"/>
                <a:sym typeface="Consolas"/>
              </a:rPr>
              <a:t>id</a:t>
            </a:r>
            <a:r>
              <a:rPr lang="en-GB" sz="1200">
                <a:solidFill>
                  <a:schemeClr val="dk1"/>
                </a:solidFill>
                <a:latin typeface="Consolas"/>
                <a:ea typeface="Consolas"/>
                <a:cs typeface="Consolas"/>
                <a:sym typeface="Consolas"/>
              </a:rPr>
              <a:t>=</a:t>
            </a:r>
            <a:r>
              <a:rPr lang="en-GB" sz="1200">
                <a:solidFill>
                  <a:srgbClr val="0000FF"/>
                </a:solidFill>
                <a:latin typeface="Consolas"/>
                <a:ea typeface="Consolas"/>
                <a:cs typeface="Consolas"/>
                <a:sym typeface="Consolas"/>
              </a:rPr>
              <a:t>"grilla"</a:t>
            </a:r>
            <a:r>
              <a:rPr lang="en-GB" sz="1200">
                <a:solidFill>
                  <a:srgbClr val="800000"/>
                </a:solidFill>
                <a:latin typeface="Consolas"/>
                <a:ea typeface="Consolas"/>
                <a:cs typeface="Consolas"/>
                <a:sym typeface="Consolas"/>
              </a:rPr>
              <a:t>&gt;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chemeClr val="dk1"/>
                </a:solidFill>
                <a:latin typeface="Consolas"/>
                <a:ea typeface="Consolas"/>
                <a:cs typeface="Consolas"/>
                <a:sym typeface="Consolas"/>
              </a:rPr>
              <a:t> 	</a:t>
            </a:r>
            <a:r>
              <a:rPr lang="en-GB" sz="1200">
                <a:solidFill>
                  <a:srgbClr val="800000"/>
                </a:solidFill>
                <a:latin typeface="Consolas"/>
                <a:ea typeface="Consolas"/>
                <a:cs typeface="Consolas"/>
                <a:sym typeface="Consolas"/>
              </a:rPr>
              <a:t>&lt;header </a:t>
            </a:r>
            <a:r>
              <a:rPr lang="en-GB" sz="1200">
                <a:solidFill>
                  <a:srgbClr val="FF0000"/>
                </a:solidFill>
                <a:latin typeface="Consolas"/>
                <a:ea typeface="Consolas"/>
                <a:cs typeface="Consolas"/>
                <a:sym typeface="Consolas"/>
              </a:rPr>
              <a:t>class</a:t>
            </a:r>
            <a:r>
              <a:rPr lang="en-GB" sz="1200">
                <a:latin typeface="Consolas"/>
                <a:ea typeface="Consolas"/>
                <a:cs typeface="Consolas"/>
                <a:sym typeface="Consolas"/>
              </a:rPr>
              <a:t>=</a:t>
            </a:r>
            <a:r>
              <a:rPr lang="en-GB" sz="1200">
                <a:solidFill>
                  <a:srgbClr val="0000FF"/>
                </a:solidFill>
                <a:latin typeface="Consolas"/>
                <a:ea typeface="Consolas"/>
                <a:cs typeface="Consolas"/>
                <a:sym typeface="Consolas"/>
              </a:rPr>
              <a:t>"border"</a:t>
            </a:r>
            <a:r>
              <a:rPr lang="en-GB" sz="1200">
                <a:solidFill>
                  <a:srgbClr val="800000"/>
                </a:solidFill>
                <a:latin typeface="Consolas"/>
                <a:ea typeface="Consolas"/>
                <a:cs typeface="Consolas"/>
                <a:sym typeface="Consolas"/>
              </a:rPr>
              <a:t>&gt;</a:t>
            </a:r>
            <a:r>
              <a:rPr lang="en-GB" sz="1200">
                <a:solidFill>
                  <a:schemeClr val="dk1"/>
                </a:solidFill>
                <a:latin typeface="Consolas"/>
                <a:ea typeface="Consolas"/>
                <a:cs typeface="Consolas"/>
                <a:sym typeface="Consolas"/>
              </a:rPr>
              <a:t>Header</a:t>
            </a:r>
            <a:r>
              <a:rPr lang="en-GB" sz="1200">
                <a:solidFill>
                  <a:srgbClr val="800000"/>
                </a:solidFill>
                <a:latin typeface="Consolas"/>
                <a:ea typeface="Consolas"/>
                <a:cs typeface="Consolas"/>
                <a:sym typeface="Consolas"/>
              </a:rPr>
              <a:t>&lt;/header&gt;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chemeClr val="dk1"/>
                </a:solidFill>
                <a:latin typeface="Consolas"/>
                <a:ea typeface="Consolas"/>
                <a:cs typeface="Consolas"/>
                <a:sym typeface="Consolas"/>
              </a:rPr>
              <a:t> 	</a:t>
            </a:r>
            <a:r>
              <a:rPr lang="en-GB" sz="1200">
                <a:solidFill>
                  <a:srgbClr val="800000"/>
                </a:solidFill>
                <a:latin typeface="Consolas"/>
                <a:ea typeface="Consolas"/>
                <a:cs typeface="Consolas"/>
                <a:sym typeface="Consolas"/>
              </a:rPr>
              <a:t>&lt;section</a:t>
            </a:r>
            <a:r>
              <a:rPr lang="en-GB" sz="1200">
                <a:solidFill>
                  <a:schemeClr val="dk1"/>
                </a:solidFill>
                <a:latin typeface="Consolas"/>
                <a:ea typeface="Consolas"/>
                <a:cs typeface="Consolas"/>
                <a:sym typeface="Consolas"/>
              </a:rPr>
              <a:t> </a:t>
            </a:r>
            <a:r>
              <a:rPr lang="en-GB" sz="1200">
                <a:solidFill>
                  <a:srgbClr val="FF0000"/>
                </a:solidFill>
                <a:latin typeface="Consolas"/>
                <a:ea typeface="Consolas"/>
                <a:cs typeface="Consolas"/>
                <a:sym typeface="Consolas"/>
              </a:rPr>
              <a:t>id</a:t>
            </a:r>
            <a:r>
              <a:rPr lang="en-GB" sz="1200">
                <a:solidFill>
                  <a:schemeClr val="dk1"/>
                </a:solidFill>
                <a:latin typeface="Consolas"/>
                <a:ea typeface="Consolas"/>
                <a:cs typeface="Consolas"/>
                <a:sym typeface="Consolas"/>
              </a:rPr>
              <a:t>=</a:t>
            </a:r>
            <a:r>
              <a:rPr lang="en-GB" sz="1200">
                <a:solidFill>
                  <a:srgbClr val="0000FF"/>
                </a:solidFill>
                <a:latin typeface="Consolas"/>
                <a:ea typeface="Consolas"/>
                <a:cs typeface="Consolas"/>
                <a:sym typeface="Consolas"/>
              </a:rPr>
              <a:t>"productos" </a:t>
            </a:r>
            <a:r>
              <a:rPr lang="en-GB" sz="1200">
                <a:solidFill>
                  <a:srgbClr val="FF0000"/>
                </a:solidFill>
                <a:latin typeface="Consolas"/>
                <a:ea typeface="Consolas"/>
                <a:cs typeface="Consolas"/>
                <a:sym typeface="Consolas"/>
              </a:rPr>
              <a:t>class</a:t>
            </a:r>
            <a:r>
              <a:rPr lang="en-GB" sz="1200">
                <a:solidFill>
                  <a:schemeClr val="dk1"/>
                </a:solidFill>
                <a:latin typeface="Consolas"/>
                <a:ea typeface="Consolas"/>
                <a:cs typeface="Consolas"/>
                <a:sym typeface="Consolas"/>
              </a:rPr>
              <a:t>=</a:t>
            </a:r>
            <a:r>
              <a:rPr lang="en-GB" sz="1200">
                <a:solidFill>
                  <a:srgbClr val="0000FF"/>
                </a:solidFill>
                <a:latin typeface="Consolas"/>
                <a:ea typeface="Consolas"/>
                <a:cs typeface="Consolas"/>
                <a:sym typeface="Consolas"/>
              </a:rPr>
              <a:t>"border"</a:t>
            </a:r>
            <a:r>
              <a:rPr lang="en-GB" sz="1200">
                <a:solidFill>
                  <a:srgbClr val="800000"/>
                </a:solidFill>
                <a:latin typeface="Consolas"/>
                <a:ea typeface="Consolas"/>
                <a:cs typeface="Consolas"/>
                <a:sym typeface="Consolas"/>
              </a:rPr>
              <a:t>&gt;</a:t>
            </a:r>
            <a:r>
              <a:rPr lang="en-GB" sz="1200">
                <a:solidFill>
                  <a:schemeClr val="dk1"/>
                </a:solidFill>
                <a:latin typeface="Consolas"/>
                <a:ea typeface="Consolas"/>
                <a:cs typeface="Consolas"/>
                <a:sym typeface="Consolas"/>
              </a:rPr>
              <a:t>Section</a:t>
            </a:r>
            <a:r>
              <a:rPr lang="en-GB" sz="1200">
                <a:solidFill>
                  <a:srgbClr val="800000"/>
                </a:solidFill>
                <a:latin typeface="Consolas"/>
                <a:ea typeface="Consolas"/>
                <a:cs typeface="Consolas"/>
                <a:sym typeface="Consolas"/>
              </a:rPr>
              <a:t>&lt;/section&gt;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chemeClr val="dk1"/>
                </a:solidFill>
                <a:latin typeface="Consolas"/>
                <a:ea typeface="Consolas"/>
                <a:cs typeface="Consolas"/>
                <a:sym typeface="Consolas"/>
              </a:rPr>
              <a:t> 	</a:t>
            </a:r>
            <a:r>
              <a:rPr lang="en-GB" sz="1200">
                <a:solidFill>
                  <a:srgbClr val="800000"/>
                </a:solidFill>
                <a:latin typeface="Consolas"/>
                <a:ea typeface="Consolas"/>
                <a:cs typeface="Consolas"/>
                <a:sym typeface="Consolas"/>
              </a:rPr>
              <a:t>&lt;section</a:t>
            </a:r>
            <a:r>
              <a:rPr lang="en-GB" sz="1200">
                <a:solidFill>
                  <a:schemeClr val="dk1"/>
                </a:solidFill>
                <a:latin typeface="Consolas"/>
                <a:ea typeface="Consolas"/>
                <a:cs typeface="Consolas"/>
                <a:sym typeface="Consolas"/>
              </a:rPr>
              <a:t> </a:t>
            </a:r>
            <a:r>
              <a:rPr lang="en-GB" sz="1200">
                <a:solidFill>
                  <a:srgbClr val="FF0000"/>
                </a:solidFill>
                <a:latin typeface="Consolas"/>
                <a:ea typeface="Consolas"/>
                <a:cs typeface="Consolas"/>
                <a:sym typeface="Consolas"/>
              </a:rPr>
              <a:t>id</a:t>
            </a:r>
            <a:r>
              <a:rPr lang="en-GB" sz="1200">
                <a:solidFill>
                  <a:schemeClr val="dk1"/>
                </a:solidFill>
                <a:latin typeface="Consolas"/>
                <a:ea typeface="Consolas"/>
                <a:cs typeface="Consolas"/>
                <a:sym typeface="Consolas"/>
              </a:rPr>
              <a:t>=</a:t>
            </a:r>
            <a:r>
              <a:rPr lang="en-GB" sz="1200">
                <a:solidFill>
                  <a:srgbClr val="0000FF"/>
                </a:solidFill>
                <a:latin typeface="Consolas"/>
                <a:ea typeface="Consolas"/>
                <a:cs typeface="Consolas"/>
                <a:sym typeface="Consolas"/>
              </a:rPr>
              <a:t>"servicios" </a:t>
            </a:r>
            <a:r>
              <a:rPr lang="en-GB" sz="1200">
                <a:solidFill>
                  <a:srgbClr val="FF0000"/>
                </a:solidFill>
                <a:latin typeface="Consolas"/>
                <a:ea typeface="Consolas"/>
                <a:cs typeface="Consolas"/>
                <a:sym typeface="Consolas"/>
              </a:rPr>
              <a:t>class</a:t>
            </a:r>
            <a:r>
              <a:rPr lang="en-GB" sz="1200">
                <a:solidFill>
                  <a:schemeClr val="dk1"/>
                </a:solidFill>
                <a:latin typeface="Consolas"/>
                <a:ea typeface="Consolas"/>
                <a:cs typeface="Consolas"/>
                <a:sym typeface="Consolas"/>
              </a:rPr>
              <a:t>=</a:t>
            </a:r>
            <a:r>
              <a:rPr lang="en-GB" sz="1200">
                <a:solidFill>
                  <a:srgbClr val="0000FF"/>
                </a:solidFill>
                <a:latin typeface="Consolas"/>
                <a:ea typeface="Consolas"/>
                <a:cs typeface="Consolas"/>
                <a:sym typeface="Consolas"/>
              </a:rPr>
              <a:t>"border"</a:t>
            </a:r>
            <a:r>
              <a:rPr lang="en-GB" sz="1200">
                <a:solidFill>
                  <a:srgbClr val="800000"/>
                </a:solidFill>
                <a:latin typeface="Consolas"/>
                <a:ea typeface="Consolas"/>
                <a:cs typeface="Consolas"/>
                <a:sym typeface="Consolas"/>
              </a:rPr>
              <a:t>&gt;</a:t>
            </a:r>
            <a:r>
              <a:rPr lang="en-GB" sz="1200">
                <a:solidFill>
                  <a:schemeClr val="dk1"/>
                </a:solidFill>
                <a:latin typeface="Consolas"/>
                <a:ea typeface="Consolas"/>
                <a:cs typeface="Consolas"/>
                <a:sym typeface="Consolas"/>
              </a:rPr>
              <a:t>Section</a:t>
            </a:r>
            <a:r>
              <a:rPr lang="en-GB" sz="1200">
                <a:solidFill>
                  <a:srgbClr val="800000"/>
                </a:solidFill>
                <a:latin typeface="Consolas"/>
                <a:ea typeface="Consolas"/>
                <a:cs typeface="Consolas"/>
                <a:sym typeface="Consolas"/>
              </a:rPr>
              <a:t>&lt;/section&gt;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chemeClr val="dk1"/>
                </a:solidFill>
                <a:latin typeface="Consolas"/>
                <a:ea typeface="Consolas"/>
                <a:cs typeface="Consolas"/>
                <a:sym typeface="Consolas"/>
              </a:rPr>
              <a:t> 	</a:t>
            </a:r>
            <a:r>
              <a:rPr lang="en-GB" sz="1200">
                <a:solidFill>
                  <a:srgbClr val="800000"/>
                </a:solidFill>
                <a:latin typeface="Consolas"/>
                <a:ea typeface="Consolas"/>
                <a:cs typeface="Consolas"/>
                <a:sym typeface="Consolas"/>
              </a:rPr>
              <a:t>&lt;nav </a:t>
            </a:r>
            <a:r>
              <a:rPr lang="en-GB" sz="1200">
                <a:solidFill>
                  <a:srgbClr val="FF0000"/>
                </a:solidFill>
                <a:latin typeface="Consolas"/>
                <a:ea typeface="Consolas"/>
                <a:cs typeface="Consolas"/>
                <a:sym typeface="Consolas"/>
              </a:rPr>
              <a:t>class</a:t>
            </a:r>
            <a:r>
              <a:rPr lang="en-GB" sz="1200">
                <a:solidFill>
                  <a:schemeClr val="dk1"/>
                </a:solidFill>
                <a:latin typeface="Consolas"/>
                <a:ea typeface="Consolas"/>
                <a:cs typeface="Consolas"/>
                <a:sym typeface="Consolas"/>
              </a:rPr>
              <a:t>=</a:t>
            </a:r>
            <a:r>
              <a:rPr lang="en-GB" sz="1200">
                <a:solidFill>
                  <a:srgbClr val="0000FF"/>
                </a:solidFill>
                <a:latin typeface="Consolas"/>
                <a:ea typeface="Consolas"/>
                <a:cs typeface="Consolas"/>
                <a:sym typeface="Consolas"/>
              </a:rPr>
              <a:t>"border"</a:t>
            </a:r>
            <a:r>
              <a:rPr lang="en-GB" sz="1200">
                <a:solidFill>
                  <a:srgbClr val="800000"/>
                </a:solidFill>
                <a:latin typeface="Consolas"/>
                <a:ea typeface="Consolas"/>
                <a:cs typeface="Consolas"/>
                <a:sym typeface="Consolas"/>
              </a:rPr>
              <a:t>&gt;</a:t>
            </a:r>
            <a:r>
              <a:rPr lang="en-GB" sz="1200">
                <a:solidFill>
                  <a:schemeClr val="dk1"/>
                </a:solidFill>
                <a:latin typeface="Consolas"/>
                <a:ea typeface="Consolas"/>
                <a:cs typeface="Consolas"/>
                <a:sym typeface="Consolas"/>
              </a:rPr>
              <a:t>Navegacion</a:t>
            </a:r>
            <a:r>
              <a:rPr lang="en-GB" sz="1200">
                <a:solidFill>
                  <a:srgbClr val="800000"/>
                </a:solidFill>
                <a:latin typeface="Consolas"/>
                <a:ea typeface="Consolas"/>
                <a:cs typeface="Consolas"/>
                <a:sym typeface="Consolas"/>
              </a:rPr>
              <a:t>&lt;/nav&gt;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chemeClr val="dk1"/>
                </a:solidFill>
                <a:latin typeface="Consolas"/>
                <a:ea typeface="Consolas"/>
                <a:cs typeface="Consolas"/>
                <a:sym typeface="Consolas"/>
              </a:rPr>
              <a:t> 	</a:t>
            </a:r>
            <a:r>
              <a:rPr lang="en-GB" sz="1200">
                <a:solidFill>
                  <a:srgbClr val="800000"/>
                </a:solidFill>
                <a:latin typeface="Consolas"/>
                <a:ea typeface="Consolas"/>
                <a:cs typeface="Consolas"/>
                <a:sym typeface="Consolas"/>
              </a:rPr>
              <a:t>&lt;aside </a:t>
            </a:r>
            <a:r>
              <a:rPr lang="en-GB" sz="1200">
                <a:solidFill>
                  <a:srgbClr val="FF0000"/>
                </a:solidFill>
                <a:latin typeface="Consolas"/>
                <a:ea typeface="Consolas"/>
                <a:cs typeface="Consolas"/>
                <a:sym typeface="Consolas"/>
              </a:rPr>
              <a:t>class</a:t>
            </a:r>
            <a:r>
              <a:rPr lang="en-GB" sz="1200">
                <a:solidFill>
                  <a:schemeClr val="dk1"/>
                </a:solidFill>
                <a:latin typeface="Consolas"/>
                <a:ea typeface="Consolas"/>
                <a:cs typeface="Consolas"/>
                <a:sym typeface="Consolas"/>
              </a:rPr>
              <a:t>=</a:t>
            </a:r>
            <a:r>
              <a:rPr lang="en-GB" sz="1200">
                <a:solidFill>
                  <a:srgbClr val="0000FF"/>
                </a:solidFill>
                <a:latin typeface="Consolas"/>
                <a:ea typeface="Consolas"/>
                <a:cs typeface="Consolas"/>
                <a:sym typeface="Consolas"/>
              </a:rPr>
              <a:t>"border"</a:t>
            </a:r>
            <a:r>
              <a:rPr lang="en-GB" sz="1200">
                <a:solidFill>
                  <a:srgbClr val="800000"/>
                </a:solidFill>
                <a:latin typeface="Consolas"/>
                <a:ea typeface="Consolas"/>
                <a:cs typeface="Consolas"/>
                <a:sym typeface="Consolas"/>
              </a:rPr>
              <a:t>&gt;</a:t>
            </a:r>
            <a:r>
              <a:rPr lang="en-GB" sz="1200">
                <a:solidFill>
                  <a:schemeClr val="dk1"/>
                </a:solidFill>
                <a:latin typeface="Consolas"/>
                <a:ea typeface="Consolas"/>
                <a:cs typeface="Consolas"/>
                <a:sym typeface="Consolas"/>
              </a:rPr>
              <a:t>Aside</a:t>
            </a:r>
            <a:r>
              <a:rPr lang="en-GB" sz="1200">
                <a:solidFill>
                  <a:srgbClr val="800000"/>
                </a:solidFill>
                <a:latin typeface="Consolas"/>
                <a:ea typeface="Consolas"/>
                <a:cs typeface="Consolas"/>
                <a:sym typeface="Consolas"/>
              </a:rPr>
              <a:t>&lt;/aside&gt;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chemeClr val="dk1"/>
                </a:solidFill>
                <a:latin typeface="Consolas"/>
                <a:ea typeface="Consolas"/>
                <a:cs typeface="Consolas"/>
                <a:sym typeface="Consolas"/>
              </a:rPr>
              <a:t> 	</a:t>
            </a:r>
            <a:r>
              <a:rPr lang="en-GB" sz="1200">
                <a:solidFill>
                  <a:srgbClr val="800000"/>
                </a:solidFill>
                <a:latin typeface="Consolas"/>
                <a:ea typeface="Consolas"/>
                <a:cs typeface="Consolas"/>
                <a:sym typeface="Consolas"/>
              </a:rPr>
              <a:t>&lt;footer </a:t>
            </a:r>
            <a:r>
              <a:rPr lang="en-GB" sz="1200">
                <a:solidFill>
                  <a:srgbClr val="FF0000"/>
                </a:solidFill>
                <a:latin typeface="Consolas"/>
                <a:ea typeface="Consolas"/>
                <a:cs typeface="Consolas"/>
                <a:sym typeface="Consolas"/>
              </a:rPr>
              <a:t>class</a:t>
            </a:r>
            <a:r>
              <a:rPr lang="en-GB" sz="1200">
                <a:solidFill>
                  <a:schemeClr val="dk1"/>
                </a:solidFill>
                <a:latin typeface="Consolas"/>
                <a:ea typeface="Consolas"/>
                <a:cs typeface="Consolas"/>
                <a:sym typeface="Consolas"/>
              </a:rPr>
              <a:t>=</a:t>
            </a:r>
            <a:r>
              <a:rPr lang="en-GB" sz="1200">
                <a:solidFill>
                  <a:srgbClr val="0000FF"/>
                </a:solidFill>
                <a:latin typeface="Consolas"/>
                <a:ea typeface="Consolas"/>
                <a:cs typeface="Consolas"/>
                <a:sym typeface="Consolas"/>
              </a:rPr>
              <a:t>"border"</a:t>
            </a:r>
            <a:r>
              <a:rPr lang="en-GB" sz="1200">
                <a:solidFill>
                  <a:srgbClr val="800000"/>
                </a:solidFill>
                <a:latin typeface="Consolas"/>
                <a:ea typeface="Consolas"/>
                <a:cs typeface="Consolas"/>
                <a:sym typeface="Consolas"/>
              </a:rPr>
              <a:t>&gt;</a:t>
            </a:r>
            <a:r>
              <a:rPr lang="en-GB" sz="1200">
                <a:solidFill>
                  <a:schemeClr val="dk1"/>
                </a:solidFill>
                <a:latin typeface="Consolas"/>
                <a:ea typeface="Consolas"/>
                <a:cs typeface="Consolas"/>
                <a:sym typeface="Consolas"/>
              </a:rPr>
              <a:t>Pie de pagina</a:t>
            </a:r>
            <a:r>
              <a:rPr lang="en-GB" sz="1200">
                <a:solidFill>
                  <a:srgbClr val="800000"/>
                </a:solidFill>
                <a:latin typeface="Consolas"/>
                <a:ea typeface="Consolas"/>
                <a:cs typeface="Consolas"/>
                <a:sym typeface="Consolas"/>
              </a:rPr>
              <a:t>&lt;/footer&gt;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&lt;/div&gt;</a:t>
            </a:r>
            <a:endParaRPr sz="1200">
              <a:solidFill>
                <a:srgbClr val="800000"/>
              </a:solidFill>
              <a:latin typeface="Consolas"/>
              <a:ea typeface="Consolas"/>
              <a:cs typeface="Consolas"/>
              <a:sym typeface="Consolas"/>
            </a:endParaRPr>
          </a:p>
          <a:p>
            <a:pPr indent="0" lvl="0" marL="0" rtl="0" algn="just">
              <a:lnSpc>
                <a:spcPct val="125000"/>
              </a:lnSpc>
              <a:spcBef>
                <a:spcPts val="0"/>
              </a:spcBef>
              <a:spcAft>
                <a:spcPts val="0"/>
              </a:spcAft>
              <a:buNone/>
            </a:pPr>
            <a:r>
              <a:t/>
            </a:r>
            <a:endParaRPr>
              <a:solidFill>
                <a:srgbClr val="800000"/>
              </a:solidFill>
              <a:latin typeface="Consolas"/>
              <a:ea typeface="Consolas"/>
              <a:cs typeface="Consolas"/>
              <a:sym typeface="Consolas"/>
            </a:endParaRPr>
          </a:p>
        </p:txBody>
      </p:sp>
      <p:sp>
        <p:nvSpPr>
          <p:cNvPr id="1111" name="Google Shape;1111;p142"/>
          <p:cNvSpPr txBox="1"/>
          <p:nvPr/>
        </p:nvSpPr>
        <p:spPr>
          <a:xfrm>
            <a:off x="578400" y="1584688"/>
            <a:ext cx="7987200" cy="420600"/>
          </a:xfrm>
          <a:prstGeom prst="rect">
            <a:avLst/>
          </a:prstGeom>
          <a:solidFill>
            <a:srgbClr val="F3F3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highlight>
                  <a:srgbClr val="E0FF00"/>
                </a:highlight>
                <a:latin typeface="Helvetica Neue Light"/>
                <a:ea typeface="Helvetica Neue Light"/>
                <a:cs typeface="Helvetica Neue Light"/>
                <a:sym typeface="Helvetica Neue Light"/>
              </a:rPr>
              <a:t>HTML base para todos los ejemplos. Es muy importante marcar la estructura HTML. </a:t>
            </a:r>
            <a:endParaRPr>
              <a:highlight>
                <a:srgbClr val="E0FF00"/>
              </a:highlight>
              <a:latin typeface="Helvetica Neue Light"/>
              <a:ea typeface="Helvetica Neue Light"/>
              <a:cs typeface="Helvetica Neue Light"/>
              <a:sym typeface="Helvetica Neue Light"/>
            </a:endParaRPr>
          </a:p>
        </p:txBody>
      </p:sp>
      <p:sp>
        <p:nvSpPr>
          <p:cNvPr id="1112" name="Google Shape;1112;p142"/>
          <p:cNvSpPr txBox="1"/>
          <p:nvPr/>
        </p:nvSpPr>
        <p:spPr>
          <a:xfrm>
            <a:off x="2856050" y="1157825"/>
            <a:ext cx="3727200" cy="33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800">
              <a:latin typeface="Didact Gothic"/>
              <a:ea typeface="Didact Gothic"/>
              <a:cs typeface="Didact Gothic"/>
              <a:sym typeface="Didact Gothic"/>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pic>
        <p:nvPicPr>
          <p:cNvPr id="1117" name="Google Shape;1117;p14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118" name="Google Shape;1118;p143"/>
          <p:cNvSpPr txBox="1"/>
          <p:nvPr/>
        </p:nvSpPr>
        <p:spPr>
          <a:xfrm>
            <a:off x="643801" y="1085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GRID POR ÁREAS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119" name="Google Shape;1119;p143"/>
          <p:cNvSpPr txBox="1"/>
          <p:nvPr/>
        </p:nvSpPr>
        <p:spPr>
          <a:xfrm>
            <a:off x="726050" y="1434025"/>
            <a:ext cx="3899100" cy="36480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200">
                <a:solidFill>
                  <a:srgbClr val="800000"/>
                </a:solidFill>
                <a:latin typeface="Consolas"/>
                <a:ea typeface="Consolas"/>
                <a:cs typeface="Consolas"/>
                <a:sym typeface="Consolas"/>
              </a:rPr>
              <a:t>#grilla</a:t>
            </a:r>
            <a:r>
              <a:rPr lang="en-GB"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200">
                <a:solidFill>
                  <a:schemeClr val="dk1"/>
                </a:solidFill>
                <a:latin typeface="Consolas"/>
                <a:ea typeface="Consolas"/>
                <a:cs typeface="Consolas"/>
                <a:sym typeface="Consolas"/>
              </a:rPr>
              <a:t>   </a:t>
            </a:r>
            <a:r>
              <a:rPr lang="en-GB" sz="1200">
                <a:solidFill>
                  <a:srgbClr val="FF0000"/>
                </a:solidFill>
                <a:latin typeface="Consolas"/>
                <a:ea typeface="Consolas"/>
                <a:cs typeface="Consolas"/>
                <a:sym typeface="Consolas"/>
              </a:rPr>
              <a:t>display</a:t>
            </a:r>
            <a:r>
              <a:rPr lang="en-GB" sz="1200">
                <a:solidFill>
                  <a:schemeClr val="dk1"/>
                </a:solidFill>
                <a:latin typeface="Consolas"/>
                <a:ea typeface="Consolas"/>
                <a:cs typeface="Consolas"/>
                <a:sym typeface="Consolas"/>
              </a:rPr>
              <a:t>: </a:t>
            </a:r>
            <a:r>
              <a:rPr lang="en-GB" sz="1200">
                <a:solidFill>
                  <a:srgbClr val="0451A5"/>
                </a:solidFill>
                <a:latin typeface="Consolas"/>
                <a:ea typeface="Consolas"/>
                <a:cs typeface="Consolas"/>
                <a:sym typeface="Consolas"/>
              </a:rPr>
              <a:t>grid</a:t>
            </a:r>
            <a:r>
              <a:rPr lang="en-GB" sz="1200">
                <a:solidFill>
                  <a:schemeClr val="dk1"/>
                </a:solidFill>
                <a:latin typeface="Consolas"/>
                <a:ea typeface="Consolas"/>
                <a:cs typeface="Consolas"/>
                <a:sym typeface="Consolas"/>
              </a:rPr>
              <a:t>;</a:t>
            </a:r>
            <a:endParaRPr sz="12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200">
                <a:solidFill>
                  <a:schemeClr val="dk1"/>
                </a:solidFill>
                <a:latin typeface="Consolas"/>
                <a:ea typeface="Consolas"/>
                <a:cs typeface="Consolas"/>
                <a:sym typeface="Consolas"/>
              </a:rPr>
              <a:t>   </a:t>
            </a:r>
            <a:r>
              <a:rPr lang="en-GB" sz="1200">
                <a:solidFill>
                  <a:srgbClr val="FF0000"/>
                </a:solidFill>
                <a:latin typeface="Consolas"/>
                <a:ea typeface="Consolas"/>
                <a:cs typeface="Consolas"/>
                <a:sym typeface="Consolas"/>
              </a:rPr>
              <a:t>grid-template-areas</a:t>
            </a:r>
            <a:r>
              <a:rPr lang="en-GB" sz="1200">
                <a:solidFill>
                  <a:schemeClr val="dk1"/>
                </a:solidFill>
                <a:latin typeface="Consolas"/>
                <a:ea typeface="Consolas"/>
                <a:cs typeface="Consolas"/>
                <a:sym typeface="Consolas"/>
              </a:rPr>
              <a:t>:</a:t>
            </a:r>
            <a:endParaRPr sz="12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200">
                <a:solidFill>
                  <a:schemeClr val="dk1"/>
                </a:solidFill>
                <a:latin typeface="Consolas"/>
                <a:ea typeface="Consolas"/>
                <a:cs typeface="Consolas"/>
                <a:sym typeface="Consolas"/>
              </a:rPr>
              <a:t>     </a:t>
            </a:r>
            <a:r>
              <a:rPr lang="en-GB" sz="1200">
                <a:solidFill>
                  <a:srgbClr val="A31515"/>
                </a:solidFill>
                <a:latin typeface="Consolas"/>
                <a:ea typeface="Consolas"/>
                <a:cs typeface="Consolas"/>
                <a:sym typeface="Consolas"/>
              </a:rPr>
              <a:t>"nav header header"</a:t>
            </a:r>
            <a:endParaRPr sz="1200">
              <a:solidFill>
                <a:srgbClr val="A31515"/>
              </a:solidFill>
              <a:latin typeface="Consolas"/>
              <a:ea typeface="Consolas"/>
              <a:cs typeface="Consolas"/>
              <a:sym typeface="Consolas"/>
            </a:endParaRPr>
          </a:p>
          <a:p>
            <a:pPr indent="0" lvl="0" marL="0" rtl="0" algn="l">
              <a:lnSpc>
                <a:spcPct val="150000"/>
              </a:lnSpc>
              <a:spcBef>
                <a:spcPts val="0"/>
              </a:spcBef>
              <a:spcAft>
                <a:spcPts val="0"/>
              </a:spcAft>
              <a:buNone/>
            </a:pPr>
            <a:r>
              <a:rPr lang="en-GB" sz="1200">
                <a:solidFill>
                  <a:schemeClr val="dk1"/>
                </a:solidFill>
                <a:latin typeface="Consolas"/>
                <a:ea typeface="Consolas"/>
                <a:cs typeface="Consolas"/>
                <a:sym typeface="Consolas"/>
              </a:rPr>
              <a:t>     </a:t>
            </a:r>
            <a:r>
              <a:rPr lang="en-GB" sz="1200">
                <a:solidFill>
                  <a:srgbClr val="A31515"/>
                </a:solidFill>
                <a:latin typeface="Consolas"/>
                <a:ea typeface="Consolas"/>
                <a:cs typeface="Consolas"/>
                <a:sym typeface="Consolas"/>
              </a:rPr>
              <a:t>"nav productos publicidad"</a:t>
            </a:r>
            <a:endParaRPr sz="1200">
              <a:solidFill>
                <a:srgbClr val="A31515"/>
              </a:solidFill>
              <a:latin typeface="Consolas"/>
              <a:ea typeface="Consolas"/>
              <a:cs typeface="Consolas"/>
              <a:sym typeface="Consolas"/>
            </a:endParaRPr>
          </a:p>
          <a:p>
            <a:pPr indent="0" lvl="0" marL="0" rtl="0" algn="l">
              <a:lnSpc>
                <a:spcPct val="150000"/>
              </a:lnSpc>
              <a:spcBef>
                <a:spcPts val="0"/>
              </a:spcBef>
              <a:spcAft>
                <a:spcPts val="0"/>
              </a:spcAft>
              <a:buNone/>
            </a:pPr>
            <a:r>
              <a:rPr lang="en-GB" sz="1200">
                <a:solidFill>
                  <a:schemeClr val="dk1"/>
                </a:solidFill>
                <a:latin typeface="Consolas"/>
                <a:ea typeface="Consolas"/>
                <a:cs typeface="Consolas"/>
                <a:sym typeface="Consolas"/>
              </a:rPr>
              <a:t>     </a:t>
            </a:r>
            <a:r>
              <a:rPr lang="en-GB" sz="1200">
                <a:solidFill>
                  <a:srgbClr val="A31515"/>
                </a:solidFill>
                <a:latin typeface="Consolas"/>
                <a:ea typeface="Consolas"/>
                <a:cs typeface="Consolas"/>
                <a:sym typeface="Consolas"/>
              </a:rPr>
              <a:t>"nav servicios publicidad"</a:t>
            </a:r>
            <a:endParaRPr sz="1200">
              <a:solidFill>
                <a:srgbClr val="A31515"/>
              </a:solidFill>
              <a:latin typeface="Consolas"/>
              <a:ea typeface="Consolas"/>
              <a:cs typeface="Consolas"/>
              <a:sym typeface="Consolas"/>
            </a:endParaRPr>
          </a:p>
          <a:p>
            <a:pPr indent="0" lvl="0" marL="0" rtl="0" algn="l">
              <a:lnSpc>
                <a:spcPct val="150000"/>
              </a:lnSpc>
              <a:spcBef>
                <a:spcPts val="0"/>
              </a:spcBef>
              <a:spcAft>
                <a:spcPts val="0"/>
              </a:spcAft>
              <a:buNone/>
            </a:pPr>
            <a:r>
              <a:rPr lang="en-GB" sz="1200">
                <a:solidFill>
                  <a:schemeClr val="dk1"/>
                </a:solidFill>
                <a:latin typeface="Consolas"/>
                <a:ea typeface="Consolas"/>
                <a:cs typeface="Consolas"/>
                <a:sym typeface="Consolas"/>
              </a:rPr>
              <a:t>     </a:t>
            </a:r>
            <a:r>
              <a:rPr lang="en-GB" sz="1200">
                <a:solidFill>
                  <a:srgbClr val="A31515"/>
                </a:solidFill>
                <a:latin typeface="Consolas"/>
                <a:ea typeface="Consolas"/>
                <a:cs typeface="Consolas"/>
                <a:sym typeface="Consolas"/>
              </a:rPr>
              <a:t>"nav footer footer"</a:t>
            </a:r>
            <a:r>
              <a:rPr lang="en-GB" sz="1200">
                <a:solidFill>
                  <a:schemeClr val="dk1"/>
                </a:solidFill>
                <a:latin typeface="Consolas"/>
                <a:ea typeface="Consolas"/>
                <a:cs typeface="Consolas"/>
                <a:sym typeface="Consolas"/>
              </a:rPr>
              <a:t>;</a:t>
            </a:r>
            <a:endParaRPr sz="12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200">
                <a:solidFill>
                  <a:schemeClr val="dk1"/>
                </a:solidFill>
                <a:latin typeface="Consolas"/>
                <a:ea typeface="Consolas"/>
                <a:cs typeface="Consolas"/>
                <a:sym typeface="Consolas"/>
              </a:rPr>
              <a:t>   </a:t>
            </a:r>
            <a:r>
              <a:rPr lang="en-GB" sz="1200">
                <a:solidFill>
                  <a:srgbClr val="FF0000"/>
                </a:solidFill>
                <a:latin typeface="Consolas"/>
                <a:ea typeface="Consolas"/>
                <a:cs typeface="Consolas"/>
                <a:sym typeface="Consolas"/>
              </a:rPr>
              <a:t>grid-template-rows</a:t>
            </a:r>
            <a:r>
              <a:rPr lang="en-GB" sz="1200">
                <a:solidFill>
                  <a:schemeClr val="dk1"/>
                </a:solidFill>
                <a:latin typeface="Consolas"/>
                <a:ea typeface="Consolas"/>
                <a:cs typeface="Consolas"/>
                <a:sym typeface="Consolas"/>
              </a:rPr>
              <a:t>: </a:t>
            </a:r>
            <a:r>
              <a:rPr lang="en-GB" sz="1200">
                <a:solidFill>
                  <a:srgbClr val="09885A"/>
                </a:solidFill>
                <a:latin typeface="Consolas"/>
                <a:ea typeface="Consolas"/>
                <a:cs typeface="Consolas"/>
                <a:sym typeface="Consolas"/>
              </a:rPr>
              <a:t>100px</a:t>
            </a:r>
            <a:r>
              <a:rPr lang="en-GB" sz="1200">
                <a:solidFill>
                  <a:schemeClr val="dk1"/>
                </a:solidFill>
                <a:latin typeface="Consolas"/>
                <a:ea typeface="Consolas"/>
                <a:cs typeface="Consolas"/>
                <a:sym typeface="Consolas"/>
              </a:rPr>
              <a:t> </a:t>
            </a:r>
            <a:r>
              <a:rPr lang="en-GB" sz="1200">
                <a:solidFill>
                  <a:srgbClr val="09885A"/>
                </a:solidFill>
                <a:latin typeface="Consolas"/>
                <a:ea typeface="Consolas"/>
                <a:cs typeface="Consolas"/>
                <a:sym typeface="Consolas"/>
              </a:rPr>
              <a:t>1fr</a:t>
            </a:r>
            <a:r>
              <a:rPr lang="en-GB" sz="1200">
                <a:solidFill>
                  <a:schemeClr val="dk1"/>
                </a:solidFill>
                <a:latin typeface="Consolas"/>
                <a:ea typeface="Consolas"/>
                <a:cs typeface="Consolas"/>
                <a:sym typeface="Consolas"/>
              </a:rPr>
              <a:t> </a:t>
            </a:r>
            <a:r>
              <a:rPr lang="en-GB" sz="1200">
                <a:solidFill>
                  <a:srgbClr val="09885A"/>
                </a:solidFill>
                <a:latin typeface="Consolas"/>
                <a:ea typeface="Consolas"/>
                <a:cs typeface="Consolas"/>
                <a:sym typeface="Consolas"/>
              </a:rPr>
              <a:t>1fr</a:t>
            </a:r>
            <a:r>
              <a:rPr lang="en-GB" sz="1200">
                <a:solidFill>
                  <a:schemeClr val="dk1"/>
                </a:solidFill>
                <a:latin typeface="Consolas"/>
                <a:ea typeface="Consolas"/>
                <a:cs typeface="Consolas"/>
                <a:sym typeface="Consolas"/>
              </a:rPr>
              <a:t> </a:t>
            </a:r>
            <a:r>
              <a:rPr lang="en-GB" sz="1200">
                <a:solidFill>
                  <a:srgbClr val="09885A"/>
                </a:solidFill>
                <a:latin typeface="Consolas"/>
                <a:ea typeface="Consolas"/>
                <a:cs typeface="Consolas"/>
                <a:sym typeface="Consolas"/>
              </a:rPr>
              <a:t>75px</a:t>
            </a:r>
            <a:r>
              <a:rPr lang="en-GB"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200">
                <a:solidFill>
                  <a:schemeClr val="dk1"/>
                </a:solidFill>
                <a:latin typeface="Consolas"/>
                <a:ea typeface="Consolas"/>
                <a:cs typeface="Consolas"/>
                <a:sym typeface="Consolas"/>
              </a:rPr>
              <a:t>   </a:t>
            </a:r>
            <a:r>
              <a:rPr lang="en-GB" sz="1200">
                <a:solidFill>
                  <a:srgbClr val="FF0000"/>
                </a:solidFill>
                <a:latin typeface="Consolas"/>
                <a:ea typeface="Consolas"/>
                <a:cs typeface="Consolas"/>
                <a:sym typeface="Consolas"/>
              </a:rPr>
              <a:t>grid-template-columns</a:t>
            </a:r>
            <a:r>
              <a:rPr lang="en-GB" sz="1200">
                <a:solidFill>
                  <a:schemeClr val="dk1"/>
                </a:solidFill>
                <a:latin typeface="Consolas"/>
                <a:ea typeface="Consolas"/>
                <a:cs typeface="Consolas"/>
                <a:sym typeface="Consolas"/>
              </a:rPr>
              <a:t>: </a:t>
            </a:r>
            <a:r>
              <a:rPr lang="en-GB" sz="1200">
                <a:solidFill>
                  <a:srgbClr val="09885A"/>
                </a:solidFill>
                <a:latin typeface="Consolas"/>
                <a:ea typeface="Consolas"/>
                <a:cs typeface="Consolas"/>
                <a:sym typeface="Consolas"/>
              </a:rPr>
              <a:t>20%</a:t>
            </a:r>
            <a:r>
              <a:rPr lang="en-GB" sz="1200">
                <a:solidFill>
                  <a:schemeClr val="dk1"/>
                </a:solidFill>
                <a:latin typeface="Consolas"/>
                <a:ea typeface="Consolas"/>
                <a:cs typeface="Consolas"/>
                <a:sym typeface="Consolas"/>
              </a:rPr>
              <a:t> </a:t>
            </a:r>
            <a:r>
              <a:rPr lang="en-GB" sz="1200">
                <a:solidFill>
                  <a:srgbClr val="0451A5"/>
                </a:solidFill>
                <a:latin typeface="Consolas"/>
                <a:ea typeface="Consolas"/>
                <a:cs typeface="Consolas"/>
                <a:sym typeface="Consolas"/>
              </a:rPr>
              <a:t>auto</a:t>
            </a:r>
            <a:r>
              <a:rPr lang="en-GB" sz="1200">
                <a:solidFill>
                  <a:schemeClr val="dk1"/>
                </a:solidFill>
                <a:latin typeface="Consolas"/>
                <a:ea typeface="Consolas"/>
                <a:cs typeface="Consolas"/>
                <a:sym typeface="Consolas"/>
              </a:rPr>
              <a:t> </a:t>
            </a:r>
            <a:r>
              <a:rPr lang="en-GB" sz="1200">
                <a:solidFill>
                  <a:srgbClr val="09885A"/>
                </a:solidFill>
                <a:latin typeface="Consolas"/>
                <a:ea typeface="Consolas"/>
                <a:cs typeface="Consolas"/>
                <a:sym typeface="Consolas"/>
              </a:rPr>
              <a:t>15%</a:t>
            </a:r>
            <a:r>
              <a:rPr lang="en-GB" sz="1200">
                <a:solidFill>
                  <a:schemeClr val="dk1"/>
                </a:solidFill>
                <a:latin typeface="Consolas"/>
                <a:ea typeface="Consolas"/>
                <a:cs typeface="Consolas"/>
                <a:sym typeface="Consolas"/>
              </a:rPr>
              <a:t>;</a:t>
            </a:r>
            <a:endParaRPr sz="12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200">
                <a:solidFill>
                  <a:srgbClr val="800000"/>
                </a:solidFill>
                <a:latin typeface="Consolas"/>
                <a:ea typeface="Consolas"/>
                <a:cs typeface="Consolas"/>
                <a:sym typeface="Consolas"/>
              </a:rPr>
              <a: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.border {</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a:t>
            </a:r>
            <a:r>
              <a:rPr lang="en-GB" sz="1200">
                <a:solidFill>
                  <a:srgbClr val="FF0000"/>
                </a:solidFill>
                <a:latin typeface="Consolas"/>
                <a:ea typeface="Consolas"/>
                <a:cs typeface="Consolas"/>
                <a:sym typeface="Consolas"/>
              </a:rPr>
              <a:t>border</a:t>
            </a:r>
            <a:r>
              <a:rPr lang="en-GB" sz="1200">
                <a:solidFill>
                  <a:srgbClr val="800000"/>
                </a:solidFill>
                <a:latin typeface="Consolas"/>
                <a:ea typeface="Consolas"/>
                <a:cs typeface="Consolas"/>
                <a:sym typeface="Consolas"/>
              </a:rPr>
              <a:t>: </a:t>
            </a:r>
            <a:r>
              <a:rPr lang="en-GB" sz="1200">
                <a:solidFill>
                  <a:srgbClr val="09885A"/>
                </a:solidFill>
                <a:latin typeface="Consolas"/>
                <a:ea typeface="Consolas"/>
                <a:cs typeface="Consolas"/>
                <a:sym typeface="Consolas"/>
              </a:rPr>
              <a:t>1px solid black</a:t>
            </a:r>
            <a:r>
              <a:rPr lang="en-GB" sz="1200">
                <a:solidFill>
                  <a:srgbClr val="800000"/>
                </a:solidFill>
                <a:latin typeface="Consolas"/>
                <a:ea typeface="Consolas"/>
                <a:cs typeface="Consolas"/>
                <a:sym typeface="Consolas"/>
              </a:rPr>
              <a: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rPr lang="en-GB" sz="1200">
                <a:solidFill>
                  <a:srgbClr val="800000"/>
                </a:solidFill>
                <a:latin typeface="Consolas"/>
                <a:ea typeface="Consolas"/>
                <a:cs typeface="Consolas"/>
                <a:sym typeface="Consolas"/>
              </a:rPr>
              <a:t>}</a:t>
            </a:r>
            <a:endParaRPr sz="1200">
              <a:solidFill>
                <a:srgbClr val="800000"/>
              </a:solidFill>
              <a:latin typeface="Consolas"/>
              <a:ea typeface="Consolas"/>
              <a:cs typeface="Consolas"/>
              <a:sym typeface="Consolas"/>
            </a:endParaRPr>
          </a:p>
          <a:p>
            <a:pPr indent="0" lvl="0" marL="0" rtl="0" algn="just">
              <a:lnSpc>
                <a:spcPct val="125000"/>
              </a:lnSpc>
              <a:spcBef>
                <a:spcPts val="0"/>
              </a:spcBef>
              <a:spcAft>
                <a:spcPts val="0"/>
              </a:spcAft>
              <a:buNone/>
            </a:pPr>
            <a:r>
              <a:t/>
            </a:r>
            <a:endParaRPr sz="1200">
              <a:solidFill>
                <a:srgbClr val="800000"/>
              </a:solidFill>
              <a:latin typeface="Consolas"/>
              <a:ea typeface="Consolas"/>
              <a:cs typeface="Consolas"/>
              <a:sym typeface="Consolas"/>
            </a:endParaRPr>
          </a:p>
        </p:txBody>
      </p:sp>
      <p:sp>
        <p:nvSpPr>
          <p:cNvPr id="1120" name="Google Shape;1120;p143"/>
          <p:cNvSpPr txBox="1"/>
          <p:nvPr/>
        </p:nvSpPr>
        <p:spPr>
          <a:xfrm>
            <a:off x="4764850" y="1434025"/>
            <a:ext cx="3899100" cy="32256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sz="1100">
                <a:solidFill>
                  <a:srgbClr val="800000"/>
                </a:solidFill>
                <a:latin typeface="Consolas"/>
                <a:ea typeface="Consolas"/>
                <a:cs typeface="Consolas"/>
                <a:sym typeface="Consolas"/>
              </a:rPr>
              <a:t>header</a:t>
            </a:r>
            <a:r>
              <a:rPr lang="en-GB" sz="1100">
                <a:solidFill>
                  <a:schemeClr val="dk1"/>
                </a:solidFill>
                <a:latin typeface="Consolas"/>
                <a:ea typeface="Consolas"/>
                <a:cs typeface="Consolas"/>
                <a:sym typeface="Consolas"/>
              </a:rPr>
              <a:t> {</a:t>
            </a:r>
            <a:endParaRPr sz="11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GB" sz="1100">
                <a:solidFill>
                  <a:schemeClr val="dk1"/>
                </a:solidFill>
                <a:latin typeface="Consolas"/>
                <a:ea typeface="Consolas"/>
                <a:cs typeface="Consolas"/>
                <a:sym typeface="Consolas"/>
              </a:rPr>
              <a:t>   </a:t>
            </a:r>
            <a:r>
              <a:rPr lang="en-GB" sz="1100">
                <a:solidFill>
                  <a:srgbClr val="FF0000"/>
                </a:solidFill>
                <a:latin typeface="Consolas"/>
                <a:ea typeface="Consolas"/>
                <a:cs typeface="Consolas"/>
                <a:sym typeface="Consolas"/>
              </a:rPr>
              <a:t>grid-area</a:t>
            </a:r>
            <a:r>
              <a:rPr lang="en-GB" sz="1100">
                <a:solidFill>
                  <a:schemeClr val="dk1"/>
                </a:solidFill>
                <a:latin typeface="Consolas"/>
                <a:ea typeface="Consolas"/>
                <a:cs typeface="Consolas"/>
                <a:sym typeface="Consolas"/>
              </a:rPr>
              <a:t>: header;</a:t>
            </a:r>
            <a:endParaRPr sz="1100">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100">
                <a:solidFill>
                  <a:schemeClr val="dk1"/>
                </a:solidFill>
                <a:latin typeface="Consolas"/>
                <a:ea typeface="Consolas"/>
                <a:cs typeface="Consolas"/>
                <a:sym typeface="Consolas"/>
              </a:rPr>
              <a:t>}</a:t>
            </a:r>
            <a:endParaRPr sz="1100">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100">
                <a:solidFill>
                  <a:srgbClr val="800000"/>
                </a:solidFill>
                <a:latin typeface="Consolas"/>
                <a:ea typeface="Consolas"/>
                <a:cs typeface="Consolas"/>
                <a:sym typeface="Consolas"/>
              </a:rPr>
              <a:t>footer</a:t>
            </a:r>
            <a:r>
              <a:rPr lang="en-GB" sz="1100">
                <a:solidFill>
                  <a:schemeClr val="dk1"/>
                </a:solidFill>
                <a:latin typeface="Consolas"/>
                <a:ea typeface="Consolas"/>
                <a:cs typeface="Consolas"/>
                <a:sym typeface="Consolas"/>
              </a:rPr>
              <a:t> {</a:t>
            </a:r>
            <a:endParaRPr sz="1100">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100">
                <a:solidFill>
                  <a:schemeClr val="dk1"/>
                </a:solidFill>
                <a:latin typeface="Consolas"/>
                <a:ea typeface="Consolas"/>
                <a:cs typeface="Consolas"/>
                <a:sym typeface="Consolas"/>
              </a:rPr>
              <a:t>   </a:t>
            </a:r>
            <a:r>
              <a:rPr lang="en-GB" sz="1100">
                <a:solidFill>
                  <a:srgbClr val="FF0000"/>
                </a:solidFill>
                <a:latin typeface="Consolas"/>
                <a:ea typeface="Consolas"/>
                <a:cs typeface="Consolas"/>
                <a:sym typeface="Consolas"/>
              </a:rPr>
              <a:t>grid-area</a:t>
            </a:r>
            <a:r>
              <a:rPr lang="en-GB" sz="1100">
                <a:solidFill>
                  <a:schemeClr val="dk1"/>
                </a:solidFill>
                <a:latin typeface="Consolas"/>
                <a:ea typeface="Consolas"/>
                <a:cs typeface="Consolas"/>
                <a:sym typeface="Consolas"/>
              </a:rPr>
              <a:t>: footer;</a:t>
            </a:r>
            <a:endParaRPr sz="1100">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100">
                <a:solidFill>
                  <a:schemeClr val="dk1"/>
                </a:solidFill>
                <a:latin typeface="Consolas"/>
                <a:ea typeface="Consolas"/>
                <a:cs typeface="Consolas"/>
                <a:sym typeface="Consolas"/>
              </a:rPr>
              <a:t>}</a:t>
            </a:r>
            <a:endParaRPr sz="1100">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100">
                <a:solidFill>
                  <a:srgbClr val="800000"/>
                </a:solidFill>
                <a:latin typeface="Consolas"/>
                <a:ea typeface="Consolas"/>
                <a:cs typeface="Consolas"/>
                <a:sym typeface="Consolas"/>
              </a:rPr>
              <a:t>section#productos</a:t>
            </a:r>
            <a:r>
              <a:rPr lang="en-GB" sz="1100">
                <a:solidFill>
                  <a:schemeClr val="dk1"/>
                </a:solidFill>
                <a:latin typeface="Consolas"/>
                <a:ea typeface="Consolas"/>
                <a:cs typeface="Consolas"/>
                <a:sym typeface="Consolas"/>
              </a:rPr>
              <a:t> {</a:t>
            </a:r>
            <a:endParaRPr sz="1100">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100">
                <a:solidFill>
                  <a:schemeClr val="dk1"/>
                </a:solidFill>
                <a:latin typeface="Consolas"/>
                <a:ea typeface="Consolas"/>
                <a:cs typeface="Consolas"/>
                <a:sym typeface="Consolas"/>
              </a:rPr>
              <a:t>   </a:t>
            </a:r>
            <a:r>
              <a:rPr lang="en-GB" sz="1100">
                <a:solidFill>
                  <a:srgbClr val="FF0000"/>
                </a:solidFill>
                <a:latin typeface="Consolas"/>
                <a:ea typeface="Consolas"/>
                <a:cs typeface="Consolas"/>
                <a:sym typeface="Consolas"/>
              </a:rPr>
              <a:t>grid-area</a:t>
            </a:r>
            <a:r>
              <a:rPr lang="en-GB" sz="1100">
                <a:solidFill>
                  <a:schemeClr val="dk1"/>
                </a:solidFill>
                <a:latin typeface="Consolas"/>
                <a:ea typeface="Consolas"/>
                <a:cs typeface="Consolas"/>
                <a:sym typeface="Consolas"/>
              </a:rPr>
              <a:t>: productos;     </a:t>
            </a:r>
            <a:endParaRPr sz="1100">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100">
                <a:solidFill>
                  <a:schemeClr val="dk1"/>
                </a:solidFill>
                <a:latin typeface="Consolas"/>
                <a:ea typeface="Consolas"/>
                <a:cs typeface="Consolas"/>
                <a:sym typeface="Consolas"/>
              </a:rPr>
              <a:t>}</a:t>
            </a:r>
            <a:endParaRPr sz="1100">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100">
                <a:solidFill>
                  <a:srgbClr val="800000"/>
                </a:solidFill>
                <a:latin typeface="Consolas"/>
                <a:ea typeface="Consolas"/>
                <a:cs typeface="Consolas"/>
                <a:sym typeface="Consolas"/>
              </a:rPr>
              <a:t>section#servicios</a:t>
            </a:r>
            <a:r>
              <a:rPr lang="en-GB" sz="1100">
                <a:solidFill>
                  <a:schemeClr val="dk1"/>
                </a:solidFill>
                <a:latin typeface="Consolas"/>
                <a:ea typeface="Consolas"/>
                <a:cs typeface="Consolas"/>
                <a:sym typeface="Consolas"/>
              </a:rPr>
              <a:t> {</a:t>
            </a:r>
            <a:endParaRPr sz="1100">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100">
                <a:solidFill>
                  <a:schemeClr val="dk1"/>
                </a:solidFill>
                <a:latin typeface="Consolas"/>
                <a:ea typeface="Consolas"/>
                <a:cs typeface="Consolas"/>
                <a:sym typeface="Consolas"/>
              </a:rPr>
              <a:t>   </a:t>
            </a:r>
            <a:r>
              <a:rPr lang="en-GB" sz="1100">
                <a:solidFill>
                  <a:srgbClr val="FF0000"/>
                </a:solidFill>
                <a:latin typeface="Consolas"/>
                <a:ea typeface="Consolas"/>
                <a:cs typeface="Consolas"/>
                <a:sym typeface="Consolas"/>
              </a:rPr>
              <a:t>grid-area</a:t>
            </a:r>
            <a:r>
              <a:rPr lang="en-GB" sz="1100">
                <a:solidFill>
                  <a:schemeClr val="dk1"/>
                </a:solidFill>
                <a:latin typeface="Consolas"/>
                <a:ea typeface="Consolas"/>
                <a:cs typeface="Consolas"/>
                <a:sym typeface="Consolas"/>
              </a:rPr>
              <a:t>: servicios;     </a:t>
            </a:r>
            <a:endParaRPr sz="1100">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100">
                <a:solidFill>
                  <a:schemeClr val="dk1"/>
                </a:solidFill>
                <a:latin typeface="Consolas"/>
                <a:ea typeface="Consolas"/>
                <a:cs typeface="Consolas"/>
                <a:sym typeface="Consolas"/>
              </a:rPr>
              <a:t>}</a:t>
            </a:r>
            <a:endParaRPr sz="1100">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100">
                <a:solidFill>
                  <a:srgbClr val="800000"/>
                </a:solidFill>
                <a:latin typeface="Consolas"/>
                <a:ea typeface="Consolas"/>
                <a:cs typeface="Consolas"/>
                <a:sym typeface="Consolas"/>
              </a:rPr>
              <a:t>nav</a:t>
            </a:r>
            <a:r>
              <a:rPr lang="en-GB" sz="1100">
                <a:solidFill>
                  <a:schemeClr val="dk1"/>
                </a:solidFill>
                <a:latin typeface="Consolas"/>
                <a:ea typeface="Consolas"/>
                <a:cs typeface="Consolas"/>
                <a:sym typeface="Consolas"/>
              </a:rPr>
              <a:t> {</a:t>
            </a:r>
            <a:endParaRPr sz="1100">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100">
                <a:solidFill>
                  <a:schemeClr val="dk1"/>
                </a:solidFill>
                <a:latin typeface="Consolas"/>
                <a:ea typeface="Consolas"/>
                <a:cs typeface="Consolas"/>
                <a:sym typeface="Consolas"/>
              </a:rPr>
              <a:t>   </a:t>
            </a:r>
            <a:r>
              <a:rPr lang="en-GB" sz="1100">
                <a:solidFill>
                  <a:srgbClr val="FF0000"/>
                </a:solidFill>
                <a:latin typeface="Consolas"/>
                <a:ea typeface="Consolas"/>
                <a:cs typeface="Consolas"/>
                <a:sym typeface="Consolas"/>
              </a:rPr>
              <a:t>grid-area</a:t>
            </a:r>
            <a:r>
              <a:rPr lang="en-GB" sz="1100">
                <a:solidFill>
                  <a:schemeClr val="dk1"/>
                </a:solidFill>
                <a:latin typeface="Consolas"/>
                <a:ea typeface="Consolas"/>
                <a:cs typeface="Consolas"/>
                <a:sym typeface="Consolas"/>
              </a:rPr>
              <a:t>: nav;</a:t>
            </a:r>
            <a:endParaRPr sz="1100">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100">
                <a:solidFill>
                  <a:schemeClr val="dk1"/>
                </a:solidFill>
                <a:latin typeface="Consolas"/>
                <a:ea typeface="Consolas"/>
                <a:cs typeface="Consolas"/>
                <a:sym typeface="Consolas"/>
              </a:rPr>
              <a:t>}</a:t>
            </a:r>
            <a:endParaRPr sz="1100">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100">
                <a:solidFill>
                  <a:srgbClr val="800000"/>
                </a:solidFill>
                <a:latin typeface="Consolas"/>
                <a:ea typeface="Consolas"/>
                <a:cs typeface="Consolas"/>
                <a:sym typeface="Consolas"/>
              </a:rPr>
              <a:t>aside</a:t>
            </a:r>
            <a:r>
              <a:rPr lang="en-GB" sz="1100">
                <a:solidFill>
                  <a:schemeClr val="dk1"/>
                </a:solidFill>
                <a:latin typeface="Consolas"/>
                <a:ea typeface="Consolas"/>
                <a:cs typeface="Consolas"/>
                <a:sym typeface="Consolas"/>
              </a:rPr>
              <a:t> {</a:t>
            </a:r>
            <a:endParaRPr sz="1100">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100">
                <a:solidFill>
                  <a:schemeClr val="dk1"/>
                </a:solidFill>
                <a:latin typeface="Consolas"/>
                <a:ea typeface="Consolas"/>
                <a:cs typeface="Consolas"/>
                <a:sym typeface="Consolas"/>
              </a:rPr>
              <a:t>   </a:t>
            </a:r>
            <a:r>
              <a:rPr lang="en-GB" sz="1100">
                <a:solidFill>
                  <a:srgbClr val="FF0000"/>
                </a:solidFill>
                <a:latin typeface="Consolas"/>
                <a:ea typeface="Consolas"/>
                <a:cs typeface="Consolas"/>
                <a:sym typeface="Consolas"/>
              </a:rPr>
              <a:t>grid-area</a:t>
            </a:r>
            <a:r>
              <a:rPr lang="en-GB" sz="1100">
                <a:solidFill>
                  <a:schemeClr val="dk1"/>
                </a:solidFill>
                <a:latin typeface="Consolas"/>
                <a:ea typeface="Consolas"/>
                <a:cs typeface="Consolas"/>
                <a:sym typeface="Consolas"/>
              </a:rPr>
              <a:t>: publicidad;</a:t>
            </a:r>
            <a:endParaRPr sz="1100">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100">
                <a:solidFill>
                  <a:schemeClr val="dk1"/>
                </a:solidFill>
                <a:latin typeface="Consolas"/>
                <a:ea typeface="Consolas"/>
                <a:cs typeface="Consolas"/>
                <a:sym typeface="Consolas"/>
              </a:rPr>
              <a:t>}</a:t>
            </a:r>
            <a:endParaRPr sz="1100">
              <a:solidFill>
                <a:schemeClr val="dk1"/>
              </a:solidFill>
              <a:latin typeface="Consolas"/>
              <a:ea typeface="Consolas"/>
              <a:cs typeface="Consolas"/>
              <a:sym typeface="Consolas"/>
            </a:endParaRPr>
          </a:p>
          <a:p>
            <a:pPr indent="0" lvl="0" marL="0" rtl="0" algn="just">
              <a:lnSpc>
                <a:spcPct val="100000"/>
              </a:lnSpc>
              <a:spcBef>
                <a:spcPts val="0"/>
              </a:spcBef>
              <a:spcAft>
                <a:spcPts val="0"/>
              </a:spcAft>
              <a:buNone/>
            </a:pPr>
            <a:r>
              <a:t/>
            </a:r>
            <a:endParaRPr sz="1100">
              <a:solidFill>
                <a:srgbClr val="800000"/>
              </a:solidFill>
              <a:latin typeface="Consolas"/>
              <a:ea typeface="Consolas"/>
              <a:cs typeface="Consolas"/>
              <a:sym typeface="Consolas"/>
            </a:endParaRPr>
          </a:p>
        </p:txBody>
      </p:sp>
      <p:sp>
        <p:nvSpPr>
          <p:cNvPr id="1121" name="Google Shape;1121;p143"/>
          <p:cNvSpPr txBox="1"/>
          <p:nvPr/>
        </p:nvSpPr>
        <p:spPr>
          <a:xfrm>
            <a:off x="3787500" y="997950"/>
            <a:ext cx="1569000" cy="33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latin typeface="Helvetica Neue"/>
                <a:ea typeface="Helvetica Neue"/>
                <a:cs typeface="Helvetica Neue"/>
                <a:sym typeface="Helvetica Neue"/>
              </a:rPr>
              <a:t>CSS a usar:</a:t>
            </a:r>
            <a:endParaRPr sz="1800">
              <a:latin typeface="Helvetica Neue"/>
              <a:ea typeface="Helvetica Neue"/>
              <a:cs typeface="Helvetica Neue"/>
              <a:sym typeface="Helvetica Neue"/>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pic>
        <p:nvPicPr>
          <p:cNvPr id="1126" name="Google Shape;1126;p14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127" name="Google Shape;1127;p144"/>
          <p:cNvSpPr txBox="1"/>
          <p:nvPr/>
        </p:nvSpPr>
        <p:spPr>
          <a:xfrm>
            <a:off x="643801" y="2708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GRID POR ÁREAS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pic>
        <p:nvPicPr>
          <p:cNvPr id="1128" name="Google Shape;1128;p144"/>
          <p:cNvPicPr preferRelativeResize="0"/>
          <p:nvPr/>
        </p:nvPicPr>
        <p:blipFill>
          <a:blip r:embed="rId4">
            <a:alphaModFix/>
          </a:blip>
          <a:stretch>
            <a:fillRect/>
          </a:stretch>
        </p:blipFill>
        <p:spPr>
          <a:xfrm>
            <a:off x="726059" y="1937500"/>
            <a:ext cx="5271640" cy="2668050"/>
          </a:xfrm>
          <a:prstGeom prst="rect">
            <a:avLst/>
          </a:prstGeom>
          <a:noFill/>
          <a:ln>
            <a:noFill/>
          </a:ln>
        </p:spPr>
      </p:pic>
      <p:sp>
        <p:nvSpPr>
          <p:cNvPr id="1129" name="Google Shape;1129;p144"/>
          <p:cNvSpPr txBox="1"/>
          <p:nvPr/>
        </p:nvSpPr>
        <p:spPr>
          <a:xfrm>
            <a:off x="578400" y="1487950"/>
            <a:ext cx="7987200" cy="420600"/>
          </a:xfrm>
          <a:prstGeom prst="rect">
            <a:avLst/>
          </a:prstGeom>
          <a:solidFill>
            <a:srgbClr val="F3F3F3"/>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a:latin typeface="Helvetica Neue Light"/>
                <a:ea typeface="Helvetica Neue Light"/>
                <a:cs typeface="Helvetica Neue Light"/>
                <a:sym typeface="Helvetica Neue Light"/>
              </a:rPr>
              <a:t>De esta forma, se aproxima a lo que queremos inicialmente, sólo nos falta darle unas decoraciones:</a:t>
            </a:r>
            <a:endParaRPr>
              <a:latin typeface="Helvetica Neue Light"/>
              <a:ea typeface="Helvetica Neue Light"/>
              <a:cs typeface="Helvetica Neue Light"/>
              <a:sym typeface="Helvetica Neue Light"/>
            </a:endParaRPr>
          </a:p>
        </p:txBody>
      </p:sp>
      <p:pic>
        <p:nvPicPr>
          <p:cNvPr id="1130" name="Google Shape;1130;p144"/>
          <p:cNvPicPr preferRelativeResize="0"/>
          <p:nvPr/>
        </p:nvPicPr>
        <p:blipFill>
          <a:blip r:embed="rId5">
            <a:alphaModFix/>
          </a:blip>
          <a:stretch>
            <a:fillRect/>
          </a:stretch>
        </p:blipFill>
        <p:spPr>
          <a:xfrm>
            <a:off x="4321900" y="2123075"/>
            <a:ext cx="4611910" cy="2322013"/>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pic>
        <p:nvPicPr>
          <p:cNvPr id="1135" name="Google Shape;1135;p14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136" name="Google Shape;1136;p145"/>
          <p:cNvSpPr txBox="1"/>
          <p:nvPr/>
        </p:nvSpPr>
        <p:spPr>
          <a:xfrm>
            <a:off x="643801" y="1864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GRID ESPACIOS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137" name="Google Shape;1137;p145"/>
          <p:cNvSpPr txBox="1"/>
          <p:nvPr/>
        </p:nvSpPr>
        <p:spPr>
          <a:xfrm>
            <a:off x="588900" y="1370775"/>
            <a:ext cx="7966200" cy="133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La cuadrícula tiene todas sus celdas </a:t>
            </a:r>
            <a:r>
              <a:rPr b="1" lang="en-GB" sz="1800">
                <a:solidFill>
                  <a:schemeClr val="dk1"/>
                </a:solidFill>
                <a:latin typeface="Helvetica Neue"/>
                <a:ea typeface="Helvetica Neue"/>
                <a:cs typeface="Helvetica Neue"/>
                <a:sym typeface="Helvetica Neue"/>
              </a:rPr>
              <a:t>una a continuación de la otra.</a:t>
            </a:r>
            <a:r>
              <a:rPr lang="en-GB" sz="1800">
                <a:solidFill>
                  <a:schemeClr val="dk1"/>
                </a:solidFill>
                <a:latin typeface="Helvetica Neue Light"/>
                <a:ea typeface="Helvetica Neue Light"/>
                <a:cs typeface="Helvetica Neue Light"/>
                <a:sym typeface="Helvetica Neue Light"/>
              </a:rPr>
              <a:t> Aunque sería posible darle un margen a las celdas dentro del contenedor, existe una forma más apropiada, evitando los problemas clásicos de los modelos de caja: los </a:t>
            </a:r>
            <a:r>
              <a:rPr b="1" lang="en-GB" sz="1800">
                <a:solidFill>
                  <a:schemeClr val="dk1"/>
                </a:solidFill>
                <a:latin typeface="Helvetica Neue"/>
                <a:ea typeface="Helvetica Neue"/>
                <a:cs typeface="Helvetica Neue"/>
                <a:sym typeface="Helvetica Neue"/>
              </a:rPr>
              <a:t>huecos (gutters)</a:t>
            </a:r>
            <a:r>
              <a:rPr lang="en-GB" sz="1800">
                <a:solidFill>
                  <a:schemeClr val="dk1"/>
                </a:solidFill>
                <a:latin typeface="Helvetica Neue Light"/>
                <a:ea typeface="Helvetica Neue Light"/>
                <a:cs typeface="Helvetica Neue Light"/>
                <a:sym typeface="Helvetica Neue Light"/>
              </a:rPr>
              <a:t>.</a:t>
            </a:r>
            <a:endParaRPr sz="1800">
              <a:solidFill>
                <a:schemeClr val="dk1"/>
              </a:solidFill>
              <a:latin typeface="Helvetica Neue Light"/>
              <a:ea typeface="Helvetica Neue Light"/>
              <a:cs typeface="Helvetica Neue Light"/>
              <a:sym typeface="Helvetica Neue Light"/>
            </a:endParaRPr>
          </a:p>
        </p:txBody>
      </p:sp>
      <p:sp>
        <p:nvSpPr>
          <p:cNvPr id="1138" name="Google Shape;1138;p145"/>
          <p:cNvSpPr txBox="1"/>
          <p:nvPr/>
        </p:nvSpPr>
        <p:spPr>
          <a:xfrm>
            <a:off x="895425" y="2821100"/>
            <a:ext cx="7856400" cy="17232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a:solidFill>
                  <a:srgbClr val="800000"/>
                </a:solidFill>
                <a:latin typeface="Consolas"/>
                <a:ea typeface="Consolas"/>
                <a:cs typeface="Consolas"/>
                <a:sym typeface="Consolas"/>
              </a:rPr>
              <a:t>.grid</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grid-column-gap</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10px</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grid-row-gap</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15px</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just">
              <a:lnSpc>
                <a:spcPct val="125000"/>
              </a:lnSpc>
              <a:spcBef>
                <a:spcPts val="0"/>
              </a:spcBef>
              <a:spcAft>
                <a:spcPts val="0"/>
              </a:spcAft>
              <a:buNone/>
            </a:pPr>
            <a:r>
              <a:t/>
            </a:r>
            <a:endParaRPr>
              <a:solidFill>
                <a:srgbClr val="800000"/>
              </a:solidFill>
              <a:latin typeface="Consolas"/>
              <a:ea typeface="Consolas"/>
              <a:cs typeface="Consolas"/>
              <a:sym typeface="Consola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8" name="Shape 228"/>
        <p:cNvGrpSpPr/>
        <p:nvPr/>
      </p:nvGrpSpPr>
      <p:grpSpPr>
        <a:xfrm>
          <a:off x="0" y="0"/>
          <a:ext cx="0" cy="0"/>
          <a:chOff x="0" y="0"/>
          <a:chExt cx="0" cy="0"/>
        </a:xfrm>
      </p:grpSpPr>
      <p:sp>
        <p:nvSpPr>
          <p:cNvPr id="229" name="Google Shape;229;p38"/>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FLEXBOX</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pic>
        <p:nvPicPr>
          <p:cNvPr id="1143" name="Google Shape;1143;p14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144" name="Google Shape;1144;p146"/>
          <p:cNvSpPr txBox="1"/>
          <p:nvPr/>
        </p:nvSpPr>
        <p:spPr>
          <a:xfrm>
            <a:off x="689726" y="2027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GRID ESPACIOS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pic>
        <p:nvPicPr>
          <p:cNvPr id="1145" name="Google Shape;1145;p146"/>
          <p:cNvPicPr preferRelativeResize="0"/>
          <p:nvPr/>
        </p:nvPicPr>
        <p:blipFill>
          <a:blip r:embed="rId4">
            <a:alphaModFix/>
          </a:blip>
          <a:stretch>
            <a:fillRect/>
          </a:stretch>
        </p:blipFill>
        <p:spPr>
          <a:xfrm>
            <a:off x="2436499" y="1366275"/>
            <a:ext cx="4362853" cy="347162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pic>
        <p:nvPicPr>
          <p:cNvPr id="1150" name="Google Shape;1150;p14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151" name="Google Shape;1151;p147"/>
          <p:cNvSpPr txBox="1"/>
          <p:nvPr/>
        </p:nvSpPr>
        <p:spPr>
          <a:xfrm>
            <a:off x="588900" y="1297400"/>
            <a:ext cx="7966200" cy="133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latin typeface="Helvetica Neue Light"/>
                <a:ea typeface="Helvetica Neue Light"/>
                <a:cs typeface="Helvetica Neue Light"/>
                <a:sym typeface="Helvetica Neue Light"/>
              </a:rPr>
              <a:t>En la propiedad </a:t>
            </a:r>
            <a:r>
              <a:rPr b="1" lang="en-GB" sz="2000">
                <a:solidFill>
                  <a:schemeClr val="dk1"/>
                </a:solidFill>
                <a:latin typeface="Helvetica Neue"/>
                <a:ea typeface="Helvetica Neue"/>
                <a:cs typeface="Helvetica Neue"/>
                <a:sym typeface="Helvetica Neue"/>
              </a:rPr>
              <a:t>grid-template-areas</a:t>
            </a:r>
            <a:r>
              <a:rPr lang="en-GB" sz="2000">
                <a:solidFill>
                  <a:schemeClr val="dk1"/>
                </a:solidFill>
                <a:latin typeface="Helvetica Neue Light"/>
                <a:ea typeface="Helvetica Neue Light"/>
                <a:cs typeface="Helvetica Neue Light"/>
                <a:sym typeface="Helvetica Neue Light"/>
              </a:rPr>
              <a:t> también es posible indicar una </a:t>
            </a:r>
            <a:r>
              <a:rPr lang="en-GB" sz="2000">
                <a:solidFill>
                  <a:schemeClr val="dk1"/>
                </a:solidFill>
                <a:highlight>
                  <a:srgbClr val="E0FF00"/>
                </a:highlight>
                <a:latin typeface="Helvetica Neue Light"/>
                <a:ea typeface="Helvetica Neue Light"/>
                <a:cs typeface="Helvetica Neue Light"/>
                <a:sym typeface="Helvetica Neue Light"/>
              </a:rPr>
              <a:t>palabra clave especial</a:t>
            </a:r>
            <a:r>
              <a:rPr lang="en-GB" sz="2000">
                <a:solidFill>
                  <a:schemeClr val="dk1"/>
                </a:solidFill>
                <a:latin typeface="Helvetica Neue Light"/>
                <a:ea typeface="Helvetica Neue Light"/>
                <a:cs typeface="Helvetica Neue Light"/>
                <a:sym typeface="Helvetica Neue Light"/>
              </a:rPr>
              <a:t>:</a:t>
            </a:r>
            <a:endParaRPr sz="20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00FFFF"/>
              </a:buClr>
              <a:buSzPts val="2000"/>
              <a:buFont typeface="Helvetica Neue Light"/>
              <a:buChar char="●"/>
            </a:pPr>
            <a:r>
              <a:rPr lang="en-GB" sz="2000">
                <a:solidFill>
                  <a:schemeClr val="dk1"/>
                </a:solidFill>
                <a:latin typeface="Helvetica Neue Light"/>
                <a:ea typeface="Helvetica Neue Light"/>
                <a:cs typeface="Helvetica Neue Light"/>
                <a:sym typeface="Helvetica Neue Light"/>
              </a:rPr>
              <a:t>La palabra clave </a:t>
            </a:r>
            <a:r>
              <a:rPr b="1" lang="en-GB" sz="2000">
                <a:solidFill>
                  <a:schemeClr val="dk1"/>
                </a:solidFill>
                <a:latin typeface="Helvetica Neue"/>
                <a:ea typeface="Helvetica Neue"/>
                <a:cs typeface="Helvetica Neue"/>
                <a:sym typeface="Helvetica Neue"/>
              </a:rPr>
              <a:t>none</a:t>
            </a:r>
            <a:r>
              <a:rPr lang="en-GB" sz="2000">
                <a:solidFill>
                  <a:schemeClr val="dk1"/>
                </a:solidFill>
                <a:latin typeface="Helvetica Neue Light"/>
                <a:ea typeface="Helvetica Neue Light"/>
                <a:cs typeface="Helvetica Neue Light"/>
                <a:sym typeface="Helvetica Neue Light"/>
              </a:rPr>
              <a:t>: Indica que no se colocará ninguna celda en esta posición.</a:t>
            </a:r>
            <a:endParaRPr sz="2000">
              <a:solidFill>
                <a:schemeClr val="dk1"/>
              </a:solidFill>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00FFFF"/>
              </a:buClr>
              <a:buSzPts val="2000"/>
              <a:buFont typeface="Helvetica Neue Light"/>
              <a:buChar char="●"/>
            </a:pPr>
            <a:r>
              <a:rPr lang="en-GB" sz="2000">
                <a:solidFill>
                  <a:schemeClr val="dk1"/>
                </a:solidFill>
                <a:latin typeface="Helvetica Neue Light"/>
                <a:ea typeface="Helvetica Neue Light"/>
                <a:cs typeface="Helvetica Neue Light"/>
                <a:sym typeface="Helvetica Neue Light"/>
              </a:rPr>
              <a:t>Uno o más puntos </a:t>
            </a:r>
            <a:r>
              <a:rPr b="1" lang="en-GB" sz="2000">
                <a:solidFill>
                  <a:schemeClr val="dk1"/>
                </a:solidFill>
                <a:latin typeface="Helvetica Neue"/>
                <a:ea typeface="Helvetica Neue"/>
                <a:cs typeface="Helvetica Neue"/>
                <a:sym typeface="Helvetica Neue"/>
              </a:rPr>
              <a:t>(.)</a:t>
            </a:r>
            <a:r>
              <a:rPr lang="en-GB" sz="2000">
                <a:solidFill>
                  <a:schemeClr val="dk1"/>
                </a:solidFill>
                <a:latin typeface="Helvetica Neue Light"/>
                <a:ea typeface="Helvetica Neue Light"/>
                <a:cs typeface="Helvetica Neue Light"/>
                <a:sym typeface="Helvetica Neue Light"/>
              </a:rPr>
              <a:t>: Indica que se colocará una celda vacía en esta posición.</a:t>
            </a:r>
            <a:endParaRPr sz="20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pic>
        <p:nvPicPr>
          <p:cNvPr id="1156" name="Google Shape;1156;p14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157" name="Google Shape;1157;p148"/>
          <p:cNvSpPr txBox="1"/>
          <p:nvPr/>
        </p:nvSpPr>
        <p:spPr>
          <a:xfrm>
            <a:off x="643801" y="2789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GRID POR ÁREAS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pic>
        <p:nvPicPr>
          <p:cNvPr id="1158" name="Google Shape;1158;p148"/>
          <p:cNvPicPr preferRelativeResize="0"/>
          <p:nvPr/>
        </p:nvPicPr>
        <p:blipFill>
          <a:blip r:embed="rId4">
            <a:alphaModFix/>
          </a:blip>
          <a:stretch>
            <a:fillRect/>
          </a:stretch>
        </p:blipFill>
        <p:spPr>
          <a:xfrm>
            <a:off x="726059" y="1937500"/>
            <a:ext cx="5271640" cy="2668050"/>
          </a:xfrm>
          <a:prstGeom prst="rect">
            <a:avLst/>
          </a:prstGeom>
          <a:noFill/>
          <a:ln>
            <a:noFill/>
          </a:ln>
        </p:spPr>
      </p:pic>
      <p:sp>
        <p:nvSpPr>
          <p:cNvPr id="1159" name="Google Shape;1159;p148"/>
          <p:cNvSpPr txBox="1"/>
          <p:nvPr/>
        </p:nvSpPr>
        <p:spPr>
          <a:xfrm>
            <a:off x="578400" y="1487975"/>
            <a:ext cx="7987200" cy="420600"/>
          </a:xfrm>
          <a:prstGeom prst="rect">
            <a:avLst/>
          </a:prstGeom>
          <a:solidFill>
            <a:srgbClr val="F3F3F3"/>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500">
                <a:latin typeface="Helvetica Neue Light"/>
                <a:ea typeface="Helvetica Neue Light"/>
                <a:cs typeface="Helvetica Neue Light"/>
                <a:sym typeface="Helvetica Neue Light"/>
              </a:rPr>
              <a:t>De esta forma, se aproxima a lo que queremos... sólo nos falta darle unas decoraciones:</a:t>
            </a:r>
            <a:endParaRPr sz="1500">
              <a:latin typeface="Helvetica Neue Light"/>
              <a:ea typeface="Helvetica Neue Light"/>
              <a:cs typeface="Helvetica Neue Light"/>
              <a:sym typeface="Helvetica Neue Light"/>
            </a:endParaRPr>
          </a:p>
        </p:txBody>
      </p:sp>
      <p:pic>
        <p:nvPicPr>
          <p:cNvPr id="1160" name="Google Shape;1160;p148"/>
          <p:cNvPicPr preferRelativeResize="0"/>
          <p:nvPr/>
        </p:nvPicPr>
        <p:blipFill>
          <a:blip r:embed="rId5">
            <a:alphaModFix/>
          </a:blip>
          <a:stretch>
            <a:fillRect/>
          </a:stretch>
        </p:blipFill>
        <p:spPr>
          <a:xfrm>
            <a:off x="4391625" y="2054513"/>
            <a:ext cx="4362826" cy="245915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pic>
        <p:nvPicPr>
          <p:cNvPr id="1165" name="Google Shape;1165;p14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166" name="Google Shape;1166;p149"/>
          <p:cNvSpPr txBox="1"/>
          <p:nvPr/>
        </p:nvSpPr>
        <p:spPr>
          <a:xfrm>
            <a:off x="1077401" y="262675"/>
            <a:ext cx="78564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GRID POR ÁREAS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167" name="Google Shape;1167;p149"/>
          <p:cNvSpPr txBox="1"/>
          <p:nvPr/>
        </p:nvSpPr>
        <p:spPr>
          <a:xfrm>
            <a:off x="954600" y="1259350"/>
            <a:ext cx="3544200" cy="37311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latin typeface="Helvetica Neue Light"/>
                <a:ea typeface="Helvetica Neue Light"/>
                <a:cs typeface="Helvetica Neue Light"/>
                <a:sym typeface="Helvetica Neue Light"/>
              </a:rPr>
              <a:t>Llevemos a práctica , agregando más estilos al padre (el contenedor) y verificando que tiene las propiedades </a:t>
            </a:r>
            <a:r>
              <a:rPr i="1" lang="en-GB" sz="1800">
                <a:highlight>
                  <a:srgbClr val="E0FF00"/>
                </a:highlight>
                <a:latin typeface="Helvetica Neue Light"/>
                <a:ea typeface="Helvetica Neue Light"/>
                <a:cs typeface="Helvetica Neue Light"/>
                <a:sym typeface="Helvetica Neue Light"/>
              </a:rPr>
              <a:t>grid-row-gap</a:t>
            </a:r>
            <a:r>
              <a:rPr lang="en-GB" sz="1800">
                <a:highlight>
                  <a:srgbClr val="E0FF00"/>
                </a:highlight>
                <a:latin typeface="Helvetica Neue Light"/>
                <a:ea typeface="Helvetica Neue Light"/>
                <a:cs typeface="Helvetica Neue Light"/>
                <a:sym typeface="Helvetica Neue Light"/>
              </a:rPr>
              <a:t> </a:t>
            </a:r>
            <a:r>
              <a:rPr lang="en-GB" sz="1800">
                <a:latin typeface="Helvetica Neue Light"/>
                <a:ea typeface="Helvetica Neue Light"/>
                <a:cs typeface="Helvetica Neue Light"/>
                <a:sym typeface="Helvetica Neue Light"/>
              </a:rPr>
              <a:t>y </a:t>
            </a:r>
            <a:r>
              <a:rPr i="1" lang="en-GB" sz="1800">
                <a:highlight>
                  <a:srgbClr val="E0FF00"/>
                </a:highlight>
                <a:latin typeface="Helvetica Neue Light"/>
                <a:ea typeface="Helvetica Neue Light"/>
                <a:cs typeface="Helvetica Neue Light"/>
                <a:sym typeface="Helvetica Neue Light"/>
              </a:rPr>
              <a:t>grid-column-gap</a:t>
            </a:r>
            <a:r>
              <a:rPr i="1" lang="en-GB" sz="1800">
                <a:latin typeface="Helvetica Neue Light"/>
                <a:ea typeface="Helvetica Neue Light"/>
                <a:cs typeface="Helvetica Neue Light"/>
                <a:sym typeface="Helvetica Neue Light"/>
              </a:rPr>
              <a:t>,</a:t>
            </a:r>
            <a:r>
              <a:rPr lang="en-GB" sz="1800">
                <a:latin typeface="Helvetica Neue Light"/>
                <a:ea typeface="Helvetica Neue Light"/>
                <a:cs typeface="Helvetica Neue Light"/>
                <a:sym typeface="Helvetica Neue Light"/>
              </a:rPr>
              <a:t> para hacer separaciones entre las columnas o filas, según el caso.</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Didact Gothic"/>
              <a:ea typeface="Didact Gothic"/>
              <a:cs typeface="Didact Gothic"/>
              <a:sym typeface="Didact Gothic"/>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.border {</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rPr lang="en-GB" sz="1200">
                <a:solidFill>
                  <a:srgbClr val="800000"/>
                </a:solidFill>
                <a:latin typeface="Consolas"/>
                <a:ea typeface="Consolas"/>
                <a:cs typeface="Consolas"/>
                <a:sym typeface="Consolas"/>
              </a:rPr>
              <a:t>   </a:t>
            </a:r>
            <a:r>
              <a:rPr lang="en-GB" sz="1200">
                <a:solidFill>
                  <a:srgbClr val="FF0000"/>
                </a:solidFill>
                <a:latin typeface="Consolas"/>
                <a:ea typeface="Consolas"/>
                <a:cs typeface="Consolas"/>
                <a:sym typeface="Consolas"/>
              </a:rPr>
              <a:t>border</a:t>
            </a:r>
            <a:r>
              <a:rPr lang="en-GB" sz="1200">
                <a:solidFill>
                  <a:srgbClr val="800000"/>
                </a:solidFill>
                <a:latin typeface="Consolas"/>
                <a:ea typeface="Consolas"/>
                <a:cs typeface="Consolas"/>
                <a:sym typeface="Consolas"/>
              </a:rPr>
              <a:t>: </a:t>
            </a:r>
            <a:r>
              <a:rPr lang="en-GB" sz="1200">
                <a:solidFill>
                  <a:srgbClr val="09885A"/>
                </a:solidFill>
                <a:latin typeface="Consolas"/>
                <a:ea typeface="Consolas"/>
                <a:cs typeface="Consolas"/>
                <a:sym typeface="Consolas"/>
              </a:rPr>
              <a:t>1px solid black</a:t>
            </a:r>
            <a:r>
              <a:rPr lang="en-GB" sz="1200">
                <a:solidFill>
                  <a:srgbClr val="800000"/>
                </a:solidFill>
                <a:latin typeface="Consolas"/>
                <a:ea typeface="Consolas"/>
                <a:cs typeface="Consolas"/>
                <a:sym typeface="Consolas"/>
              </a:rPr>
              <a: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a:t>
            </a:r>
            <a:r>
              <a:rPr lang="en-GB" sz="1200">
                <a:solidFill>
                  <a:srgbClr val="FF0000"/>
                </a:solidFill>
                <a:latin typeface="Consolas"/>
                <a:ea typeface="Consolas"/>
                <a:cs typeface="Consolas"/>
                <a:sym typeface="Consolas"/>
              </a:rPr>
              <a:t> background-color</a:t>
            </a:r>
            <a:r>
              <a:rPr lang="en-GB" sz="1200">
                <a:solidFill>
                  <a:srgbClr val="800000"/>
                </a:solidFill>
                <a:latin typeface="Consolas"/>
                <a:ea typeface="Consolas"/>
                <a:cs typeface="Consolas"/>
                <a:sym typeface="Consolas"/>
              </a:rPr>
              <a:t>: </a:t>
            </a:r>
            <a:r>
              <a:rPr lang="en-GB" sz="1200">
                <a:solidFill>
                  <a:srgbClr val="0451A5"/>
                </a:solidFill>
                <a:latin typeface="Consolas"/>
                <a:ea typeface="Consolas"/>
                <a:cs typeface="Consolas"/>
                <a:sym typeface="Consolas"/>
              </a:rPr>
              <a:t>yellow</a:t>
            </a:r>
            <a:r>
              <a:rPr lang="en-GB" sz="1200">
                <a:solidFill>
                  <a:srgbClr val="800000"/>
                </a:solidFill>
                <a:latin typeface="Consolas"/>
                <a:ea typeface="Consolas"/>
                <a:cs typeface="Consolas"/>
                <a:sym typeface="Consolas"/>
              </a:rPr>
              <a: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a:t>
            </a:r>
            <a:endParaRPr sz="1800">
              <a:latin typeface="Didact Gothic"/>
              <a:ea typeface="Didact Gothic"/>
              <a:cs typeface="Didact Gothic"/>
              <a:sym typeface="Didact Gothic"/>
            </a:endParaRPr>
          </a:p>
        </p:txBody>
      </p:sp>
      <p:sp>
        <p:nvSpPr>
          <p:cNvPr id="1168" name="Google Shape;1168;p149"/>
          <p:cNvSpPr txBox="1"/>
          <p:nvPr/>
        </p:nvSpPr>
        <p:spPr>
          <a:xfrm>
            <a:off x="4630325" y="630700"/>
            <a:ext cx="3899100" cy="39786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200">
                <a:solidFill>
                  <a:srgbClr val="800000"/>
                </a:solidFill>
                <a:latin typeface="Consolas"/>
                <a:ea typeface="Consolas"/>
                <a:cs typeface="Consolas"/>
                <a:sym typeface="Consolas"/>
              </a:rPr>
              <a:t>#grilla</a:t>
            </a:r>
            <a:r>
              <a:rPr lang="en-GB"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200">
                <a:solidFill>
                  <a:schemeClr val="dk1"/>
                </a:solidFill>
                <a:latin typeface="Consolas"/>
                <a:ea typeface="Consolas"/>
                <a:cs typeface="Consolas"/>
                <a:sym typeface="Consolas"/>
              </a:rPr>
              <a:t>   </a:t>
            </a:r>
            <a:r>
              <a:rPr lang="en-GB" sz="1200">
                <a:solidFill>
                  <a:srgbClr val="FF0000"/>
                </a:solidFill>
                <a:latin typeface="Consolas"/>
                <a:ea typeface="Consolas"/>
                <a:cs typeface="Consolas"/>
                <a:sym typeface="Consolas"/>
              </a:rPr>
              <a:t>display</a:t>
            </a:r>
            <a:r>
              <a:rPr lang="en-GB" sz="1200">
                <a:solidFill>
                  <a:schemeClr val="dk1"/>
                </a:solidFill>
                <a:latin typeface="Consolas"/>
                <a:ea typeface="Consolas"/>
                <a:cs typeface="Consolas"/>
                <a:sym typeface="Consolas"/>
              </a:rPr>
              <a:t>: </a:t>
            </a:r>
            <a:r>
              <a:rPr lang="en-GB" sz="1200">
                <a:solidFill>
                  <a:srgbClr val="0451A5"/>
                </a:solidFill>
                <a:latin typeface="Consolas"/>
                <a:ea typeface="Consolas"/>
                <a:cs typeface="Consolas"/>
                <a:sym typeface="Consolas"/>
              </a:rPr>
              <a:t>grid</a:t>
            </a:r>
            <a:r>
              <a:rPr lang="en-GB" sz="1200">
                <a:solidFill>
                  <a:schemeClr val="dk1"/>
                </a:solidFill>
                <a:latin typeface="Consolas"/>
                <a:ea typeface="Consolas"/>
                <a:cs typeface="Consolas"/>
                <a:sym typeface="Consolas"/>
              </a:rPr>
              <a:t>;</a:t>
            </a:r>
            <a:endParaRPr sz="12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200">
                <a:solidFill>
                  <a:schemeClr val="dk1"/>
                </a:solidFill>
                <a:latin typeface="Consolas"/>
                <a:ea typeface="Consolas"/>
                <a:cs typeface="Consolas"/>
                <a:sym typeface="Consolas"/>
              </a:rPr>
              <a:t>   </a:t>
            </a:r>
            <a:r>
              <a:rPr lang="en-GB" sz="1200">
                <a:solidFill>
                  <a:srgbClr val="FF0000"/>
                </a:solidFill>
                <a:latin typeface="Consolas"/>
                <a:ea typeface="Consolas"/>
                <a:cs typeface="Consolas"/>
                <a:sym typeface="Consolas"/>
              </a:rPr>
              <a:t>grid-template-areas</a:t>
            </a:r>
            <a:r>
              <a:rPr lang="en-GB" sz="1200">
                <a:solidFill>
                  <a:schemeClr val="dk1"/>
                </a:solidFill>
                <a:latin typeface="Consolas"/>
                <a:ea typeface="Consolas"/>
                <a:cs typeface="Consolas"/>
                <a:sym typeface="Consolas"/>
              </a:rPr>
              <a:t>:</a:t>
            </a:r>
            <a:endParaRPr sz="12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200">
                <a:solidFill>
                  <a:schemeClr val="dk1"/>
                </a:solidFill>
                <a:latin typeface="Consolas"/>
                <a:ea typeface="Consolas"/>
                <a:cs typeface="Consolas"/>
                <a:sym typeface="Consolas"/>
              </a:rPr>
              <a:t>     </a:t>
            </a:r>
            <a:r>
              <a:rPr lang="en-GB" sz="1200">
                <a:solidFill>
                  <a:srgbClr val="A31515"/>
                </a:solidFill>
                <a:latin typeface="Consolas"/>
                <a:ea typeface="Consolas"/>
                <a:cs typeface="Consolas"/>
                <a:sym typeface="Consolas"/>
              </a:rPr>
              <a:t>"nav header header"</a:t>
            </a:r>
            <a:endParaRPr sz="1200">
              <a:solidFill>
                <a:srgbClr val="A31515"/>
              </a:solidFill>
              <a:latin typeface="Consolas"/>
              <a:ea typeface="Consolas"/>
              <a:cs typeface="Consolas"/>
              <a:sym typeface="Consolas"/>
            </a:endParaRPr>
          </a:p>
          <a:p>
            <a:pPr indent="0" lvl="0" marL="0" rtl="0" algn="l">
              <a:lnSpc>
                <a:spcPct val="150000"/>
              </a:lnSpc>
              <a:spcBef>
                <a:spcPts val="0"/>
              </a:spcBef>
              <a:spcAft>
                <a:spcPts val="0"/>
              </a:spcAft>
              <a:buNone/>
            </a:pPr>
            <a:r>
              <a:rPr lang="en-GB" sz="1200">
                <a:solidFill>
                  <a:schemeClr val="dk1"/>
                </a:solidFill>
                <a:latin typeface="Consolas"/>
                <a:ea typeface="Consolas"/>
                <a:cs typeface="Consolas"/>
                <a:sym typeface="Consolas"/>
              </a:rPr>
              <a:t>     </a:t>
            </a:r>
            <a:r>
              <a:rPr lang="en-GB" sz="1200">
                <a:solidFill>
                  <a:srgbClr val="A31515"/>
                </a:solidFill>
                <a:latin typeface="Consolas"/>
                <a:ea typeface="Consolas"/>
                <a:cs typeface="Consolas"/>
                <a:sym typeface="Consolas"/>
              </a:rPr>
              <a:t>"nav productos publicidad"</a:t>
            </a:r>
            <a:endParaRPr sz="1200">
              <a:solidFill>
                <a:srgbClr val="A31515"/>
              </a:solidFill>
              <a:latin typeface="Consolas"/>
              <a:ea typeface="Consolas"/>
              <a:cs typeface="Consolas"/>
              <a:sym typeface="Consolas"/>
            </a:endParaRPr>
          </a:p>
          <a:p>
            <a:pPr indent="0" lvl="0" marL="0" rtl="0" algn="l">
              <a:lnSpc>
                <a:spcPct val="150000"/>
              </a:lnSpc>
              <a:spcBef>
                <a:spcPts val="0"/>
              </a:spcBef>
              <a:spcAft>
                <a:spcPts val="0"/>
              </a:spcAft>
              <a:buNone/>
            </a:pPr>
            <a:r>
              <a:rPr lang="en-GB" sz="1200">
                <a:solidFill>
                  <a:schemeClr val="dk1"/>
                </a:solidFill>
                <a:latin typeface="Consolas"/>
                <a:ea typeface="Consolas"/>
                <a:cs typeface="Consolas"/>
                <a:sym typeface="Consolas"/>
              </a:rPr>
              <a:t>     </a:t>
            </a:r>
            <a:r>
              <a:rPr lang="en-GB" sz="1200">
                <a:solidFill>
                  <a:srgbClr val="A31515"/>
                </a:solidFill>
                <a:latin typeface="Consolas"/>
                <a:ea typeface="Consolas"/>
                <a:cs typeface="Consolas"/>
                <a:sym typeface="Consolas"/>
              </a:rPr>
              <a:t>"nav servicios publicidad"</a:t>
            </a:r>
            <a:endParaRPr sz="1200">
              <a:solidFill>
                <a:srgbClr val="A31515"/>
              </a:solidFill>
              <a:latin typeface="Consolas"/>
              <a:ea typeface="Consolas"/>
              <a:cs typeface="Consolas"/>
              <a:sym typeface="Consolas"/>
            </a:endParaRPr>
          </a:p>
          <a:p>
            <a:pPr indent="0" lvl="0" marL="0" rtl="0" algn="l">
              <a:lnSpc>
                <a:spcPct val="150000"/>
              </a:lnSpc>
              <a:spcBef>
                <a:spcPts val="0"/>
              </a:spcBef>
              <a:spcAft>
                <a:spcPts val="0"/>
              </a:spcAft>
              <a:buNone/>
            </a:pPr>
            <a:r>
              <a:rPr lang="en-GB" sz="1200">
                <a:solidFill>
                  <a:schemeClr val="dk1"/>
                </a:solidFill>
                <a:latin typeface="Consolas"/>
                <a:ea typeface="Consolas"/>
                <a:cs typeface="Consolas"/>
                <a:sym typeface="Consolas"/>
              </a:rPr>
              <a:t>     </a:t>
            </a:r>
            <a:r>
              <a:rPr lang="en-GB" sz="1200">
                <a:solidFill>
                  <a:srgbClr val="A31515"/>
                </a:solidFill>
                <a:latin typeface="Consolas"/>
                <a:ea typeface="Consolas"/>
                <a:cs typeface="Consolas"/>
                <a:sym typeface="Consolas"/>
              </a:rPr>
              <a:t>"nav footer footer"</a:t>
            </a:r>
            <a:r>
              <a:rPr lang="en-GB" sz="1200">
                <a:solidFill>
                  <a:schemeClr val="dk1"/>
                </a:solidFill>
                <a:latin typeface="Consolas"/>
                <a:ea typeface="Consolas"/>
                <a:cs typeface="Consolas"/>
                <a:sym typeface="Consolas"/>
              </a:rPr>
              <a:t>;</a:t>
            </a:r>
            <a:endParaRPr sz="12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200">
                <a:solidFill>
                  <a:schemeClr val="dk1"/>
                </a:solidFill>
                <a:latin typeface="Consolas"/>
                <a:ea typeface="Consolas"/>
                <a:cs typeface="Consolas"/>
                <a:sym typeface="Consolas"/>
              </a:rPr>
              <a:t>   </a:t>
            </a:r>
            <a:r>
              <a:rPr lang="en-GB" sz="1200">
                <a:solidFill>
                  <a:srgbClr val="FF0000"/>
                </a:solidFill>
                <a:latin typeface="Consolas"/>
                <a:ea typeface="Consolas"/>
                <a:cs typeface="Consolas"/>
                <a:sym typeface="Consolas"/>
              </a:rPr>
              <a:t>grid-template-rows</a:t>
            </a:r>
            <a:r>
              <a:rPr lang="en-GB" sz="1200">
                <a:solidFill>
                  <a:schemeClr val="dk1"/>
                </a:solidFill>
                <a:latin typeface="Consolas"/>
                <a:ea typeface="Consolas"/>
                <a:cs typeface="Consolas"/>
                <a:sym typeface="Consolas"/>
              </a:rPr>
              <a:t>: </a:t>
            </a:r>
            <a:r>
              <a:rPr lang="en-GB" sz="1200">
                <a:solidFill>
                  <a:srgbClr val="09885A"/>
                </a:solidFill>
                <a:latin typeface="Consolas"/>
                <a:ea typeface="Consolas"/>
                <a:cs typeface="Consolas"/>
                <a:sym typeface="Consolas"/>
              </a:rPr>
              <a:t>100px</a:t>
            </a:r>
            <a:r>
              <a:rPr lang="en-GB" sz="1200">
                <a:solidFill>
                  <a:schemeClr val="dk1"/>
                </a:solidFill>
                <a:latin typeface="Consolas"/>
                <a:ea typeface="Consolas"/>
                <a:cs typeface="Consolas"/>
                <a:sym typeface="Consolas"/>
              </a:rPr>
              <a:t> </a:t>
            </a:r>
            <a:r>
              <a:rPr lang="en-GB" sz="1200">
                <a:solidFill>
                  <a:srgbClr val="09885A"/>
                </a:solidFill>
                <a:latin typeface="Consolas"/>
                <a:ea typeface="Consolas"/>
                <a:cs typeface="Consolas"/>
                <a:sym typeface="Consolas"/>
              </a:rPr>
              <a:t>1fr</a:t>
            </a:r>
            <a:r>
              <a:rPr lang="en-GB" sz="1200">
                <a:solidFill>
                  <a:schemeClr val="dk1"/>
                </a:solidFill>
                <a:latin typeface="Consolas"/>
                <a:ea typeface="Consolas"/>
                <a:cs typeface="Consolas"/>
                <a:sym typeface="Consolas"/>
              </a:rPr>
              <a:t> </a:t>
            </a:r>
            <a:r>
              <a:rPr lang="en-GB" sz="1200">
                <a:solidFill>
                  <a:srgbClr val="09885A"/>
                </a:solidFill>
                <a:latin typeface="Consolas"/>
                <a:ea typeface="Consolas"/>
                <a:cs typeface="Consolas"/>
                <a:sym typeface="Consolas"/>
              </a:rPr>
              <a:t>1fr</a:t>
            </a:r>
            <a:r>
              <a:rPr lang="en-GB" sz="1200">
                <a:solidFill>
                  <a:schemeClr val="dk1"/>
                </a:solidFill>
                <a:latin typeface="Consolas"/>
                <a:ea typeface="Consolas"/>
                <a:cs typeface="Consolas"/>
                <a:sym typeface="Consolas"/>
              </a:rPr>
              <a:t> </a:t>
            </a:r>
            <a:r>
              <a:rPr lang="en-GB" sz="1200">
                <a:solidFill>
                  <a:srgbClr val="09885A"/>
                </a:solidFill>
                <a:latin typeface="Consolas"/>
                <a:ea typeface="Consolas"/>
                <a:cs typeface="Consolas"/>
                <a:sym typeface="Consolas"/>
              </a:rPr>
              <a:t>75px</a:t>
            </a:r>
            <a:r>
              <a:rPr lang="en-GB"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200">
                <a:solidFill>
                  <a:schemeClr val="dk1"/>
                </a:solidFill>
                <a:latin typeface="Consolas"/>
                <a:ea typeface="Consolas"/>
                <a:cs typeface="Consolas"/>
                <a:sym typeface="Consolas"/>
              </a:rPr>
              <a:t>   </a:t>
            </a:r>
            <a:r>
              <a:rPr lang="en-GB" sz="1200">
                <a:solidFill>
                  <a:srgbClr val="FF0000"/>
                </a:solidFill>
                <a:latin typeface="Consolas"/>
                <a:ea typeface="Consolas"/>
                <a:cs typeface="Consolas"/>
                <a:sym typeface="Consolas"/>
              </a:rPr>
              <a:t>grid-template-columns</a:t>
            </a:r>
            <a:r>
              <a:rPr lang="en-GB" sz="1200">
                <a:solidFill>
                  <a:schemeClr val="dk1"/>
                </a:solidFill>
                <a:latin typeface="Consolas"/>
                <a:ea typeface="Consolas"/>
                <a:cs typeface="Consolas"/>
                <a:sym typeface="Consolas"/>
              </a:rPr>
              <a:t>: </a:t>
            </a:r>
            <a:r>
              <a:rPr lang="en-GB" sz="1200">
                <a:solidFill>
                  <a:srgbClr val="09885A"/>
                </a:solidFill>
                <a:latin typeface="Consolas"/>
                <a:ea typeface="Consolas"/>
                <a:cs typeface="Consolas"/>
                <a:sym typeface="Consolas"/>
              </a:rPr>
              <a:t>20%</a:t>
            </a:r>
            <a:r>
              <a:rPr lang="en-GB" sz="1200">
                <a:solidFill>
                  <a:schemeClr val="dk1"/>
                </a:solidFill>
                <a:latin typeface="Consolas"/>
                <a:ea typeface="Consolas"/>
                <a:cs typeface="Consolas"/>
                <a:sym typeface="Consolas"/>
              </a:rPr>
              <a:t> </a:t>
            </a:r>
            <a:r>
              <a:rPr lang="en-GB" sz="1200">
                <a:solidFill>
                  <a:srgbClr val="0451A5"/>
                </a:solidFill>
                <a:latin typeface="Consolas"/>
                <a:ea typeface="Consolas"/>
                <a:cs typeface="Consolas"/>
                <a:sym typeface="Consolas"/>
              </a:rPr>
              <a:t>auto</a:t>
            </a:r>
            <a:r>
              <a:rPr lang="en-GB" sz="1200">
                <a:solidFill>
                  <a:schemeClr val="dk1"/>
                </a:solidFill>
                <a:latin typeface="Consolas"/>
                <a:ea typeface="Consolas"/>
                <a:cs typeface="Consolas"/>
                <a:sym typeface="Consolas"/>
              </a:rPr>
              <a:t> </a:t>
            </a:r>
            <a:r>
              <a:rPr lang="en-GB" sz="1200">
                <a:solidFill>
                  <a:srgbClr val="09885A"/>
                </a:solidFill>
                <a:latin typeface="Consolas"/>
                <a:ea typeface="Consolas"/>
                <a:cs typeface="Consolas"/>
                <a:sym typeface="Consolas"/>
              </a:rPr>
              <a:t>15%</a:t>
            </a:r>
            <a:r>
              <a:rPr lang="en-GB" sz="1200">
                <a:solidFill>
                  <a:schemeClr val="dk1"/>
                </a:solidFill>
                <a:latin typeface="Consolas"/>
                <a:ea typeface="Consolas"/>
                <a:cs typeface="Consolas"/>
                <a:sym typeface="Consolas"/>
              </a:rPr>
              <a:t>;</a:t>
            </a:r>
            <a:endParaRPr sz="12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chemeClr val="dk1"/>
                </a:solidFill>
                <a:latin typeface="Consolas"/>
                <a:ea typeface="Consolas"/>
                <a:cs typeface="Consolas"/>
                <a:sym typeface="Consolas"/>
              </a:rPr>
              <a:t> </a:t>
            </a:r>
            <a:r>
              <a:rPr lang="en-GB" sz="1200">
                <a:solidFill>
                  <a:srgbClr val="FF0000"/>
                </a:solidFill>
                <a:latin typeface="Consolas"/>
                <a:ea typeface="Consolas"/>
                <a:cs typeface="Consolas"/>
                <a:sym typeface="Consolas"/>
              </a:rPr>
              <a:t>  grid-row-gap:</a:t>
            </a:r>
            <a:r>
              <a:rPr lang="en-GB" sz="1200">
                <a:solidFill>
                  <a:schemeClr val="dk1"/>
                </a:solidFill>
                <a:latin typeface="Consolas"/>
                <a:ea typeface="Consolas"/>
                <a:cs typeface="Consolas"/>
                <a:sym typeface="Consolas"/>
              </a:rPr>
              <a:t> </a:t>
            </a:r>
            <a:r>
              <a:rPr lang="en-GB" sz="1200">
                <a:solidFill>
                  <a:srgbClr val="09885A"/>
                </a:solidFill>
                <a:latin typeface="Consolas"/>
                <a:ea typeface="Consolas"/>
                <a:cs typeface="Consolas"/>
                <a:sym typeface="Consolas"/>
              </a:rPr>
              <a:t>10px</a:t>
            </a:r>
            <a:r>
              <a:rPr lang="en-GB" sz="1200">
                <a:solidFill>
                  <a:schemeClr val="dk1"/>
                </a:solidFill>
                <a:latin typeface="Consolas"/>
                <a:ea typeface="Consolas"/>
                <a:cs typeface="Consolas"/>
                <a:sym typeface="Consolas"/>
              </a:rPr>
              <a:t>;</a:t>
            </a:r>
            <a:endParaRPr sz="12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chemeClr val="dk1"/>
                </a:solidFill>
                <a:latin typeface="Consolas"/>
                <a:ea typeface="Consolas"/>
                <a:cs typeface="Consolas"/>
                <a:sym typeface="Consolas"/>
              </a:rPr>
              <a:t>   </a:t>
            </a:r>
            <a:r>
              <a:rPr lang="en-GB" sz="1200">
                <a:solidFill>
                  <a:srgbClr val="FF0000"/>
                </a:solidFill>
                <a:latin typeface="Consolas"/>
                <a:ea typeface="Consolas"/>
                <a:cs typeface="Consolas"/>
                <a:sym typeface="Consolas"/>
              </a:rPr>
              <a:t>grid-column-gap:</a:t>
            </a:r>
            <a:r>
              <a:rPr lang="en-GB" sz="1200">
                <a:solidFill>
                  <a:schemeClr val="dk1"/>
                </a:solidFill>
                <a:latin typeface="Consolas"/>
                <a:ea typeface="Consolas"/>
                <a:cs typeface="Consolas"/>
                <a:sym typeface="Consolas"/>
              </a:rPr>
              <a:t> </a:t>
            </a:r>
            <a:r>
              <a:rPr lang="en-GB" sz="1200">
                <a:solidFill>
                  <a:srgbClr val="09885A"/>
                </a:solidFill>
                <a:latin typeface="Consolas"/>
                <a:ea typeface="Consolas"/>
                <a:cs typeface="Consolas"/>
                <a:sym typeface="Consolas"/>
              </a:rPr>
              <a:t>10px</a:t>
            </a:r>
            <a:r>
              <a:rPr lang="en-GB" sz="1200">
                <a:solidFill>
                  <a:schemeClr val="dk1"/>
                </a:solidFill>
                <a:latin typeface="Consolas"/>
                <a:ea typeface="Consolas"/>
                <a:cs typeface="Consolas"/>
                <a:sym typeface="Consolas"/>
              </a:rPr>
              <a:t>;</a:t>
            </a:r>
            <a:endParaRPr sz="12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chemeClr val="dk1"/>
                </a:solidFill>
                <a:latin typeface="Consolas"/>
                <a:ea typeface="Consolas"/>
                <a:cs typeface="Consolas"/>
                <a:sym typeface="Consolas"/>
              </a:rPr>
              <a:t>   </a:t>
            </a:r>
            <a:r>
              <a:rPr lang="en-GB" sz="1200">
                <a:solidFill>
                  <a:srgbClr val="FF0000"/>
                </a:solidFill>
                <a:latin typeface="Consolas"/>
                <a:ea typeface="Consolas"/>
                <a:cs typeface="Consolas"/>
                <a:sym typeface="Consolas"/>
              </a:rPr>
              <a:t>height:</a:t>
            </a:r>
            <a:r>
              <a:rPr lang="en-GB" sz="1200">
                <a:solidFill>
                  <a:schemeClr val="dk1"/>
                </a:solidFill>
                <a:latin typeface="Consolas"/>
                <a:ea typeface="Consolas"/>
                <a:cs typeface="Consolas"/>
                <a:sym typeface="Consolas"/>
              </a:rPr>
              <a:t> </a:t>
            </a:r>
            <a:r>
              <a:rPr lang="en-GB" sz="1200">
                <a:solidFill>
                  <a:srgbClr val="09885A"/>
                </a:solidFill>
                <a:latin typeface="Consolas"/>
                <a:ea typeface="Consolas"/>
                <a:cs typeface="Consolas"/>
                <a:sym typeface="Consolas"/>
              </a:rPr>
              <a:t>100vh</a:t>
            </a:r>
            <a:r>
              <a:rPr lang="en-GB" sz="1200">
                <a:solidFill>
                  <a:schemeClr val="dk1"/>
                </a:solidFill>
                <a:latin typeface="Consolas"/>
                <a:ea typeface="Consolas"/>
                <a:cs typeface="Consolas"/>
                <a:sym typeface="Consolas"/>
              </a:rPr>
              <a:t>;</a:t>
            </a:r>
            <a:endParaRPr sz="12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200">
                <a:solidFill>
                  <a:schemeClr val="dk1"/>
                </a:solidFill>
                <a:latin typeface="Consolas"/>
                <a:ea typeface="Consolas"/>
                <a:cs typeface="Consolas"/>
                <a:sym typeface="Consolas"/>
              </a:rPr>
              <a:t>   </a:t>
            </a:r>
            <a:r>
              <a:rPr lang="en-GB" sz="1200">
                <a:solidFill>
                  <a:srgbClr val="FF0000"/>
                </a:solidFill>
                <a:latin typeface="Consolas"/>
                <a:ea typeface="Consolas"/>
                <a:cs typeface="Consolas"/>
                <a:sym typeface="Consolas"/>
              </a:rPr>
              <a:t>margin:</a:t>
            </a:r>
            <a:r>
              <a:rPr lang="en-GB" sz="1200">
                <a:solidFill>
                  <a:schemeClr val="dk1"/>
                </a:solidFill>
                <a:latin typeface="Consolas"/>
                <a:ea typeface="Consolas"/>
                <a:cs typeface="Consolas"/>
                <a:sym typeface="Consolas"/>
              </a:rPr>
              <a:t> </a:t>
            </a:r>
            <a:r>
              <a:rPr lang="en-GB" sz="1200">
                <a:solidFill>
                  <a:srgbClr val="09885A"/>
                </a:solidFill>
                <a:latin typeface="Consolas"/>
                <a:ea typeface="Consolas"/>
                <a:cs typeface="Consolas"/>
                <a:sym typeface="Consolas"/>
              </a:rPr>
              <a:t>0</a:t>
            </a:r>
            <a:r>
              <a:rPr lang="en-GB"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200">
                <a:solidFill>
                  <a:srgbClr val="800000"/>
                </a:solidFill>
                <a:latin typeface="Consolas"/>
                <a:ea typeface="Consolas"/>
                <a:cs typeface="Consolas"/>
                <a:sym typeface="Consolas"/>
              </a:rPr>
              <a:t>}</a:t>
            </a:r>
            <a:endParaRPr sz="1200">
              <a:solidFill>
                <a:srgbClr val="800000"/>
              </a:solidFill>
              <a:latin typeface="Consolas"/>
              <a:ea typeface="Consolas"/>
              <a:cs typeface="Consolas"/>
              <a:sym typeface="Consolas"/>
            </a:endParaRPr>
          </a:p>
          <a:p>
            <a:pPr indent="0" lvl="0" marL="0" rtl="0" algn="just">
              <a:lnSpc>
                <a:spcPct val="125000"/>
              </a:lnSpc>
              <a:spcBef>
                <a:spcPts val="0"/>
              </a:spcBef>
              <a:spcAft>
                <a:spcPts val="0"/>
              </a:spcAft>
              <a:buNone/>
            </a:pPr>
            <a:r>
              <a:t/>
            </a:r>
            <a:endParaRPr sz="1200">
              <a:solidFill>
                <a:srgbClr val="800000"/>
              </a:solidFill>
              <a:latin typeface="Consolas"/>
              <a:ea typeface="Consolas"/>
              <a:cs typeface="Consolas"/>
              <a:sym typeface="Consolas"/>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pic>
        <p:nvPicPr>
          <p:cNvPr id="1173" name="Google Shape;1173;p15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174" name="Google Shape;1174;p150"/>
          <p:cNvSpPr txBox="1"/>
          <p:nvPr/>
        </p:nvSpPr>
        <p:spPr>
          <a:xfrm>
            <a:off x="643800" y="155750"/>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POSICIÓN DE HIJOS (DESDE EL PADRE)</a:t>
            </a:r>
            <a:endParaRPr i="1" sz="3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175" name="Google Shape;1175;p150"/>
          <p:cNvSpPr txBox="1"/>
          <p:nvPr/>
        </p:nvSpPr>
        <p:spPr>
          <a:xfrm>
            <a:off x="643800" y="1513375"/>
            <a:ext cx="7856400" cy="1192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Existen propiedades que se pueden utilizar para colocar los ítems dentro de la cuadrícula. Es posible distribuir los elementos de una forma muy sencilla y cómoda: </a:t>
            </a:r>
            <a:r>
              <a:rPr i="1" lang="en-GB" sz="1800">
                <a:solidFill>
                  <a:schemeClr val="dk1"/>
                </a:solidFill>
                <a:highlight>
                  <a:srgbClr val="E0FF00"/>
                </a:highlight>
                <a:latin typeface="Helvetica Neue Light"/>
                <a:ea typeface="Helvetica Neue Light"/>
                <a:cs typeface="Helvetica Neue Light"/>
                <a:sym typeface="Helvetica Neue Light"/>
              </a:rPr>
              <a:t>justify-items</a:t>
            </a:r>
            <a:r>
              <a:rPr lang="en-GB" sz="1800">
                <a:solidFill>
                  <a:schemeClr val="dk1"/>
                </a:solidFill>
                <a:latin typeface="Helvetica Neue Light"/>
                <a:ea typeface="Helvetica Neue Light"/>
                <a:cs typeface="Helvetica Neue Light"/>
                <a:sym typeface="Helvetica Neue Light"/>
              </a:rPr>
              <a:t> y </a:t>
            </a:r>
            <a:r>
              <a:rPr i="1" lang="en-GB" sz="1800">
                <a:solidFill>
                  <a:schemeClr val="dk1"/>
                </a:solidFill>
                <a:highlight>
                  <a:srgbClr val="E0FF00"/>
                </a:highlight>
                <a:latin typeface="Helvetica Neue Light"/>
                <a:ea typeface="Helvetica Neue Light"/>
                <a:cs typeface="Helvetica Neue Light"/>
                <a:sym typeface="Helvetica Neue Light"/>
              </a:rPr>
              <a:t>align-items</a:t>
            </a:r>
            <a:r>
              <a:rPr lang="en-GB" sz="1800">
                <a:solidFill>
                  <a:schemeClr val="dk1"/>
                </a:solidFill>
                <a:latin typeface="Helvetica Neue Light"/>
                <a:ea typeface="Helvetica Neue Light"/>
                <a:cs typeface="Helvetica Neue Light"/>
                <a:sym typeface="Helvetica Neue Light"/>
              </a:rPr>
              <a:t>, que ya conocemos del módulo CSS Flexbox: </a:t>
            </a:r>
            <a:endParaRPr sz="1800">
              <a:solidFill>
                <a:schemeClr val="dk1"/>
              </a:solidFill>
              <a:latin typeface="Helvetica Neue Light"/>
              <a:ea typeface="Helvetica Neue Light"/>
              <a:cs typeface="Helvetica Neue Light"/>
              <a:sym typeface="Helvetica Neue Light"/>
            </a:endParaRPr>
          </a:p>
        </p:txBody>
      </p:sp>
      <p:graphicFrame>
        <p:nvGraphicFramePr>
          <p:cNvPr id="1176" name="Google Shape;1176;p150"/>
          <p:cNvGraphicFramePr/>
          <p:nvPr/>
        </p:nvGraphicFramePr>
        <p:xfrm>
          <a:off x="927900" y="2951950"/>
          <a:ext cx="3000000" cy="3000000"/>
        </p:xfrm>
        <a:graphic>
          <a:graphicData uri="http://schemas.openxmlformats.org/drawingml/2006/table">
            <a:tbl>
              <a:tblPr>
                <a:noFill/>
                <a:tableStyleId>{2D18B286-8BD4-4421-AEE7-F6C830A2C793}</a:tableStyleId>
              </a:tblPr>
              <a:tblGrid>
                <a:gridCol w="1188425"/>
                <a:gridCol w="2546625"/>
                <a:gridCol w="3553150"/>
              </a:tblGrid>
              <a:tr h="304800">
                <a:tc>
                  <a:txBody>
                    <a:bodyPr/>
                    <a:lstStyle/>
                    <a:p>
                      <a:pPr indent="0" lvl="0" marL="0" rtl="0" algn="ctr">
                        <a:spcBef>
                          <a:spcPts val="0"/>
                        </a:spcBef>
                        <a:spcAft>
                          <a:spcPts val="0"/>
                        </a:spcAft>
                        <a:buNone/>
                      </a:pPr>
                      <a:r>
                        <a:rPr b="1" lang="en-GB" sz="1600">
                          <a:latin typeface="Helvetica Neue"/>
                          <a:ea typeface="Helvetica Neue"/>
                          <a:cs typeface="Helvetica Neue"/>
                          <a:sym typeface="Helvetica Neue"/>
                        </a:rPr>
                        <a:t>Propiedad</a:t>
                      </a:r>
                      <a:endParaRPr b="1" sz="1600">
                        <a:latin typeface="Helvetica Neue"/>
                        <a:ea typeface="Helvetica Neue"/>
                        <a:cs typeface="Helvetica Neue"/>
                        <a:sym typeface="Helvetica Neue"/>
                      </a:endParaRPr>
                    </a:p>
                  </a:txBody>
                  <a:tcPr marT="63500" marB="63500" marR="63500" marL="63500">
                    <a:solidFill>
                      <a:srgbClr val="D9D9D9"/>
                    </a:solidFill>
                  </a:tcPr>
                </a:tc>
                <a:tc>
                  <a:txBody>
                    <a:bodyPr/>
                    <a:lstStyle/>
                    <a:p>
                      <a:pPr indent="0" lvl="0" marL="0" rtl="0" algn="ctr">
                        <a:spcBef>
                          <a:spcPts val="0"/>
                        </a:spcBef>
                        <a:spcAft>
                          <a:spcPts val="0"/>
                        </a:spcAft>
                        <a:buNone/>
                      </a:pPr>
                      <a:r>
                        <a:rPr b="1" lang="en-GB" sz="1600">
                          <a:latin typeface="Helvetica Neue"/>
                          <a:ea typeface="Helvetica Neue"/>
                          <a:cs typeface="Helvetica Neue"/>
                          <a:sym typeface="Helvetica Neue"/>
                        </a:rPr>
                        <a:t>Valores</a:t>
                      </a:r>
                      <a:endParaRPr b="1" sz="1600">
                        <a:latin typeface="Helvetica Neue"/>
                        <a:ea typeface="Helvetica Neue"/>
                        <a:cs typeface="Helvetica Neue"/>
                        <a:sym typeface="Helvetica Neue"/>
                      </a:endParaRPr>
                    </a:p>
                  </a:txBody>
                  <a:tcPr marT="63500" marB="63500" marR="63500" marL="63500">
                    <a:solidFill>
                      <a:srgbClr val="D9D9D9"/>
                    </a:solidFill>
                  </a:tcPr>
                </a:tc>
                <a:tc>
                  <a:txBody>
                    <a:bodyPr/>
                    <a:lstStyle/>
                    <a:p>
                      <a:pPr indent="0" lvl="0" marL="0" rtl="0" algn="ctr">
                        <a:lnSpc>
                          <a:spcPct val="115000"/>
                        </a:lnSpc>
                        <a:spcBef>
                          <a:spcPts val="0"/>
                        </a:spcBef>
                        <a:spcAft>
                          <a:spcPts val="0"/>
                        </a:spcAft>
                        <a:buNone/>
                      </a:pPr>
                      <a:r>
                        <a:rPr b="1" lang="en-GB" sz="1600">
                          <a:latin typeface="Helvetica Neue"/>
                          <a:ea typeface="Helvetica Neue"/>
                          <a:cs typeface="Helvetica Neue"/>
                          <a:sym typeface="Helvetica Neue"/>
                        </a:rPr>
                        <a:t>Descripción</a:t>
                      </a:r>
                      <a:endParaRPr b="1" sz="1600">
                        <a:latin typeface="Helvetica Neue"/>
                        <a:ea typeface="Helvetica Neue"/>
                        <a:cs typeface="Helvetica Neue"/>
                        <a:sym typeface="Helvetica Neue"/>
                      </a:endParaRPr>
                    </a:p>
                  </a:txBody>
                  <a:tcPr marT="63500" marB="63500" marR="63500" marL="63500">
                    <a:solidFill>
                      <a:srgbClr val="D9D9D9"/>
                    </a:solidFill>
                  </a:tcPr>
                </a:tc>
              </a:tr>
              <a:tr h="12700">
                <a:tc>
                  <a:txBody>
                    <a:bodyPr/>
                    <a:lstStyle/>
                    <a:p>
                      <a:pPr indent="0" lvl="0" marL="0" rtl="0" algn="ctr">
                        <a:spcBef>
                          <a:spcPts val="0"/>
                        </a:spcBef>
                        <a:spcAft>
                          <a:spcPts val="0"/>
                        </a:spcAft>
                        <a:buNone/>
                      </a:pPr>
                      <a:r>
                        <a:rPr i="1" lang="en-GB" sz="1600">
                          <a:latin typeface="Helvetica Neue Light"/>
                          <a:ea typeface="Helvetica Neue Light"/>
                          <a:cs typeface="Helvetica Neue Light"/>
                          <a:sym typeface="Helvetica Neue Light"/>
                        </a:rPr>
                        <a:t>justify-items</a:t>
                      </a:r>
                      <a:endParaRPr i="1" sz="1600">
                        <a:latin typeface="Helvetica Neue Light"/>
                        <a:ea typeface="Helvetica Neue Light"/>
                        <a:cs typeface="Helvetica Neue Light"/>
                        <a:sym typeface="Helvetica Neue Light"/>
                      </a:endParaRPr>
                    </a:p>
                  </a:txBody>
                  <a:tcPr marT="63500" marB="63500" marR="63500" marL="63500"/>
                </a:tc>
                <a:tc>
                  <a:txBody>
                    <a:bodyPr/>
                    <a:lstStyle/>
                    <a:p>
                      <a:pPr indent="0" lvl="0" marL="0" rtl="0" algn="ctr">
                        <a:spcBef>
                          <a:spcPts val="0"/>
                        </a:spcBef>
                        <a:spcAft>
                          <a:spcPts val="0"/>
                        </a:spcAft>
                        <a:buNone/>
                      </a:pPr>
                      <a:r>
                        <a:rPr lang="en-GB" sz="1600">
                          <a:latin typeface="Helvetica Neue Light"/>
                          <a:ea typeface="Helvetica Neue Light"/>
                          <a:cs typeface="Helvetica Neue Light"/>
                          <a:sym typeface="Helvetica Neue Light"/>
                        </a:rPr>
                        <a:t>start | end | center | stretch</a:t>
                      </a:r>
                      <a:endParaRPr sz="1600">
                        <a:latin typeface="Helvetica Neue Light"/>
                        <a:ea typeface="Helvetica Neue Light"/>
                        <a:cs typeface="Helvetica Neue Light"/>
                        <a:sym typeface="Helvetica Neue Light"/>
                      </a:endParaRPr>
                    </a:p>
                  </a:txBody>
                  <a:tcPr marT="63500" marB="63500" marR="63500" marL="63500"/>
                </a:tc>
                <a:tc>
                  <a:txBody>
                    <a:bodyPr/>
                    <a:lstStyle/>
                    <a:p>
                      <a:pPr indent="0" lvl="0" marL="0" rtl="0" algn="ctr">
                        <a:spcBef>
                          <a:spcPts val="0"/>
                        </a:spcBef>
                        <a:spcAft>
                          <a:spcPts val="0"/>
                        </a:spcAft>
                        <a:buNone/>
                      </a:pPr>
                      <a:r>
                        <a:rPr lang="en-GB" sz="1600">
                          <a:latin typeface="Helvetica Neue Light"/>
                          <a:ea typeface="Helvetica Neue Light"/>
                          <a:cs typeface="Helvetica Neue Light"/>
                          <a:sym typeface="Helvetica Neue Light"/>
                        </a:rPr>
                        <a:t>Distribuye los elementos en el eje </a:t>
                      </a:r>
                      <a:r>
                        <a:rPr lang="en-GB" sz="1600">
                          <a:highlight>
                            <a:srgbClr val="E0FF00"/>
                          </a:highlight>
                          <a:latin typeface="Helvetica Neue Light"/>
                          <a:ea typeface="Helvetica Neue Light"/>
                          <a:cs typeface="Helvetica Neue Light"/>
                          <a:sym typeface="Helvetica Neue Light"/>
                        </a:rPr>
                        <a:t>horizontal</a:t>
                      </a:r>
                      <a:r>
                        <a:rPr lang="en-GB" sz="1600">
                          <a:latin typeface="Helvetica Neue Light"/>
                          <a:ea typeface="Helvetica Neue Light"/>
                          <a:cs typeface="Helvetica Neue Light"/>
                          <a:sym typeface="Helvetica Neue Light"/>
                        </a:rPr>
                        <a:t>.</a:t>
                      </a:r>
                      <a:endParaRPr sz="1600">
                        <a:latin typeface="Helvetica Neue Light"/>
                        <a:ea typeface="Helvetica Neue Light"/>
                        <a:cs typeface="Helvetica Neue Light"/>
                        <a:sym typeface="Helvetica Neue Light"/>
                      </a:endParaRPr>
                    </a:p>
                  </a:txBody>
                  <a:tcPr marT="63500" marB="63500" marR="63500" marL="63500"/>
                </a:tc>
              </a:tr>
              <a:tr h="12700">
                <a:tc>
                  <a:txBody>
                    <a:bodyPr/>
                    <a:lstStyle/>
                    <a:p>
                      <a:pPr indent="0" lvl="0" marL="0" rtl="0" algn="ctr">
                        <a:spcBef>
                          <a:spcPts val="0"/>
                        </a:spcBef>
                        <a:spcAft>
                          <a:spcPts val="0"/>
                        </a:spcAft>
                        <a:buNone/>
                      </a:pPr>
                      <a:r>
                        <a:rPr i="1" lang="en-GB" sz="1600">
                          <a:latin typeface="Helvetica Neue Light"/>
                          <a:ea typeface="Helvetica Neue Light"/>
                          <a:cs typeface="Helvetica Neue Light"/>
                          <a:sym typeface="Helvetica Neue Light"/>
                        </a:rPr>
                        <a:t>align-items</a:t>
                      </a:r>
                      <a:endParaRPr i="1" sz="1600">
                        <a:latin typeface="Helvetica Neue Light"/>
                        <a:ea typeface="Helvetica Neue Light"/>
                        <a:cs typeface="Helvetica Neue Light"/>
                        <a:sym typeface="Helvetica Neue Light"/>
                      </a:endParaRPr>
                    </a:p>
                  </a:txBody>
                  <a:tcPr marT="63500" marB="63500" marR="63500" marL="63500"/>
                </a:tc>
                <a:tc>
                  <a:txBody>
                    <a:bodyPr/>
                    <a:lstStyle/>
                    <a:p>
                      <a:pPr indent="0" lvl="0" marL="0" rtl="0" algn="ctr">
                        <a:spcBef>
                          <a:spcPts val="0"/>
                        </a:spcBef>
                        <a:spcAft>
                          <a:spcPts val="0"/>
                        </a:spcAft>
                        <a:buNone/>
                      </a:pPr>
                      <a:r>
                        <a:rPr lang="en-GB" sz="1600">
                          <a:latin typeface="Helvetica Neue Light"/>
                          <a:ea typeface="Helvetica Neue Light"/>
                          <a:cs typeface="Helvetica Neue Light"/>
                          <a:sym typeface="Helvetica Neue Light"/>
                        </a:rPr>
                        <a:t>start | end | center | stretch</a:t>
                      </a:r>
                      <a:endParaRPr sz="1600">
                        <a:latin typeface="Helvetica Neue Light"/>
                        <a:ea typeface="Helvetica Neue Light"/>
                        <a:cs typeface="Helvetica Neue Light"/>
                        <a:sym typeface="Helvetica Neue Light"/>
                      </a:endParaRPr>
                    </a:p>
                  </a:txBody>
                  <a:tcPr marT="63500" marB="63500" marR="63500" marL="63500"/>
                </a:tc>
                <a:tc>
                  <a:txBody>
                    <a:bodyPr/>
                    <a:lstStyle/>
                    <a:p>
                      <a:pPr indent="0" lvl="0" marL="0" rtl="0" algn="ctr">
                        <a:spcBef>
                          <a:spcPts val="0"/>
                        </a:spcBef>
                        <a:spcAft>
                          <a:spcPts val="0"/>
                        </a:spcAft>
                        <a:buNone/>
                      </a:pPr>
                      <a:r>
                        <a:rPr lang="en-GB" sz="1600">
                          <a:latin typeface="Helvetica Neue Light"/>
                          <a:ea typeface="Helvetica Neue Light"/>
                          <a:cs typeface="Helvetica Neue Light"/>
                          <a:sym typeface="Helvetica Neue Light"/>
                        </a:rPr>
                        <a:t>Distribuye los elementos en el eje </a:t>
                      </a:r>
                      <a:r>
                        <a:rPr lang="en-GB" sz="1600">
                          <a:highlight>
                            <a:srgbClr val="E0FF00"/>
                          </a:highlight>
                          <a:latin typeface="Helvetica Neue Light"/>
                          <a:ea typeface="Helvetica Neue Light"/>
                          <a:cs typeface="Helvetica Neue Light"/>
                          <a:sym typeface="Helvetica Neue Light"/>
                        </a:rPr>
                        <a:t>vertical</a:t>
                      </a:r>
                      <a:r>
                        <a:rPr lang="en-GB" sz="1600">
                          <a:latin typeface="Helvetica Neue Light"/>
                          <a:ea typeface="Helvetica Neue Light"/>
                          <a:cs typeface="Helvetica Neue Light"/>
                          <a:sym typeface="Helvetica Neue Light"/>
                        </a:rPr>
                        <a:t>.</a:t>
                      </a:r>
                      <a:endParaRPr sz="1600">
                        <a:latin typeface="Helvetica Neue Light"/>
                        <a:ea typeface="Helvetica Neue Light"/>
                        <a:cs typeface="Helvetica Neue Light"/>
                        <a:sym typeface="Helvetica Neue Light"/>
                      </a:endParaRPr>
                    </a:p>
                  </a:txBody>
                  <a:tcPr marT="63500" marB="63500" marR="63500" marL="63500"/>
                </a:tc>
              </a:tr>
            </a:tbl>
          </a:graphicData>
        </a:graphic>
      </p:graphicFrame>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pic>
        <p:nvPicPr>
          <p:cNvPr id="1181" name="Google Shape;1181;p15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182" name="Google Shape;1182;p151"/>
          <p:cNvSpPr txBox="1"/>
          <p:nvPr/>
        </p:nvSpPr>
        <p:spPr>
          <a:xfrm>
            <a:off x="643800" y="235150"/>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JUSTIFY-ITEMS Y ALIGN-ITEMS</a:t>
            </a:r>
            <a:endParaRPr i="1" sz="3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183" name="Google Shape;1183;p151"/>
          <p:cNvSpPr txBox="1"/>
          <p:nvPr/>
        </p:nvSpPr>
        <p:spPr>
          <a:xfrm>
            <a:off x="557850" y="1547925"/>
            <a:ext cx="8028300" cy="441300"/>
          </a:xfrm>
          <a:prstGeom prst="rect">
            <a:avLst/>
          </a:prstGeom>
          <a:solidFill>
            <a:srgbClr val="F3F3F3"/>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500">
                <a:latin typeface="Helvetica Neue Light"/>
                <a:ea typeface="Helvetica Neue Light"/>
                <a:cs typeface="Helvetica Neue Light"/>
                <a:sym typeface="Helvetica Neue Light"/>
              </a:rPr>
              <a:t>La grilla está, pero las celdas “se achican”, se ajusta. Estas propiedades trabajan sobre la celda:</a:t>
            </a:r>
            <a:endParaRPr sz="1500">
              <a:latin typeface="Helvetica Neue Light"/>
              <a:ea typeface="Helvetica Neue Light"/>
              <a:cs typeface="Helvetica Neue Light"/>
              <a:sym typeface="Helvetica Neue Light"/>
            </a:endParaRPr>
          </a:p>
        </p:txBody>
      </p:sp>
      <p:pic>
        <p:nvPicPr>
          <p:cNvPr id="1184" name="Google Shape;1184;p151"/>
          <p:cNvPicPr preferRelativeResize="0"/>
          <p:nvPr/>
        </p:nvPicPr>
        <p:blipFill>
          <a:blip r:embed="rId4">
            <a:alphaModFix/>
          </a:blip>
          <a:stretch>
            <a:fillRect/>
          </a:stretch>
        </p:blipFill>
        <p:spPr>
          <a:xfrm>
            <a:off x="2097650" y="2157050"/>
            <a:ext cx="5020951" cy="2333076"/>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pic>
        <p:nvPicPr>
          <p:cNvPr id="1189" name="Google Shape;1189;p15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190" name="Google Shape;1190;p152"/>
          <p:cNvSpPr txBox="1"/>
          <p:nvPr/>
        </p:nvSpPr>
        <p:spPr>
          <a:xfrm>
            <a:off x="643800" y="259500"/>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JUSTIFY-ITEMS Y ALIGN-ITEMS</a:t>
            </a:r>
            <a:endParaRPr i="1" sz="3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191" name="Google Shape;1191;p152"/>
          <p:cNvSpPr txBox="1"/>
          <p:nvPr/>
        </p:nvSpPr>
        <p:spPr>
          <a:xfrm>
            <a:off x="2436125" y="1829825"/>
            <a:ext cx="3930600" cy="21594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a:solidFill>
                  <a:srgbClr val="800000"/>
                </a:solidFill>
                <a:latin typeface="Consolas"/>
                <a:ea typeface="Consolas"/>
                <a:cs typeface="Consolas"/>
                <a:sym typeface="Consolas"/>
              </a:rPr>
              <a:t>&lt;section</a:t>
            </a: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class</a:t>
            </a:r>
            <a:r>
              <a:rPr lang="en-GB">
                <a:solidFill>
                  <a:schemeClr val="dk1"/>
                </a:solidFill>
                <a:latin typeface="Consolas"/>
                <a:ea typeface="Consolas"/>
                <a:cs typeface="Consolas"/>
                <a:sym typeface="Consolas"/>
              </a:rPr>
              <a:t>=</a:t>
            </a:r>
            <a:r>
              <a:rPr lang="en-GB">
                <a:solidFill>
                  <a:srgbClr val="0000FF"/>
                </a:solidFill>
                <a:latin typeface="Consolas"/>
                <a:ea typeface="Consolas"/>
                <a:cs typeface="Consolas"/>
                <a:sym typeface="Consolas"/>
              </a:rPr>
              <a:t>"grid"</a:t>
            </a:r>
            <a:r>
              <a:rPr lang="en-GB">
                <a:solidFill>
                  <a:srgbClr val="800000"/>
                </a:solidFill>
                <a:latin typeface="Consolas"/>
                <a:ea typeface="Consolas"/>
                <a:cs typeface="Consolas"/>
                <a:sym typeface="Consolas"/>
              </a:rPr>
              <a:t>&gt;</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800000"/>
                </a:solidFill>
                <a:latin typeface="Consolas"/>
                <a:ea typeface="Consolas"/>
                <a:cs typeface="Consolas"/>
                <a:sym typeface="Consolas"/>
              </a:rPr>
              <a:t>&lt;div&gt;</a:t>
            </a:r>
            <a:r>
              <a:rPr lang="en-GB">
                <a:solidFill>
                  <a:schemeClr val="dk1"/>
                </a:solidFill>
                <a:latin typeface="Consolas"/>
                <a:ea typeface="Consolas"/>
                <a:cs typeface="Consolas"/>
                <a:sym typeface="Consolas"/>
              </a:rPr>
              <a:t>Item 1</a:t>
            </a:r>
            <a:r>
              <a:rPr lang="en-GB">
                <a:solidFill>
                  <a:srgbClr val="800000"/>
                </a:solidFill>
                <a:latin typeface="Consolas"/>
                <a:ea typeface="Consolas"/>
                <a:cs typeface="Consolas"/>
                <a:sym typeface="Consolas"/>
              </a:rPr>
              <a:t>&lt;/div&gt;</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800000"/>
                </a:solidFill>
                <a:latin typeface="Consolas"/>
                <a:ea typeface="Consolas"/>
                <a:cs typeface="Consolas"/>
                <a:sym typeface="Consolas"/>
              </a:rPr>
              <a:t>&lt;div&gt;</a:t>
            </a:r>
            <a:r>
              <a:rPr lang="en-GB">
                <a:solidFill>
                  <a:schemeClr val="dk1"/>
                </a:solidFill>
                <a:latin typeface="Consolas"/>
                <a:ea typeface="Consolas"/>
                <a:cs typeface="Consolas"/>
                <a:sym typeface="Consolas"/>
              </a:rPr>
              <a:t>Item 2</a:t>
            </a:r>
            <a:r>
              <a:rPr lang="en-GB">
                <a:solidFill>
                  <a:srgbClr val="800000"/>
                </a:solidFill>
                <a:latin typeface="Consolas"/>
                <a:ea typeface="Consolas"/>
                <a:cs typeface="Consolas"/>
                <a:sym typeface="Consolas"/>
              </a:rPr>
              <a:t>&lt;/div&gt;</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800000"/>
                </a:solidFill>
                <a:latin typeface="Consolas"/>
                <a:ea typeface="Consolas"/>
                <a:cs typeface="Consolas"/>
                <a:sym typeface="Consolas"/>
              </a:rPr>
              <a:t>&lt;div&gt;</a:t>
            </a:r>
            <a:r>
              <a:rPr lang="en-GB">
                <a:solidFill>
                  <a:schemeClr val="dk1"/>
                </a:solidFill>
                <a:latin typeface="Consolas"/>
                <a:ea typeface="Consolas"/>
                <a:cs typeface="Consolas"/>
                <a:sym typeface="Consolas"/>
              </a:rPr>
              <a:t>Item 3</a:t>
            </a:r>
            <a:r>
              <a:rPr lang="en-GB">
                <a:solidFill>
                  <a:srgbClr val="800000"/>
                </a:solidFill>
                <a:latin typeface="Consolas"/>
                <a:ea typeface="Consolas"/>
                <a:cs typeface="Consolas"/>
                <a:sym typeface="Consolas"/>
              </a:rPr>
              <a:t>&lt;/div&gt;</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800000"/>
                </a:solidFill>
                <a:latin typeface="Consolas"/>
                <a:ea typeface="Consolas"/>
                <a:cs typeface="Consolas"/>
                <a:sym typeface="Consolas"/>
              </a:rPr>
              <a:t>&lt;div&gt;</a:t>
            </a:r>
            <a:r>
              <a:rPr lang="en-GB">
                <a:solidFill>
                  <a:schemeClr val="dk1"/>
                </a:solidFill>
                <a:latin typeface="Consolas"/>
                <a:ea typeface="Consolas"/>
                <a:cs typeface="Consolas"/>
                <a:sym typeface="Consolas"/>
              </a:rPr>
              <a:t>Item 4</a:t>
            </a:r>
            <a:r>
              <a:rPr lang="en-GB">
                <a:solidFill>
                  <a:srgbClr val="800000"/>
                </a:solidFill>
                <a:latin typeface="Consolas"/>
                <a:ea typeface="Consolas"/>
                <a:cs typeface="Consolas"/>
                <a:sym typeface="Consolas"/>
              </a:rPr>
              <a:t>&lt;/div&gt;</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a:solidFill>
                  <a:srgbClr val="800000"/>
                </a:solidFill>
                <a:latin typeface="Consolas"/>
                <a:ea typeface="Consolas"/>
                <a:cs typeface="Consolas"/>
                <a:sym typeface="Consolas"/>
              </a:rPr>
              <a:t>&lt;/section&gt;</a:t>
            </a:r>
            <a:endParaRPr>
              <a:solidFill>
                <a:srgbClr val="800000"/>
              </a:solidFill>
              <a:latin typeface="Consolas"/>
              <a:ea typeface="Consolas"/>
              <a:cs typeface="Consolas"/>
              <a:sym typeface="Consolas"/>
            </a:endParaRPr>
          </a:p>
          <a:p>
            <a:pPr indent="0" lvl="0" marL="0" rtl="0" algn="just">
              <a:lnSpc>
                <a:spcPct val="135714"/>
              </a:lnSpc>
              <a:spcBef>
                <a:spcPts val="0"/>
              </a:spcBef>
              <a:spcAft>
                <a:spcPts val="0"/>
              </a:spcAft>
              <a:buNone/>
            </a:pPr>
            <a:r>
              <a:t/>
            </a:r>
            <a:endParaRPr>
              <a:solidFill>
                <a:srgbClr val="800000"/>
              </a:solidFill>
              <a:latin typeface="Consolas"/>
              <a:ea typeface="Consolas"/>
              <a:cs typeface="Consolas"/>
              <a:sym typeface="Consolas"/>
            </a:endParaRPr>
          </a:p>
        </p:txBody>
      </p:sp>
      <p:sp>
        <p:nvSpPr>
          <p:cNvPr id="1192" name="Google Shape;1192;p152"/>
          <p:cNvSpPr txBox="1"/>
          <p:nvPr/>
        </p:nvSpPr>
        <p:spPr>
          <a:xfrm>
            <a:off x="3599250" y="1378200"/>
            <a:ext cx="19455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Helvetica Neue"/>
                <a:ea typeface="Helvetica Neue"/>
                <a:cs typeface="Helvetica Neue"/>
                <a:sym typeface="Helvetica Neue"/>
              </a:rPr>
              <a:t>HTML  a usar:</a:t>
            </a:r>
            <a:endParaRPr sz="1800">
              <a:latin typeface="Helvetica Neue"/>
              <a:ea typeface="Helvetica Neue"/>
              <a:cs typeface="Helvetica Neue"/>
              <a:sym typeface="Helvetica Neue"/>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pic>
        <p:nvPicPr>
          <p:cNvPr id="1197" name="Google Shape;1197;p15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198" name="Google Shape;1198;p153"/>
          <p:cNvSpPr txBox="1"/>
          <p:nvPr/>
        </p:nvSpPr>
        <p:spPr>
          <a:xfrm>
            <a:off x="643801" y="522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JUSTIFY-ITEMS Y ALIGN-ITEMS</a:t>
            </a:r>
            <a:endParaRPr i="1" sz="3000">
              <a:solidFill>
                <a:schemeClr val="dk1"/>
              </a:solidFill>
              <a:latin typeface="Anton"/>
              <a:ea typeface="Anton"/>
              <a:cs typeface="Anton"/>
              <a:sym typeface="Anton"/>
            </a:endParaRPr>
          </a:p>
          <a:p>
            <a:pPr indent="0" lvl="0" marL="0" rtl="0" algn="l">
              <a:lnSpc>
                <a:spcPct val="115000"/>
              </a:lnSpc>
              <a:spcBef>
                <a:spcPts val="2000"/>
              </a:spcBef>
              <a:spcAft>
                <a:spcPts val="0"/>
              </a:spcAft>
              <a:buClr>
                <a:schemeClr val="dk1"/>
              </a:buClr>
              <a:buSzPts val="1100"/>
              <a:buFont typeface="Arial"/>
              <a:buNone/>
            </a:pPr>
            <a:r>
              <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199" name="Google Shape;1199;p153"/>
          <p:cNvSpPr txBox="1"/>
          <p:nvPr/>
        </p:nvSpPr>
        <p:spPr>
          <a:xfrm>
            <a:off x="726050" y="1434025"/>
            <a:ext cx="3899100" cy="36480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#padre {</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a:t>
            </a:r>
            <a:r>
              <a:rPr lang="en-GB" sz="1200">
                <a:solidFill>
                  <a:srgbClr val="FF0000"/>
                </a:solidFill>
                <a:latin typeface="Consolas"/>
                <a:ea typeface="Consolas"/>
                <a:cs typeface="Consolas"/>
                <a:sym typeface="Consolas"/>
              </a:rPr>
              <a:t>justify-items: </a:t>
            </a:r>
            <a:r>
              <a:rPr lang="en-GB" sz="1200">
                <a:solidFill>
                  <a:srgbClr val="800000"/>
                </a:solidFill>
                <a:latin typeface="Consolas"/>
                <a:ea typeface="Consolas"/>
                <a:cs typeface="Consolas"/>
                <a:sym typeface="Consolas"/>
              </a:rPr>
              <a:t>stretch; /* start | end | center | stretch */</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a:t>
            </a:r>
            <a:r>
              <a:rPr lang="en-GB" sz="1200">
                <a:solidFill>
                  <a:srgbClr val="FF0000"/>
                </a:solidFill>
                <a:latin typeface="Consolas"/>
                <a:ea typeface="Consolas"/>
                <a:cs typeface="Consolas"/>
                <a:sym typeface="Consolas"/>
              </a:rPr>
              <a:t>align-items: </a:t>
            </a:r>
            <a:r>
              <a:rPr lang="en-GB" sz="1200">
                <a:solidFill>
                  <a:srgbClr val="800000"/>
                </a:solidFill>
                <a:latin typeface="Consolas"/>
                <a:ea typeface="Consolas"/>
                <a:cs typeface="Consolas"/>
                <a:sym typeface="Consolas"/>
              </a:rPr>
              <a:t>stretch; /* start | end | center | stretch */</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a:t>
            </a:r>
            <a:r>
              <a:rPr lang="en-GB" sz="1200">
                <a:solidFill>
                  <a:srgbClr val="FF0000"/>
                </a:solidFill>
                <a:latin typeface="Consolas"/>
                <a:ea typeface="Consolas"/>
                <a:cs typeface="Consolas"/>
                <a:sym typeface="Consolas"/>
              </a:rPr>
              <a:t>display:</a:t>
            </a:r>
            <a:r>
              <a:rPr lang="en-GB" sz="1200">
                <a:solidFill>
                  <a:srgbClr val="800000"/>
                </a:solidFill>
                <a:latin typeface="Consolas"/>
                <a:ea typeface="Consolas"/>
                <a:cs typeface="Consolas"/>
                <a:sym typeface="Consolas"/>
              </a:rPr>
              <a:t> grid;</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a:t>
            </a:r>
            <a:r>
              <a:rPr lang="en-GB" sz="1200">
                <a:solidFill>
                  <a:srgbClr val="FF0000"/>
                </a:solidFill>
                <a:latin typeface="Consolas"/>
                <a:ea typeface="Consolas"/>
                <a:cs typeface="Consolas"/>
                <a:sym typeface="Consolas"/>
              </a:rPr>
              <a:t>width</a:t>
            </a:r>
            <a:r>
              <a:rPr lang="en-GB" sz="1200">
                <a:solidFill>
                  <a:srgbClr val="800000"/>
                </a:solidFill>
                <a:latin typeface="Consolas"/>
                <a:ea typeface="Consolas"/>
                <a:cs typeface="Consolas"/>
                <a:sym typeface="Consolas"/>
              </a:rPr>
              <a:t>: 95%;</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a:t>
            </a:r>
            <a:r>
              <a:rPr lang="en-GB" sz="1200">
                <a:solidFill>
                  <a:srgbClr val="FF0000"/>
                </a:solidFill>
                <a:latin typeface="Consolas"/>
                <a:ea typeface="Consolas"/>
                <a:cs typeface="Consolas"/>
                <a:sym typeface="Consolas"/>
              </a:rPr>
              <a:t>grid-template-columns</a:t>
            </a:r>
            <a:r>
              <a:rPr lang="en-GB" sz="1200">
                <a:solidFill>
                  <a:srgbClr val="800000"/>
                </a:solidFill>
                <a:latin typeface="Consolas"/>
                <a:ea typeface="Consolas"/>
                <a:cs typeface="Consolas"/>
                <a:sym typeface="Consolas"/>
              </a:rPr>
              <a:t>: auto auto;</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a:t>
            </a:r>
            <a:r>
              <a:rPr lang="en-GB" sz="1200">
                <a:solidFill>
                  <a:srgbClr val="FF0000"/>
                </a:solidFill>
                <a:latin typeface="Consolas"/>
                <a:ea typeface="Consolas"/>
                <a:cs typeface="Consolas"/>
                <a:sym typeface="Consolas"/>
              </a:rPr>
              <a:t>grid-column-gap</a:t>
            </a:r>
            <a:r>
              <a:rPr lang="en-GB" sz="1200">
                <a:solidFill>
                  <a:srgbClr val="800000"/>
                </a:solidFill>
                <a:latin typeface="Consolas"/>
                <a:ea typeface="Consolas"/>
                <a:cs typeface="Consolas"/>
                <a:sym typeface="Consolas"/>
              </a:rPr>
              <a:t>: 10px;</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a:t>
            </a:r>
            <a:r>
              <a:rPr lang="en-GB" sz="1200">
                <a:solidFill>
                  <a:srgbClr val="FF0000"/>
                </a:solidFill>
                <a:latin typeface="Consolas"/>
                <a:ea typeface="Consolas"/>
                <a:cs typeface="Consolas"/>
                <a:sym typeface="Consolas"/>
              </a:rPr>
              <a:t>grid-template-rows</a:t>
            </a:r>
            <a:r>
              <a:rPr lang="en-GB" sz="1200">
                <a:solidFill>
                  <a:srgbClr val="800000"/>
                </a:solidFill>
                <a:latin typeface="Consolas"/>
                <a:ea typeface="Consolas"/>
                <a:cs typeface="Consolas"/>
                <a:sym typeface="Consolas"/>
              </a:rPr>
              <a:t>: 100px 100px;</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a:t>
            </a:r>
            <a:r>
              <a:rPr lang="en-GB" sz="1200">
                <a:solidFill>
                  <a:srgbClr val="FF0000"/>
                </a:solidFill>
                <a:latin typeface="Consolas"/>
                <a:ea typeface="Consolas"/>
                <a:cs typeface="Consolas"/>
                <a:sym typeface="Consolas"/>
              </a:rPr>
              <a:t>grid-row-gap</a:t>
            </a:r>
            <a:r>
              <a:rPr lang="en-GB" sz="1200">
                <a:solidFill>
                  <a:srgbClr val="800000"/>
                </a:solidFill>
                <a:latin typeface="Consolas"/>
                <a:ea typeface="Consolas"/>
                <a:cs typeface="Consolas"/>
                <a:sym typeface="Consolas"/>
              </a:rPr>
              <a:t>: 10px;</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a:t>
            </a:r>
            <a:endParaRPr sz="1200">
              <a:solidFill>
                <a:srgbClr val="800000"/>
              </a:solidFill>
              <a:latin typeface="Consolas"/>
              <a:ea typeface="Consolas"/>
              <a:cs typeface="Consolas"/>
              <a:sym typeface="Consolas"/>
            </a:endParaRPr>
          </a:p>
          <a:p>
            <a:pPr indent="0" lvl="0" marL="0" rtl="0" algn="just">
              <a:lnSpc>
                <a:spcPct val="125000"/>
              </a:lnSpc>
              <a:spcBef>
                <a:spcPts val="0"/>
              </a:spcBef>
              <a:spcAft>
                <a:spcPts val="0"/>
              </a:spcAft>
              <a:buNone/>
            </a:pPr>
            <a:r>
              <a:t/>
            </a:r>
            <a:endParaRPr sz="1200">
              <a:solidFill>
                <a:srgbClr val="800000"/>
              </a:solidFill>
              <a:latin typeface="Consolas"/>
              <a:ea typeface="Consolas"/>
              <a:cs typeface="Consolas"/>
              <a:sym typeface="Consolas"/>
            </a:endParaRPr>
          </a:p>
        </p:txBody>
      </p:sp>
      <p:sp>
        <p:nvSpPr>
          <p:cNvPr id="1200" name="Google Shape;1200;p153"/>
          <p:cNvSpPr txBox="1"/>
          <p:nvPr/>
        </p:nvSpPr>
        <p:spPr>
          <a:xfrm>
            <a:off x="4764850" y="1434025"/>
            <a:ext cx="3899100" cy="32256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#padre div {</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a:t>
            </a:r>
            <a:r>
              <a:rPr lang="en-GB" sz="1200">
                <a:solidFill>
                  <a:srgbClr val="FF0000"/>
                </a:solidFill>
                <a:latin typeface="Consolas"/>
                <a:ea typeface="Consolas"/>
                <a:cs typeface="Consolas"/>
                <a:sym typeface="Consolas"/>
              </a:rPr>
              <a:t>border</a:t>
            </a:r>
            <a:r>
              <a:rPr lang="en-GB" sz="1200">
                <a:solidFill>
                  <a:srgbClr val="800000"/>
                </a:solidFill>
                <a:latin typeface="Consolas"/>
                <a:ea typeface="Consolas"/>
                <a:cs typeface="Consolas"/>
                <a:sym typeface="Consolas"/>
              </a:rPr>
              <a:t>: solid 1px;</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a:t>
            </a:r>
            <a:r>
              <a:rPr lang="en-GB" sz="1200">
                <a:solidFill>
                  <a:srgbClr val="FF0000"/>
                </a:solidFill>
                <a:latin typeface="Consolas"/>
                <a:ea typeface="Consolas"/>
                <a:cs typeface="Consolas"/>
                <a:sym typeface="Consolas"/>
              </a:rPr>
              <a:t>font-size</a:t>
            </a:r>
            <a:r>
              <a:rPr lang="en-GB" sz="1200">
                <a:solidFill>
                  <a:srgbClr val="800000"/>
                </a:solidFill>
                <a:latin typeface="Consolas"/>
                <a:ea typeface="Consolas"/>
                <a:cs typeface="Consolas"/>
                <a:sym typeface="Consolas"/>
              </a:rPr>
              <a:t>: 21px;</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a:t>
            </a:r>
            <a:r>
              <a:rPr lang="en-GB" sz="1200">
                <a:solidFill>
                  <a:srgbClr val="FF0000"/>
                </a:solidFill>
                <a:latin typeface="Consolas"/>
                <a:ea typeface="Consolas"/>
                <a:cs typeface="Consolas"/>
                <a:sym typeface="Consolas"/>
              </a:rPr>
              <a:t>padding</a:t>
            </a:r>
            <a:r>
              <a:rPr lang="en-GB" sz="1200">
                <a:solidFill>
                  <a:srgbClr val="800000"/>
                </a:solidFill>
                <a:latin typeface="Consolas"/>
                <a:ea typeface="Consolas"/>
                <a:cs typeface="Consolas"/>
                <a:sym typeface="Consolas"/>
              </a:rPr>
              <a:t>: 5px;</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a:t>
            </a:r>
            <a:r>
              <a:rPr lang="en-GB" sz="1200">
                <a:solidFill>
                  <a:srgbClr val="FF0000"/>
                </a:solidFill>
                <a:latin typeface="Consolas"/>
                <a:ea typeface="Consolas"/>
                <a:cs typeface="Consolas"/>
                <a:sym typeface="Consolas"/>
              </a:rPr>
              <a:t>background-color</a:t>
            </a:r>
            <a:r>
              <a:rPr lang="en-GB" sz="1200">
                <a:solidFill>
                  <a:srgbClr val="800000"/>
                </a:solidFill>
                <a:latin typeface="Consolas"/>
                <a:ea typeface="Consolas"/>
                <a:cs typeface="Consolas"/>
                <a:sym typeface="Consolas"/>
              </a:rPr>
              <a:t>: yellow;</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a:t>
            </a:r>
            <a:endParaRPr sz="1200">
              <a:solidFill>
                <a:srgbClr val="8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1100">
              <a:solidFill>
                <a:srgbClr val="800000"/>
              </a:solidFill>
              <a:latin typeface="Consolas"/>
              <a:ea typeface="Consolas"/>
              <a:cs typeface="Consolas"/>
              <a:sym typeface="Consolas"/>
            </a:endParaRPr>
          </a:p>
          <a:p>
            <a:pPr indent="0" lvl="0" marL="0" rtl="0" algn="just">
              <a:lnSpc>
                <a:spcPct val="100000"/>
              </a:lnSpc>
              <a:spcBef>
                <a:spcPts val="0"/>
              </a:spcBef>
              <a:spcAft>
                <a:spcPts val="0"/>
              </a:spcAft>
              <a:buNone/>
            </a:pPr>
            <a:r>
              <a:t/>
            </a:r>
            <a:endParaRPr sz="1100">
              <a:solidFill>
                <a:srgbClr val="800000"/>
              </a:solidFill>
              <a:latin typeface="Consolas"/>
              <a:ea typeface="Consolas"/>
              <a:cs typeface="Consolas"/>
              <a:sym typeface="Consolas"/>
            </a:endParaRPr>
          </a:p>
        </p:txBody>
      </p:sp>
      <p:sp>
        <p:nvSpPr>
          <p:cNvPr id="1201" name="Google Shape;1201;p153"/>
          <p:cNvSpPr txBox="1"/>
          <p:nvPr/>
        </p:nvSpPr>
        <p:spPr>
          <a:xfrm>
            <a:off x="3787500" y="1001525"/>
            <a:ext cx="1569000" cy="33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latin typeface="Didact Gothic"/>
                <a:ea typeface="Didact Gothic"/>
                <a:cs typeface="Didact Gothic"/>
                <a:sym typeface="Didact Gothic"/>
              </a:rPr>
              <a:t>CSS a usar:</a:t>
            </a:r>
            <a:endParaRPr sz="1800">
              <a:latin typeface="Didact Gothic"/>
              <a:ea typeface="Didact Gothic"/>
              <a:cs typeface="Didact Gothic"/>
              <a:sym typeface="Didact Gothic"/>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pic>
        <p:nvPicPr>
          <p:cNvPr id="1206" name="Google Shape;1206;p15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207" name="Google Shape;1207;p154"/>
          <p:cNvSpPr txBox="1"/>
          <p:nvPr/>
        </p:nvSpPr>
        <p:spPr>
          <a:xfrm>
            <a:off x="643800" y="218925"/>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JUSTIFY-ITEMS: CENTER</a:t>
            </a:r>
            <a:endParaRPr i="1" sz="3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208" name="Google Shape;1208;p154"/>
          <p:cNvSpPr txBox="1"/>
          <p:nvPr/>
        </p:nvSpPr>
        <p:spPr>
          <a:xfrm>
            <a:off x="2443925" y="1394625"/>
            <a:ext cx="5018100" cy="14316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.padre</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justify-items</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stretch</a:t>
            </a:r>
            <a:r>
              <a:rPr lang="en-GB">
                <a:solidFill>
                  <a:schemeClr val="dk1"/>
                </a:solidFill>
                <a:latin typeface="Consolas"/>
                <a:ea typeface="Consolas"/>
                <a:cs typeface="Consolas"/>
                <a:sym typeface="Consolas"/>
              </a:rPr>
              <a:t>;</a:t>
            </a:r>
            <a:br>
              <a:rPr lang="en-GB">
                <a:solidFill>
                  <a:schemeClr val="dk1"/>
                </a:solidFill>
                <a:latin typeface="Consolas"/>
                <a:ea typeface="Consolas"/>
                <a:cs typeface="Consolas"/>
                <a:sym typeface="Consolas"/>
              </a:rPr>
            </a:br>
            <a:r>
              <a:rPr lang="en-GB">
                <a:solidFill>
                  <a:schemeClr val="dk1"/>
                </a:solidFill>
                <a:latin typeface="Consolas"/>
                <a:ea typeface="Consolas"/>
                <a:cs typeface="Consolas"/>
                <a:sym typeface="Consolas"/>
              </a:rPr>
              <a:t>			   </a:t>
            </a:r>
            <a:r>
              <a:rPr lang="en-GB">
                <a:solidFill>
                  <a:srgbClr val="008000"/>
                </a:solidFill>
                <a:latin typeface="Consolas"/>
                <a:ea typeface="Consolas"/>
                <a:cs typeface="Consolas"/>
                <a:sym typeface="Consolas"/>
              </a:rPr>
              <a:t>/* predeterminado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rgbClr val="F5D67B"/>
              </a:solidFill>
              <a:latin typeface="Consolas"/>
              <a:ea typeface="Consolas"/>
              <a:cs typeface="Consolas"/>
              <a:sym typeface="Consolas"/>
            </a:endParaRPr>
          </a:p>
        </p:txBody>
      </p:sp>
      <p:pic>
        <p:nvPicPr>
          <p:cNvPr id="1209" name="Google Shape;1209;p154"/>
          <p:cNvPicPr preferRelativeResize="0"/>
          <p:nvPr/>
        </p:nvPicPr>
        <p:blipFill>
          <a:blip r:embed="rId4">
            <a:alphaModFix/>
          </a:blip>
          <a:stretch>
            <a:fillRect/>
          </a:stretch>
        </p:blipFill>
        <p:spPr>
          <a:xfrm>
            <a:off x="2443925" y="2971009"/>
            <a:ext cx="5018101" cy="1867690"/>
          </a:xfrm>
          <a:prstGeom prst="rect">
            <a:avLst/>
          </a:prstGeom>
          <a:noFill/>
          <a:ln>
            <a:noFill/>
          </a:ln>
        </p:spPr>
      </p:pic>
      <p:sp>
        <p:nvSpPr>
          <p:cNvPr id="1210" name="Google Shape;1210;p154"/>
          <p:cNvSpPr txBox="1"/>
          <p:nvPr/>
        </p:nvSpPr>
        <p:spPr>
          <a:xfrm>
            <a:off x="726050" y="1686800"/>
            <a:ext cx="1523700" cy="3151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600">
                <a:latin typeface="Helvetica Neue Light"/>
                <a:ea typeface="Helvetica Neue Light"/>
                <a:cs typeface="Helvetica Neue Light"/>
                <a:sym typeface="Helvetica Neue Light"/>
              </a:rPr>
              <a:t>Alineando el contenido </a:t>
            </a:r>
            <a:r>
              <a:rPr lang="en-GB" sz="1600">
                <a:highlight>
                  <a:srgbClr val="E0FF00"/>
                </a:highlight>
                <a:latin typeface="Helvetica Neue Light"/>
                <a:ea typeface="Helvetica Neue Light"/>
                <a:cs typeface="Helvetica Neue Light"/>
                <a:sym typeface="Helvetica Neue Light"/>
              </a:rPr>
              <a:t>dentro </a:t>
            </a:r>
            <a:r>
              <a:rPr lang="en-GB" sz="1600">
                <a:latin typeface="Helvetica Neue Light"/>
                <a:ea typeface="Helvetica Neue Light"/>
                <a:cs typeface="Helvetica Neue Light"/>
                <a:sym typeface="Helvetica Neue Light"/>
              </a:rPr>
              <a:t>de las celdas, de forma </a:t>
            </a:r>
            <a:r>
              <a:rPr lang="en-GB" sz="1600">
                <a:highlight>
                  <a:srgbClr val="E0FF00"/>
                </a:highlight>
                <a:latin typeface="Helvetica Neue Light"/>
                <a:ea typeface="Helvetica Neue Light"/>
                <a:cs typeface="Helvetica Neue Light"/>
                <a:sym typeface="Helvetica Neue Light"/>
              </a:rPr>
              <a:t>horizontal</a:t>
            </a:r>
            <a:r>
              <a:rPr lang="en-GB" sz="1600">
                <a:latin typeface="Helvetica Neue Light"/>
                <a:ea typeface="Helvetica Neue Light"/>
                <a:cs typeface="Helvetica Neue Light"/>
                <a:sym typeface="Helvetica Neue Light"/>
              </a:rPr>
              <a:t>.</a:t>
            </a:r>
            <a:endParaRPr sz="1600">
              <a:latin typeface="Helvetica Neue Light"/>
              <a:ea typeface="Helvetica Neue Light"/>
              <a:cs typeface="Helvetica Neue Light"/>
              <a:sym typeface="Helvetica Neue Light"/>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pic>
        <p:nvPicPr>
          <p:cNvPr id="1215" name="Google Shape;1215;p15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216" name="Google Shape;1216;p155"/>
          <p:cNvSpPr txBox="1"/>
          <p:nvPr/>
        </p:nvSpPr>
        <p:spPr>
          <a:xfrm>
            <a:off x="643800" y="145925"/>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JUSTIFY-ITEMS: START</a:t>
            </a:r>
            <a:endParaRPr i="1" sz="3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pic>
        <p:nvPicPr>
          <p:cNvPr id="1217" name="Google Shape;1217;p155"/>
          <p:cNvPicPr preferRelativeResize="0"/>
          <p:nvPr/>
        </p:nvPicPr>
        <p:blipFill>
          <a:blip r:embed="rId4">
            <a:alphaModFix/>
          </a:blip>
          <a:stretch>
            <a:fillRect/>
          </a:stretch>
        </p:blipFill>
        <p:spPr>
          <a:xfrm>
            <a:off x="2386965" y="3040175"/>
            <a:ext cx="5018126" cy="1893250"/>
          </a:xfrm>
          <a:prstGeom prst="rect">
            <a:avLst/>
          </a:prstGeom>
          <a:noFill/>
          <a:ln>
            <a:noFill/>
          </a:ln>
        </p:spPr>
      </p:pic>
      <p:sp>
        <p:nvSpPr>
          <p:cNvPr id="1218" name="Google Shape;1218;p155"/>
          <p:cNvSpPr txBox="1"/>
          <p:nvPr/>
        </p:nvSpPr>
        <p:spPr>
          <a:xfrm>
            <a:off x="2386953" y="1699425"/>
            <a:ext cx="5018100" cy="11292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a:solidFill>
                  <a:srgbClr val="800000"/>
                </a:solidFill>
                <a:latin typeface="Consolas"/>
                <a:ea typeface="Consolas"/>
                <a:cs typeface="Consolas"/>
                <a:sym typeface="Consolas"/>
              </a:rPr>
              <a:t>.padre</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justify-items</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start</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rgbClr val="F5D67B"/>
              </a:solidFill>
              <a:latin typeface="Consolas"/>
              <a:ea typeface="Consolas"/>
              <a:cs typeface="Consolas"/>
              <a:sym typeface="Consolas"/>
            </a:endParaRPr>
          </a:p>
        </p:txBody>
      </p:sp>
      <p:sp>
        <p:nvSpPr>
          <p:cNvPr id="1219" name="Google Shape;1219;p155"/>
          <p:cNvSpPr txBox="1"/>
          <p:nvPr/>
        </p:nvSpPr>
        <p:spPr>
          <a:xfrm>
            <a:off x="726050" y="1686800"/>
            <a:ext cx="1523700" cy="3151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600">
                <a:latin typeface="Helvetica Neue Light"/>
                <a:ea typeface="Helvetica Neue Light"/>
                <a:cs typeface="Helvetica Neue Light"/>
                <a:sym typeface="Helvetica Neue Light"/>
              </a:rPr>
              <a:t>Alineando el contenido </a:t>
            </a:r>
            <a:r>
              <a:rPr lang="en-GB" sz="1600">
                <a:highlight>
                  <a:srgbClr val="E0FF00"/>
                </a:highlight>
                <a:latin typeface="Helvetica Neue Light"/>
                <a:ea typeface="Helvetica Neue Light"/>
                <a:cs typeface="Helvetica Neue Light"/>
                <a:sym typeface="Helvetica Neue Light"/>
              </a:rPr>
              <a:t>dentro </a:t>
            </a:r>
            <a:r>
              <a:rPr lang="en-GB" sz="1600">
                <a:latin typeface="Helvetica Neue Light"/>
                <a:ea typeface="Helvetica Neue Light"/>
                <a:cs typeface="Helvetica Neue Light"/>
                <a:sym typeface="Helvetica Neue Light"/>
              </a:rPr>
              <a:t>de las celdas, de forma </a:t>
            </a:r>
            <a:r>
              <a:rPr lang="en-GB" sz="1600">
                <a:highlight>
                  <a:srgbClr val="E0FF00"/>
                </a:highlight>
                <a:latin typeface="Helvetica Neue Light"/>
                <a:ea typeface="Helvetica Neue Light"/>
                <a:cs typeface="Helvetica Neue Light"/>
                <a:sym typeface="Helvetica Neue Light"/>
              </a:rPr>
              <a:t>horizontal</a:t>
            </a:r>
            <a:r>
              <a:rPr lang="en-GB" sz="1600">
                <a:latin typeface="Helvetica Neue Light"/>
                <a:ea typeface="Helvetica Neue Light"/>
                <a:cs typeface="Helvetica Neue Light"/>
                <a:sym typeface="Helvetica Neue Light"/>
              </a:rPr>
              <a:t>.</a:t>
            </a:r>
            <a:endParaRPr sz="1600">
              <a:latin typeface="Helvetica Neue Light"/>
              <a:ea typeface="Helvetica Neue Light"/>
              <a:cs typeface="Helvetica Neue Light"/>
              <a:sym typeface="Helvetica Neue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33" name="Shape 233"/>
        <p:cNvGrpSpPr/>
        <p:nvPr/>
      </p:nvGrpSpPr>
      <p:grpSpPr>
        <a:xfrm>
          <a:off x="0" y="0"/>
          <a:ext cx="0" cy="0"/>
          <a:chOff x="0" y="0"/>
          <a:chExt cx="0" cy="0"/>
        </a:xfrm>
      </p:grpSpPr>
      <p:sp>
        <p:nvSpPr>
          <p:cNvPr id="234" name="Google Shape;234;p39"/>
          <p:cNvSpPr txBox="1"/>
          <p:nvPr/>
        </p:nvSpPr>
        <p:spPr>
          <a:xfrm>
            <a:off x="996000" y="1603675"/>
            <a:ext cx="7152000" cy="3000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latin typeface="Helvetica Neue Light"/>
                <a:ea typeface="Helvetica Neue Light"/>
                <a:cs typeface="Helvetica Neue Light"/>
                <a:sym typeface="Helvetica Neue Light"/>
              </a:rPr>
              <a:t>Flexbox es un modo de diseño que nos permite crear estructuras para sitios web de una forma más fácil. Si ya sabes de HTML y CSS, probablemente alguna vez habrás visto que los sitios web se realizan utilizando la propiedad float, para desplazar contenedores. </a:t>
            </a:r>
            <a:endParaRPr sz="20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000">
                <a:solidFill>
                  <a:schemeClr val="dk1"/>
                </a:solidFill>
                <a:latin typeface="Helvetica Neue Light"/>
                <a:ea typeface="Helvetica Neue Light"/>
                <a:cs typeface="Helvetica Neue Light"/>
                <a:sym typeface="Helvetica Neue Light"/>
              </a:rPr>
              <a:t>Con Flexbox ya no necesitarás usar float para posicionar tus elementos. Al contrario, con Flexbox podrás posicionar y distribuir los elementos como tú quieras.</a:t>
            </a:r>
            <a:endParaRPr sz="20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latin typeface="Helvetica Neue Light"/>
              <a:ea typeface="Helvetica Neue Light"/>
              <a:cs typeface="Helvetica Neue Light"/>
              <a:sym typeface="Helvetica Neue Light"/>
            </a:endParaRPr>
          </a:p>
        </p:txBody>
      </p:sp>
      <p:pic>
        <p:nvPicPr>
          <p:cNvPr id="235" name="Google Shape;235;p3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36" name="Google Shape;236;p39"/>
          <p:cNvSpPr txBox="1"/>
          <p:nvPr/>
        </p:nvSpPr>
        <p:spPr>
          <a:xfrm>
            <a:off x="2692499" y="459475"/>
            <a:ext cx="37590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i="1" lang="en-GB" sz="4000">
                <a:solidFill>
                  <a:schemeClr val="dk1"/>
                </a:solidFill>
                <a:latin typeface="Anton"/>
                <a:ea typeface="Anton"/>
                <a:cs typeface="Anton"/>
                <a:sym typeface="Anton"/>
              </a:rPr>
              <a:t>¿QUÉ ES FLEXBOX?</a:t>
            </a:r>
            <a:endParaRPr i="1" sz="4000">
              <a:latin typeface="Anton"/>
              <a:ea typeface="Anton"/>
              <a:cs typeface="Anton"/>
              <a:sym typeface="Anton"/>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pic>
        <p:nvPicPr>
          <p:cNvPr id="1224" name="Google Shape;1224;p15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225" name="Google Shape;1225;p156"/>
          <p:cNvSpPr txBox="1"/>
          <p:nvPr/>
        </p:nvSpPr>
        <p:spPr>
          <a:xfrm>
            <a:off x="643800" y="251375"/>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JUSTIFY-ITEMS: END</a:t>
            </a:r>
            <a:endParaRPr i="1" sz="3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226" name="Google Shape;1226;p156"/>
          <p:cNvSpPr txBox="1"/>
          <p:nvPr/>
        </p:nvSpPr>
        <p:spPr>
          <a:xfrm>
            <a:off x="2443925" y="1699425"/>
            <a:ext cx="5018100" cy="10707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.padre</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justify-items</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end</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rgbClr val="F5D67B"/>
              </a:solidFill>
              <a:latin typeface="Consolas"/>
              <a:ea typeface="Consolas"/>
              <a:cs typeface="Consolas"/>
              <a:sym typeface="Consolas"/>
            </a:endParaRPr>
          </a:p>
        </p:txBody>
      </p:sp>
      <p:pic>
        <p:nvPicPr>
          <p:cNvPr id="1227" name="Google Shape;1227;p156"/>
          <p:cNvPicPr preferRelativeResize="0"/>
          <p:nvPr/>
        </p:nvPicPr>
        <p:blipFill>
          <a:blip r:embed="rId4">
            <a:alphaModFix/>
          </a:blip>
          <a:stretch>
            <a:fillRect/>
          </a:stretch>
        </p:blipFill>
        <p:spPr>
          <a:xfrm>
            <a:off x="2443925" y="3110730"/>
            <a:ext cx="5018100" cy="1822894"/>
          </a:xfrm>
          <a:prstGeom prst="rect">
            <a:avLst/>
          </a:prstGeom>
          <a:noFill/>
          <a:ln>
            <a:noFill/>
          </a:ln>
        </p:spPr>
      </p:pic>
      <p:sp>
        <p:nvSpPr>
          <p:cNvPr id="1228" name="Google Shape;1228;p156"/>
          <p:cNvSpPr txBox="1"/>
          <p:nvPr/>
        </p:nvSpPr>
        <p:spPr>
          <a:xfrm>
            <a:off x="726050" y="1686800"/>
            <a:ext cx="1523700" cy="3151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600">
                <a:latin typeface="Helvetica Neue Light"/>
                <a:ea typeface="Helvetica Neue Light"/>
                <a:cs typeface="Helvetica Neue Light"/>
                <a:sym typeface="Helvetica Neue Light"/>
              </a:rPr>
              <a:t>Alineando el contenido </a:t>
            </a:r>
            <a:r>
              <a:rPr lang="en-GB" sz="1600">
                <a:highlight>
                  <a:srgbClr val="E0FF00"/>
                </a:highlight>
                <a:latin typeface="Helvetica Neue Light"/>
                <a:ea typeface="Helvetica Neue Light"/>
                <a:cs typeface="Helvetica Neue Light"/>
                <a:sym typeface="Helvetica Neue Light"/>
              </a:rPr>
              <a:t>dentro </a:t>
            </a:r>
            <a:r>
              <a:rPr lang="en-GB" sz="1600">
                <a:latin typeface="Helvetica Neue Light"/>
                <a:ea typeface="Helvetica Neue Light"/>
                <a:cs typeface="Helvetica Neue Light"/>
                <a:sym typeface="Helvetica Neue Light"/>
              </a:rPr>
              <a:t>de las celdas, de forma </a:t>
            </a:r>
            <a:r>
              <a:rPr lang="en-GB" sz="1600">
                <a:highlight>
                  <a:srgbClr val="E0FF00"/>
                </a:highlight>
                <a:latin typeface="Helvetica Neue Light"/>
                <a:ea typeface="Helvetica Neue Light"/>
                <a:cs typeface="Helvetica Neue Light"/>
                <a:sym typeface="Helvetica Neue Light"/>
              </a:rPr>
              <a:t>horizontal</a:t>
            </a:r>
            <a:r>
              <a:rPr lang="en-GB" sz="1600">
                <a:latin typeface="Helvetica Neue Light"/>
                <a:ea typeface="Helvetica Neue Light"/>
                <a:cs typeface="Helvetica Neue Light"/>
                <a:sym typeface="Helvetica Neue Light"/>
              </a:rPr>
              <a:t>.</a:t>
            </a:r>
            <a:endParaRPr sz="1600">
              <a:latin typeface="Helvetica Neue Light"/>
              <a:ea typeface="Helvetica Neue Light"/>
              <a:cs typeface="Helvetica Neue Light"/>
              <a:sym typeface="Helvetica Neue Light"/>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pic>
        <p:nvPicPr>
          <p:cNvPr id="1233" name="Google Shape;1233;p15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234" name="Google Shape;1234;p157"/>
          <p:cNvSpPr txBox="1"/>
          <p:nvPr/>
        </p:nvSpPr>
        <p:spPr>
          <a:xfrm>
            <a:off x="643800" y="235150"/>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JUSTIFY-ITEMS: CENTER</a:t>
            </a:r>
            <a:endParaRPr i="1" sz="3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235" name="Google Shape;1235;p157"/>
          <p:cNvSpPr txBox="1"/>
          <p:nvPr/>
        </p:nvSpPr>
        <p:spPr>
          <a:xfrm>
            <a:off x="2443925" y="1775625"/>
            <a:ext cx="5018100" cy="10707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.padre</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justify-items</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center</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rgbClr val="F5D67B"/>
              </a:solidFill>
              <a:latin typeface="Consolas"/>
              <a:ea typeface="Consolas"/>
              <a:cs typeface="Consolas"/>
              <a:sym typeface="Consolas"/>
            </a:endParaRPr>
          </a:p>
        </p:txBody>
      </p:sp>
      <p:pic>
        <p:nvPicPr>
          <p:cNvPr id="1236" name="Google Shape;1236;p157"/>
          <p:cNvPicPr preferRelativeResize="0"/>
          <p:nvPr/>
        </p:nvPicPr>
        <p:blipFill>
          <a:blip r:embed="rId4">
            <a:alphaModFix/>
          </a:blip>
          <a:stretch>
            <a:fillRect/>
          </a:stretch>
        </p:blipFill>
        <p:spPr>
          <a:xfrm>
            <a:off x="2443925" y="3092000"/>
            <a:ext cx="5018100" cy="1822900"/>
          </a:xfrm>
          <a:prstGeom prst="rect">
            <a:avLst/>
          </a:prstGeom>
          <a:noFill/>
          <a:ln>
            <a:noFill/>
          </a:ln>
        </p:spPr>
      </p:pic>
      <p:sp>
        <p:nvSpPr>
          <p:cNvPr id="1237" name="Google Shape;1237;p157"/>
          <p:cNvSpPr txBox="1"/>
          <p:nvPr/>
        </p:nvSpPr>
        <p:spPr>
          <a:xfrm>
            <a:off x="726050" y="1686800"/>
            <a:ext cx="1523700" cy="3151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600">
                <a:latin typeface="Helvetica Neue Light"/>
                <a:ea typeface="Helvetica Neue Light"/>
                <a:cs typeface="Helvetica Neue Light"/>
                <a:sym typeface="Helvetica Neue Light"/>
              </a:rPr>
              <a:t>Alineando el contenido </a:t>
            </a:r>
            <a:r>
              <a:rPr lang="en-GB" sz="1600">
                <a:highlight>
                  <a:srgbClr val="E0FF00"/>
                </a:highlight>
                <a:latin typeface="Helvetica Neue Light"/>
                <a:ea typeface="Helvetica Neue Light"/>
                <a:cs typeface="Helvetica Neue Light"/>
                <a:sym typeface="Helvetica Neue Light"/>
              </a:rPr>
              <a:t>dentro </a:t>
            </a:r>
            <a:r>
              <a:rPr lang="en-GB" sz="1600">
                <a:latin typeface="Helvetica Neue Light"/>
                <a:ea typeface="Helvetica Neue Light"/>
                <a:cs typeface="Helvetica Neue Light"/>
                <a:sym typeface="Helvetica Neue Light"/>
              </a:rPr>
              <a:t>de las celdas, de forma </a:t>
            </a:r>
            <a:r>
              <a:rPr lang="en-GB" sz="1600">
                <a:highlight>
                  <a:srgbClr val="E0FF00"/>
                </a:highlight>
                <a:latin typeface="Helvetica Neue Light"/>
                <a:ea typeface="Helvetica Neue Light"/>
                <a:cs typeface="Helvetica Neue Light"/>
                <a:sym typeface="Helvetica Neue Light"/>
              </a:rPr>
              <a:t>horizontal</a:t>
            </a:r>
            <a:r>
              <a:rPr lang="en-GB" sz="1600">
                <a:latin typeface="Helvetica Neue Light"/>
                <a:ea typeface="Helvetica Neue Light"/>
                <a:cs typeface="Helvetica Neue Light"/>
                <a:sym typeface="Helvetica Neue Light"/>
              </a:rPr>
              <a:t>.</a:t>
            </a:r>
            <a:endParaRPr sz="1600">
              <a:latin typeface="Helvetica Neue Light"/>
              <a:ea typeface="Helvetica Neue Light"/>
              <a:cs typeface="Helvetica Neue Light"/>
              <a:sym typeface="Helvetica Neue Light"/>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pic>
        <p:nvPicPr>
          <p:cNvPr id="1242" name="Google Shape;1242;p15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243" name="Google Shape;1243;p158"/>
          <p:cNvSpPr txBox="1"/>
          <p:nvPr/>
        </p:nvSpPr>
        <p:spPr>
          <a:xfrm>
            <a:off x="643800" y="186475"/>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ALIGN-ITEMS: STRETCH</a:t>
            </a:r>
            <a:endParaRPr i="1" sz="3800">
              <a:solidFill>
                <a:schemeClr val="dk1"/>
              </a:solidFill>
              <a:latin typeface="Anton"/>
              <a:ea typeface="Anton"/>
              <a:cs typeface="Anton"/>
              <a:sym typeface="Anton"/>
            </a:endParaRPr>
          </a:p>
        </p:txBody>
      </p:sp>
      <p:sp>
        <p:nvSpPr>
          <p:cNvPr id="1244" name="Google Shape;1244;p158"/>
          <p:cNvSpPr txBox="1"/>
          <p:nvPr/>
        </p:nvSpPr>
        <p:spPr>
          <a:xfrm>
            <a:off x="2443925" y="1470825"/>
            <a:ext cx="5018100" cy="14316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.padre</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align-items</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stretch</a:t>
            </a:r>
            <a:r>
              <a:rPr lang="en-GB">
                <a:solidFill>
                  <a:schemeClr val="dk1"/>
                </a:solidFill>
                <a:latin typeface="Consolas"/>
                <a:ea typeface="Consolas"/>
                <a:cs typeface="Consolas"/>
                <a:sym typeface="Consolas"/>
              </a:rPr>
              <a:t>;</a:t>
            </a:r>
            <a:br>
              <a:rPr lang="en-GB">
                <a:solidFill>
                  <a:schemeClr val="dk1"/>
                </a:solidFill>
                <a:latin typeface="Consolas"/>
                <a:ea typeface="Consolas"/>
                <a:cs typeface="Consolas"/>
                <a:sym typeface="Consolas"/>
              </a:rPr>
            </a:br>
            <a:r>
              <a:rPr lang="en-GB">
                <a:solidFill>
                  <a:schemeClr val="dk1"/>
                </a:solidFill>
                <a:latin typeface="Consolas"/>
                <a:ea typeface="Consolas"/>
                <a:cs typeface="Consolas"/>
                <a:sym typeface="Consolas"/>
              </a:rPr>
              <a:t>			   </a:t>
            </a:r>
            <a:r>
              <a:rPr lang="en-GB">
                <a:solidFill>
                  <a:srgbClr val="008000"/>
                </a:solidFill>
                <a:latin typeface="Consolas"/>
                <a:ea typeface="Consolas"/>
                <a:cs typeface="Consolas"/>
                <a:sym typeface="Consolas"/>
              </a:rPr>
              <a:t>/* predeterminado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rgbClr val="F5D67B"/>
              </a:solidFill>
              <a:latin typeface="Consolas"/>
              <a:ea typeface="Consolas"/>
              <a:cs typeface="Consolas"/>
              <a:sym typeface="Consolas"/>
            </a:endParaRPr>
          </a:p>
        </p:txBody>
      </p:sp>
      <p:pic>
        <p:nvPicPr>
          <p:cNvPr id="1245" name="Google Shape;1245;p158"/>
          <p:cNvPicPr preferRelativeResize="0"/>
          <p:nvPr/>
        </p:nvPicPr>
        <p:blipFill>
          <a:blip r:embed="rId4">
            <a:alphaModFix/>
          </a:blip>
          <a:stretch>
            <a:fillRect/>
          </a:stretch>
        </p:blipFill>
        <p:spPr>
          <a:xfrm>
            <a:off x="2443925" y="3047209"/>
            <a:ext cx="5018101" cy="1867690"/>
          </a:xfrm>
          <a:prstGeom prst="rect">
            <a:avLst/>
          </a:prstGeom>
          <a:noFill/>
          <a:ln>
            <a:noFill/>
          </a:ln>
        </p:spPr>
      </p:pic>
      <p:sp>
        <p:nvSpPr>
          <p:cNvPr id="1246" name="Google Shape;1246;p158"/>
          <p:cNvSpPr txBox="1"/>
          <p:nvPr/>
        </p:nvSpPr>
        <p:spPr>
          <a:xfrm>
            <a:off x="726050" y="1686800"/>
            <a:ext cx="1523700" cy="3151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600">
                <a:latin typeface="Helvetica Neue Light"/>
                <a:ea typeface="Helvetica Neue Light"/>
                <a:cs typeface="Helvetica Neue Light"/>
                <a:sym typeface="Helvetica Neue Light"/>
              </a:rPr>
              <a:t>Alineando el contenido </a:t>
            </a:r>
            <a:r>
              <a:rPr lang="en-GB" sz="1600">
                <a:highlight>
                  <a:srgbClr val="E0FF00"/>
                </a:highlight>
                <a:latin typeface="Helvetica Neue Light"/>
                <a:ea typeface="Helvetica Neue Light"/>
                <a:cs typeface="Helvetica Neue Light"/>
                <a:sym typeface="Helvetica Neue Light"/>
              </a:rPr>
              <a:t>dentro </a:t>
            </a:r>
            <a:r>
              <a:rPr lang="en-GB" sz="1600">
                <a:latin typeface="Helvetica Neue Light"/>
                <a:ea typeface="Helvetica Neue Light"/>
                <a:cs typeface="Helvetica Neue Light"/>
                <a:sym typeface="Helvetica Neue Light"/>
              </a:rPr>
              <a:t>de las celdas, de forma </a:t>
            </a:r>
            <a:r>
              <a:rPr lang="en-GB" sz="1600">
                <a:highlight>
                  <a:srgbClr val="E0FF00"/>
                </a:highlight>
                <a:latin typeface="Helvetica Neue Light"/>
                <a:ea typeface="Helvetica Neue Light"/>
                <a:cs typeface="Helvetica Neue Light"/>
                <a:sym typeface="Helvetica Neue Light"/>
              </a:rPr>
              <a:t>vertical</a:t>
            </a:r>
            <a:r>
              <a:rPr lang="en-GB" sz="1600">
                <a:latin typeface="Helvetica Neue Light"/>
                <a:ea typeface="Helvetica Neue Light"/>
                <a:cs typeface="Helvetica Neue Light"/>
                <a:sym typeface="Helvetica Neue Light"/>
              </a:rPr>
              <a:t>.</a:t>
            </a:r>
            <a:endParaRPr sz="1600">
              <a:latin typeface="Helvetica Neue Light"/>
              <a:ea typeface="Helvetica Neue Light"/>
              <a:cs typeface="Helvetica Neue Light"/>
              <a:sym typeface="Helvetica Neue Light"/>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pic>
        <p:nvPicPr>
          <p:cNvPr id="1251" name="Google Shape;1251;p15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252" name="Google Shape;1252;p159"/>
          <p:cNvSpPr txBox="1"/>
          <p:nvPr/>
        </p:nvSpPr>
        <p:spPr>
          <a:xfrm>
            <a:off x="643800" y="162125"/>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ALIGN-ITEMS: START</a:t>
            </a:r>
            <a:endParaRPr i="1" sz="3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253" name="Google Shape;1253;p159"/>
          <p:cNvSpPr txBox="1"/>
          <p:nvPr/>
        </p:nvSpPr>
        <p:spPr>
          <a:xfrm>
            <a:off x="2367725" y="1775625"/>
            <a:ext cx="5018100" cy="10707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.padre</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align-items</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start</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rgbClr val="F5D67B"/>
              </a:solidFill>
              <a:latin typeface="Consolas"/>
              <a:ea typeface="Consolas"/>
              <a:cs typeface="Consolas"/>
              <a:sym typeface="Consolas"/>
            </a:endParaRPr>
          </a:p>
        </p:txBody>
      </p:sp>
      <p:pic>
        <p:nvPicPr>
          <p:cNvPr id="1254" name="Google Shape;1254;p159"/>
          <p:cNvPicPr preferRelativeResize="0"/>
          <p:nvPr/>
        </p:nvPicPr>
        <p:blipFill>
          <a:blip r:embed="rId4">
            <a:alphaModFix/>
          </a:blip>
          <a:stretch>
            <a:fillRect/>
          </a:stretch>
        </p:blipFill>
        <p:spPr>
          <a:xfrm>
            <a:off x="2367750" y="3008744"/>
            <a:ext cx="5018101" cy="1829406"/>
          </a:xfrm>
          <a:prstGeom prst="rect">
            <a:avLst/>
          </a:prstGeom>
          <a:noFill/>
          <a:ln>
            <a:noFill/>
          </a:ln>
        </p:spPr>
      </p:pic>
      <p:sp>
        <p:nvSpPr>
          <p:cNvPr id="1255" name="Google Shape;1255;p159"/>
          <p:cNvSpPr txBox="1"/>
          <p:nvPr/>
        </p:nvSpPr>
        <p:spPr>
          <a:xfrm>
            <a:off x="726050" y="1686800"/>
            <a:ext cx="1523700" cy="3151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600">
                <a:latin typeface="Helvetica Neue Light"/>
                <a:ea typeface="Helvetica Neue Light"/>
                <a:cs typeface="Helvetica Neue Light"/>
                <a:sym typeface="Helvetica Neue Light"/>
              </a:rPr>
              <a:t>Alineando el contenido </a:t>
            </a:r>
            <a:r>
              <a:rPr lang="en-GB" sz="1600">
                <a:highlight>
                  <a:srgbClr val="E0FF00"/>
                </a:highlight>
                <a:latin typeface="Helvetica Neue Light"/>
                <a:ea typeface="Helvetica Neue Light"/>
                <a:cs typeface="Helvetica Neue Light"/>
                <a:sym typeface="Helvetica Neue Light"/>
              </a:rPr>
              <a:t>dentro </a:t>
            </a:r>
            <a:r>
              <a:rPr lang="en-GB" sz="1600">
                <a:latin typeface="Helvetica Neue Light"/>
                <a:ea typeface="Helvetica Neue Light"/>
                <a:cs typeface="Helvetica Neue Light"/>
                <a:sym typeface="Helvetica Neue Light"/>
              </a:rPr>
              <a:t>de las celdas, de forma </a:t>
            </a:r>
            <a:r>
              <a:rPr lang="en-GB" sz="1600">
                <a:highlight>
                  <a:srgbClr val="E0FF00"/>
                </a:highlight>
                <a:latin typeface="Helvetica Neue Light"/>
                <a:ea typeface="Helvetica Neue Light"/>
                <a:cs typeface="Helvetica Neue Light"/>
                <a:sym typeface="Helvetica Neue Light"/>
              </a:rPr>
              <a:t>vertical</a:t>
            </a:r>
            <a:r>
              <a:rPr lang="en-GB" sz="1600">
                <a:latin typeface="Helvetica Neue Light"/>
                <a:ea typeface="Helvetica Neue Light"/>
                <a:cs typeface="Helvetica Neue Light"/>
                <a:sym typeface="Helvetica Neue Light"/>
              </a:rPr>
              <a:t>.</a:t>
            </a:r>
            <a:endParaRPr sz="1600">
              <a:latin typeface="Helvetica Neue Light"/>
              <a:ea typeface="Helvetica Neue Light"/>
              <a:cs typeface="Helvetica Neue Light"/>
              <a:sym typeface="Helvetica Neue Light"/>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pic>
        <p:nvPicPr>
          <p:cNvPr id="1260" name="Google Shape;1260;p16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261" name="Google Shape;1261;p160"/>
          <p:cNvSpPr txBox="1"/>
          <p:nvPr/>
        </p:nvSpPr>
        <p:spPr>
          <a:xfrm>
            <a:off x="554550" y="258725"/>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ALIGN-ITEMS: END</a:t>
            </a:r>
            <a:endParaRPr i="1" sz="3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262" name="Google Shape;1262;p160"/>
          <p:cNvSpPr txBox="1"/>
          <p:nvPr/>
        </p:nvSpPr>
        <p:spPr>
          <a:xfrm>
            <a:off x="2443925" y="1775625"/>
            <a:ext cx="5018100" cy="10707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.padre</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align-items</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end</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rgbClr val="F5D67B"/>
              </a:solidFill>
              <a:latin typeface="Consolas"/>
              <a:ea typeface="Consolas"/>
              <a:cs typeface="Consolas"/>
              <a:sym typeface="Consolas"/>
            </a:endParaRPr>
          </a:p>
        </p:txBody>
      </p:sp>
      <p:pic>
        <p:nvPicPr>
          <p:cNvPr id="1263" name="Google Shape;1263;p160"/>
          <p:cNvPicPr preferRelativeResize="0"/>
          <p:nvPr/>
        </p:nvPicPr>
        <p:blipFill>
          <a:blip r:embed="rId4">
            <a:alphaModFix/>
          </a:blip>
          <a:stretch>
            <a:fillRect/>
          </a:stretch>
        </p:blipFill>
        <p:spPr>
          <a:xfrm>
            <a:off x="2443925" y="3120714"/>
            <a:ext cx="5018101" cy="1826636"/>
          </a:xfrm>
          <a:prstGeom prst="rect">
            <a:avLst/>
          </a:prstGeom>
          <a:noFill/>
          <a:ln>
            <a:noFill/>
          </a:ln>
        </p:spPr>
      </p:pic>
      <p:sp>
        <p:nvSpPr>
          <p:cNvPr id="1264" name="Google Shape;1264;p160"/>
          <p:cNvSpPr txBox="1"/>
          <p:nvPr/>
        </p:nvSpPr>
        <p:spPr>
          <a:xfrm>
            <a:off x="726050" y="1686800"/>
            <a:ext cx="1523700" cy="3151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600">
                <a:latin typeface="Helvetica Neue Light"/>
                <a:ea typeface="Helvetica Neue Light"/>
                <a:cs typeface="Helvetica Neue Light"/>
                <a:sym typeface="Helvetica Neue Light"/>
              </a:rPr>
              <a:t>Alineando el contenido </a:t>
            </a:r>
            <a:r>
              <a:rPr lang="en-GB" sz="1600">
                <a:highlight>
                  <a:srgbClr val="E0FF00"/>
                </a:highlight>
                <a:latin typeface="Helvetica Neue Light"/>
                <a:ea typeface="Helvetica Neue Light"/>
                <a:cs typeface="Helvetica Neue Light"/>
                <a:sym typeface="Helvetica Neue Light"/>
              </a:rPr>
              <a:t>dentro </a:t>
            </a:r>
            <a:r>
              <a:rPr lang="en-GB" sz="1600">
                <a:latin typeface="Helvetica Neue Light"/>
                <a:ea typeface="Helvetica Neue Light"/>
                <a:cs typeface="Helvetica Neue Light"/>
                <a:sym typeface="Helvetica Neue Light"/>
              </a:rPr>
              <a:t>de las celdas, de forma </a:t>
            </a:r>
            <a:r>
              <a:rPr lang="en-GB" sz="1600">
                <a:highlight>
                  <a:srgbClr val="E0FF00"/>
                </a:highlight>
                <a:latin typeface="Helvetica Neue Light"/>
                <a:ea typeface="Helvetica Neue Light"/>
                <a:cs typeface="Helvetica Neue Light"/>
                <a:sym typeface="Helvetica Neue Light"/>
              </a:rPr>
              <a:t>vertical</a:t>
            </a:r>
            <a:r>
              <a:rPr lang="en-GB" sz="1600">
                <a:latin typeface="Helvetica Neue Light"/>
                <a:ea typeface="Helvetica Neue Light"/>
                <a:cs typeface="Helvetica Neue Light"/>
                <a:sym typeface="Helvetica Neue Light"/>
              </a:rPr>
              <a:t>.</a:t>
            </a:r>
            <a:endParaRPr sz="1600">
              <a:latin typeface="Helvetica Neue Light"/>
              <a:ea typeface="Helvetica Neue Light"/>
              <a:cs typeface="Helvetica Neue Light"/>
              <a:sym typeface="Helvetica Neue Light"/>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pic>
        <p:nvPicPr>
          <p:cNvPr id="1269" name="Google Shape;1269;p16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270" name="Google Shape;1270;p161"/>
          <p:cNvSpPr txBox="1"/>
          <p:nvPr/>
        </p:nvSpPr>
        <p:spPr>
          <a:xfrm>
            <a:off x="587000" y="308175"/>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ALIGN-ITEMS: CENTER</a:t>
            </a:r>
            <a:endParaRPr i="1" sz="3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271" name="Google Shape;1271;p161"/>
          <p:cNvSpPr txBox="1"/>
          <p:nvPr/>
        </p:nvSpPr>
        <p:spPr>
          <a:xfrm>
            <a:off x="2443925" y="1775625"/>
            <a:ext cx="5018100" cy="11196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.padre</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align-items</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center</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rgbClr val="F5D67B"/>
              </a:solidFill>
              <a:latin typeface="Consolas"/>
              <a:ea typeface="Consolas"/>
              <a:cs typeface="Consolas"/>
              <a:sym typeface="Consolas"/>
            </a:endParaRPr>
          </a:p>
        </p:txBody>
      </p:sp>
      <p:pic>
        <p:nvPicPr>
          <p:cNvPr id="1272" name="Google Shape;1272;p161"/>
          <p:cNvPicPr preferRelativeResize="0"/>
          <p:nvPr/>
        </p:nvPicPr>
        <p:blipFill>
          <a:blip r:embed="rId4">
            <a:alphaModFix/>
          </a:blip>
          <a:stretch>
            <a:fillRect/>
          </a:stretch>
        </p:blipFill>
        <p:spPr>
          <a:xfrm>
            <a:off x="2443925" y="3119371"/>
            <a:ext cx="5018101" cy="1849854"/>
          </a:xfrm>
          <a:prstGeom prst="rect">
            <a:avLst/>
          </a:prstGeom>
          <a:noFill/>
          <a:ln>
            <a:noFill/>
          </a:ln>
        </p:spPr>
      </p:pic>
      <p:sp>
        <p:nvSpPr>
          <p:cNvPr id="1273" name="Google Shape;1273;p161"/>
          <p:cNvSpPr txBox="1"/>
          <p:nvPr/>
        </p:nvSpPr>
        <p:spPr>
          <a:xfrm>
            <a:off x="726050" y="1686800"/>
            <a:ext cx="1523700" cy="3151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600">
                <a:latin typeface="Helvetica Neue Light"/>
                <a:ea typeface="Helvetica Neue Light"/>
                <a:cs typeface="Helvetica Neue Light"/>
                <a:sym typeface="Helvetica Neue Light"/>
              </a:rPr>
              <a:t>Alineando el contenido </a:t>
            </a:r>
            <a:r>
              <a:rPr lang="en-GB" sz="1600">
                <a:highlight>
                  <a:srgbClr val="E0FF00"/>
                </a:highlight>
                <a:latin typeface="Helvetica Neue Light"/>
                <a:ea typeface="Helvetica Neue Light"/>
                <a:cs typeface="Helvetica Neue Light"/>
                <a:sym typeface="Helvetica Neue Light"/>
              </a:rPr>
              <a:t>dentro </a:t>
            </a:r>
            <a:r>
              <a:rPr lang="en-GB" sz="1600">
                <a:latin typeface="Helvetica Neue Light"/>
                <a:ea typeface="Helvetica Neue Light"/>
                <a:cs typeface="Helvetica Neue Light"/>
                <a:sym typeface="Helvetica Neue Light"/>
              </a:rPr>
              <a:t>de las celdas, de forma </a:t>
            </a:r>
            <a:r>
              <a:rPr lang="en-GB" sz="1600">
                <a:highlight>
                  <a:srgbClr val="E0FF00"/>
                </a:highlight>
                <a:latin typeface="Helvetica Neue Light"/>
                <a:ea typeface="Helvetica Neue Light"/>
                <a:cs typeface="Helvetica Neue Light"/>
                <a:sym typeface="Helvetica Neue Light"/>
              </a:rPr>
              <a:t>vertical</a:t>
            </a:r>
            <a:r>
              <a:rPr lang="en-GB" sz="1600">
                <a:latin typeface="Helvetica Neue Light"/>
                <a:ea typeface="Helvetica Neue Light"/>
                <a:cs typeface="Helvetica Neue Light"/>
                <a:sym typeface="Helvetica Neue Light"/>
              </a:rPr>
              <a:t>.</a:t>
            </a:r>
            <a:endParaRPr sz="1600">
              <a:latin typeface="Helvetica Neue Light"/>
              <a:ea typeface="Helvetica Neue Light"/>
              <a:cs typeface="Helvetica Neue Light"/>
              <a:sym typeface="Helvetica Neue Light"/>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pic>
        <p:nvPicPr>
          <p:cNvPr id="1278" name="Google Shape;1278;p16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279" name="Google Shape;1279;p162"/>
          <p:cNvSpPr txBox="1"/>
          <p:nvPr/>
        </p:nvSpPr>
        <p:spPr>
          <a:xfrm>
            <a:off x="643800" y="251375"/>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POSICIÓN DE ELEMENTOS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graphicFrame>
        <p:nvGraphicFramePr>
          <p:cNvPr id="1280" name="Google Shape;1280;p162"/>
          <p:cNvGraphicFramePr/>
          <p:nvPr/>
        </p:nvGraphicFramePr>
        <p:xfrm>
          <a:off x="722400" y="2591363"/>
          <a:ext cx="3000000" cy="3000000"/>
        </p:xfrm>
        <a:graphic>
          <a:graphicData uri="http://schemas.openxmlformats.org/drawingml/2006/table">
            <a:tbl>
              <a:tblPr>
                <a:noFill/>
                <a:tableStyleId>{2D18B286-8BD4-4421-AEE7-F6C830A2C793}</a:tableStyleId>
              </a:tblPr>
              <a:tblGrid>
                <a:gridCol w="1572550"/>
                <a:gridCol w="4498625"/>
                <a:gridCol w="1628025"/>
              </a:tblGrid>
              <a:tr h="337125">
                <a:tc>
                  <a:txBody>
                    <a:bodyPr/>
                    <a:lstStyle/>
                    <a:p>
                      <a:pPr indent="0" lvl="0" marL="0" rtl="0" algn="ctr">
                        <a:spcBef>
                          <a:spcPts val="0"/>
                        </a:spcBef>
                        <a:spcAft>
                          <a:spcPts val="0"/>
                        </a:spcAft>
                        <a:buNone/>
                      </a:pPr>
                      <a:r>
                        <a:rPr b="1" lang="en-GB" sz="1600">
                          <a:latin typeface="Helvetica Neue"/>
                          <a:ea typeface="Helvetica Neue"/>
                          <a:cs typeface="Helvetica Neue"/>
                          <a:sym typeface="Helvetica Neue"/>
                        </a:rPr>
                        <a:t>Propiedad</a:t>
                      </a:r>
                      <a:endParaRPr b="1" sz="1600">
                        <a:latin typeface="Helvetica Neue"/>
                        <a:ea typeface="Helvetica Neue"/>
                        <a:cs typeface="Helvetica Neue"/>
                        <a:sym typeface="Helvetica Neue"/>
                      </a:endParaRPr>
                    </a:p>
                  </a:txBody>
                  <a:tcPr marT="63500" marB="63500" marR="63500" marL="63500">
                    <a:solidFill>
                      <a:srgbClr val="D9D9D9"/>
                    </a:solidFill>
                  </a:tcPr>
                </a:tc>
                <a:tc>
                  <a:txBody>
                    <a:bodyPr/>
                    <a:lstStyle/>
                    <a:p>
                      <a:pPr indent="0" lvl="0" marL="0" rtl="0" algn="ctr">
                        <a:spcBef>
                          <a:spcPts val="0"/>
                        </a:spcBef>
                        <a:spcAft>
                          <a:spcPts val="0"/>
                        </a:spcAft>
                        <a:buNone/>
                      </a:pPr>
                      <a:r>
                        <a:rPr b="1" lang="en-GB" sz="1600">
                          <a:latin typeface="Helvetica Neue"/>
                          <a:ea typeface="Helvetica Neue"/>
                          <a:cs typeface="Helvetica Neue"/>
                          <a:sym typeface="Helvetica Neue"/>
                        </a:rPr>
                        <a:t>Valores</a:t>
                      </a:r>
                      <a:endParaRPr b="1" sz="1600">
                        <a:latin typeface="Helvetica Neue"/>
                        <a:ea typeface="Helvetica Neue"/>
                        <a:cs typeface="Helvetica Neue"/>
                        <a:sym typeface="Helvetica Neue"/>
                      </a:endParaRPr>
                    </a:p>
                  </a:txBody>
                  <a:tcPr marT="63500" marB="63500" marR="63500" marL="63500">
                    <a:solidFill>
                      <a:srgbClr val="D9D9D9"/>
                    </a:solidFill>
                  </a:tcPr>
                </a:tc>
                <a:tc>
                  <a:txBody>
                    <a:bodyPr/>
                    <a:lstStyle/>
                    <a:p>
                      <a:pPr indent="0" lvl="0" marL="0" rtl="0" algn="ctr">
                        <a:spcBef>
                          <a:spcPts val="0"/>
                        </a:spcBef>
                        <a:spcAft>
                          <a:spcPts val="0"/>
                        </a:spcAft>
                        <a:buNone/>
                      </a:pPr>
                      <a:r>
                        <a:rPr b="1" lang="en-GB" sz="1600">
                          <a:latin typeface="Helvetica Neue"/>
                          <a:ea typeface="Helvetica Neue"/>
                          <a:cs typeface="Helvetica Neue"/>
                          <a:sym typeface="Helvetica Neue"/>
                        </a:rPr>
                        <a:t>Afecta a</a:t>
                      </a:r>
                      <a:endParaRPr b="1" sz="1600">
                        <a:latin typeface="Helvetica Neue"/>
                        <a:ea typeface="Helvetica Neue"/>
                        <a:cs typeface="Helvetica Neue"/>
                        <a:sym typeface="Helvetica Neue"/>
                      </a:endParaRPr>
                    </a:p>
                  </a:txBody>
                  <a:tcPr marT="63500" marB="63500" marR="63500" marL="63500">
                    <a:solidFill>
                      <a:srgbClr val="D9D9D9"/>
                    </a:solidFill>
                  </a:tcPr>
                </a:tc>
              </a:tr>
              <a:tr h="782850">
                <a:tc>
                  <a:txBody>
                    <a:bodyPr/>
                    <a:lstStyle/>
                    <a:p>
                      <a:pPr indent="0" lvl="0" marL="0" rtl="0" algn="ctr">
                        <a:lnSpc>
                          <a:spcPct val="115000"/>
                        </a:lnSpc>
                        <a:spcBef>
                          <a:spcPts val="0"/>
                        </a:spcBef>
                        <a:spcAft>
                          <a:spcPts val="0"/>
                        </a:spcAft>
                        <a:buNone/>
                      </a:pPr>
                      <a:r>
                        <a:rPr i="1" lang="en-GB" sz="1600">
                          <a:latin typeface="Helvetica Neue Light"/>
                          <a:ea typeface="Helvetica Neue Light"/>
                          <a:cs typeface="Helvetica Neue Light"/>
                          <a:sym typeface="Helvetica Neue Light"/>
                        </a:rPr>
                        <a:t>justify-content</a:t>
                      </a:r>
                      <a:r>
                        <a:rPr lang="en-GB" sz="1600">
                          <a:latin typeface="Helvetica Neue Light"/>
                          <a:ea typeface="Helvetica Neue Light"/>
                          <a:cs typeface="Helvetica Neue Light"/>
                          <a:sym typeface="Helvetica Neue Light"/>
                        </a:rPr>
                        <a:t> </a:t>
                      </a:r>
                      <a:endParaRPr i="1" sz="1600">
                        <a:latin typeface="Helvetica Neue Light"/>
                        <a:ea typeface="Helvetica Neue Light"/>
                        <a:cs typeface="Helvetica Neue Light"/>
                        <a:sym typeface="Helvetica Neue Light"/>
                      </a:endParaRPr>
                    </a:p>
                  </a:txBody>
                  <a:tcPr marT="63500" marB="63500" marR="63500" marL="63500"/>
                </a:tc>
                <a:tc>
                  <a:txBody>
                    <a:bodyPr/>
                    <a:lstStyle/>
                    <a:p>
                      <a:pPr indent="0" lvl="0" marL="0" rtl="0" algn="ctr">
                        <a:spcBef>
                          <a:spcPts val="0"/>
                        </a:spcBef>
                        <a:spcAft>
                          <a:spcPts val="0"/>
                        </a:spcAft>
                        <a:buNone/>
                      </a:pPr>
                      <a:r>
                        <a:rPr lang="en-GB" sz="1600">
                          <a:latin typeface="Helvetica Neue Light"/>
                          <a:ea typeface="Helvetica Neue Light"/>
                          <a:cs typeface="Helvetica Neue Light"/>
                          <a:sym typeface="Helvetica Neue Light"/>
                        </a:rPr>
                        <a:t>start | end | center | stretch | space-around | space-between | space-evenly</a:t>
                      </a:r>
                      <a:endParaRPr sz="1600">
                        <a:latin typeface="Helvetica Neue Light"/>
                        <a:ea typeface="Helvetica Neue Light"/>
                        <a:cs typeface="Helvetica Neue Light"/>
                        <a:sym typeface="Helvetica Neue Light"/>
                      </a:endParaRPr>
                    </a:p>
                  </a:txBody>
                  <a:tcPr marT="63500" marB="63500" marR="63500" marL="63500"/>
                </a:tc>
                <a:tc>
                  <a:txBody>
                    <a:bodyPr/>
                    <a:lstStyle/>
                    <a:p>
                      <a:pPr indent="0" lvl="0" marL="0" rtl="0" algn="ctr">
                        <a:spcBef>
                          <a:spcPts val="0"/>
                        </a:spcBef>
                        <a:spcAft>
                          <a:spcPts val="0"/>
                        </a:spcAft>
                        <a:buNone/>
                      </a:pPr>
                      <a:r>
                        <a:rPr lang="en-GB" sz="1600">
                          <a:latin typeface="Helvetica Neue Light"/>
                          <a:ea typeface="Helvetica Neue Light"/>
                          <a:cs typeface="Helvetica Neue Light"/>
                          <a:sym typeface="Helvetica Neue Light"/>
                        </a:rPr>
                        <a:t>Eje </a:t>
                      </a:r>
                      <a:r>
                        <a:rPr lang="en-GB" sz="1600">
                          <a:highlight>
                            <a:srgbClr val="E0FF00"/>
                          </a:highlight>
                          <a:latin typeface="Helvetica Neue Light"/>
                          <a:ea typeface="Helvetica Neue Light"/>
                          <a:cs typeface="Helvetica Neue Light"/>
                          <a:sym typeface="Helvetica Neue Light"/>
                        </a:rPr>
                        <a:t>horizontal</a:t>
                      </a:r>
                      <a:endParaRPr sz="1600">
                        <a:highlight>
                          <a:srgbClr val="E0FF00"/>
                        </a:highlight>
                        <a:latin typeface="Helvetica Neue Light"/>
                        <a:ea typeface="Helvetica Neue Light"/>
                        <a:cs typeface="Helvetica Neue Light"/>
                        <a:sym typeface="Helvetica Neue Light"/>
                      </a:endParaRPr>
                    </a:p>
                  </a:txBody>
                  <a:tcPr marT="63500" marB="63500" marR="63500" marL="63500"/>
                </a:tc>
              </a:tr>
              <a:tr h="782850">
                <a:tc>
                  <a:txBody>
                    <a:bodyPr/>
                    <a:lstStyle/>
                    <a:p>
                      <a:pPr indent="0" lvl="0" marL="0" rtl="0" algn="ctr">
                        <a:lnSpc>
                          <a:spcPct val="115000"/>
                        </a:lnSpc>
                        <a:spcBef>
                          <a:spcPts val="0"/>
                        </a:spcBef>
                        <a:spcAft>
                          <a:spcPts val="0"/>
                        </a:spcAft>
                        <a:buNone/>
                      </a:pPr>
                      <a:r>
                        <a:rPr i="1" lang="en-GB" sz="1600">
                          <a:latin typeface="Helvetica Neue Light"/>
                          <a:ea typeface="Helvetica Neue Light"/>
                          <a:cs typeface="Helvetica Neue Light"/>
                          <a:sym typeface="Helvetica Neue Light"/>
                        </a:rPr>
                        <a:t>align-content</a:t>
                      </a:r>
                      <a:r>
                        <a:rPr lang="en-GB" sz="1600">
                          <a:latin typeface="Helvetica Neue Light"/>
                          <a:ea typeface="Helvetica Neue Light"/>
                          <a:cs typeface="Helvetica Neue Light"/>
                          <a:sym typeface="Helvetica Neue Light"/>
                        </a:rPr>
                        <a:t> </a:t>
                      </a:r>
                      <a:endParaRPr i="1" sz="1600">
                        <a:latin typeface="Helvetica Neue Light"/>
                        <a:ea typeface="Helvetica Neue Light"/>
                        <a:cs typeface="Helvetica Neue Light"/>
                        <a:sym typeface="Helvetica Neue Light"/>
                      </a:endParaRPr>
                    </a:p>
                  </a:txBody>
                  <a:tcPr marT="63500" marB="63500" marR="63500" marL="63500"/>
                </a:tc>
                <a:tc>
                  <a:txBody>
                    <a:bodyPr/>
                    <a:lstStyle/>
                    <a:p>
                      <a:pPr indent="0" lvl="0" marL="0" rtl="0" algn="ctr">
                        <a:spcBef>
                          <a:spcPts val="0"/>
                        </a:spcBef>
                        <a:spcAft>
                          <a:spcPts val="0"/>
                        </a:spcAft>
                        <a:buNone/>
                      </a:pPr>
                      <a:r>
                        <a:rPr lang="en-GB" sz="1600">
                          <a:latin typeface="Helvetica Neue Light"/>
                          <a:ea typeface="Helvetica Neue Light"/>
                          <a:cs typeface="Helvetica Neue Light"/>
                          <a:sym typeface="Helvetica Neue Light"/>
                        </a:rPr>
                        <a:t>start | end | center | stretch | space-around | space-between | space-evenly</a:t>
                      </a:r>
                      <a:endParaRPr sz="1600">
                        <a:latin typeface="Helvetica Neue Light"/>
                        <a:ea typeface="Helvetica Neue Light"/>
                        <a:cs typeface="Helvetica Neue Light"/>
                        <a:sym typeface="Helvetica Neue Light"/>
                      </a:endParaRPr>
                    </a:p>
                  </a:txBody>
                  <a:tcPr marT="63500" marB="63500" marR="63500" marL="63500"/>
                </a:tc>
                <a:tc>
                  <a:txBody>
                    <a:bodyPr/>
                    <a:lstStyle/>
                    <a:p>
                      <a:pPr indent="0" lvl="0" marL="0" rtl="0" algn="ctr">
                        <a:spcBef>
                          <a:spcPts val="0"/>
                        </a:spcBef>
                        <a:spcAft>
                          <a:spcPts val="0"/>
                        </a:spcAft>
                        <a:buNone/>
                      </a:pPr>
                      <a:r>
                        <a:rPr lang="en-GB" sz="1600">
                          <a:latin typeface="Helvetica Neue Light"/>
                          <a:ea typeface="Helvetica Neue Light"/>
                          <a:cs typeface="Helvetica Neue Light"/>
                          <a:sym typeface="Helvetica Neue Light"/>
                        </a:rPr>
                        <a:t>Eje </a:t>
                      </a:r>
                      <a:r>
                        <a:rPr lang="en-GB" sz="1600">
                          <a:highlight>
                            <a:srgbClr val="E0FF00"/>
                          </a:highlight>
                          <a:latin typeface="Helvetica Neue Light"/>
                          <a:ea typeface="Helvetica Neue Light"/>
                          <a:cs typeface="Helvetica Neue Light"/>
                          <a:sym typeface="Helvetica Neue Light"/>
                        </a:rPr>
                        <a:t>vertical</a:t>
                      </a:r>
                      <a:endParaRPr sz="1600">
                        <a:highlight>
                          <a:srgbClr val="E0FF00"/>
                        </a:highlight>
                        <a:latin typeface="Helvetica Neue Light"/>
                        <a:ea typeface="Helvetica Neue Light"/>
                        <a:cs typeface="Helvetica Neue Light"/>
                        <a:sym typeface="Helvetica Neue Light"/>
                      </a:endParaRPr>
                    </a:p>
                  </a:txBody>
                  <a:tcPr marT="63500" marB="63500" marR="63500" marL="63500"/>
                </a:tc>
              </a:tr>
            </a:tbl>
          </a:graphicData>
        </a:graphic>
      </p:graphicFrame>
      <p:sp>
        <p:nvSpPr>
          <p:cNvPr id="1281" name="Google Shape;1281;p162"/>
          <p:cNvSpPr txBox="1"/>
          <p:nvPr/>
        </p:nvSpPr>
        <p:spPr>
          <a:xfrm>
            <a:off x="643800" y="1462938"/>
            <a:ext cx="7856400" cy="1000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800">
                <a:latin typeface="Helvetica Neue Light"/>
                <a:ea typeface="Helvetica Neue Light"/>
                <a:cs typeface="Helvetica Neue Light"/>
                <a:sym typeface="Helvetica Neue Light"/>
              </a:rPr>
              <a:t>Es posible utilizar las propiedades </a:t>
            </a:r>
            <a:r>
              <a:rPr i="1" lang="en-GB" sz="1800">
                <a:latin typeface="Helvetica Neue Light"/>
                <a:ea typeface="Helvetica Neue Light"/>
                <a:cs typeface="Helvetica Neue Light"/>
                <a:sym typeface="Helvetica Neue Light"/>
              </a:rPr>
              <a:t>justify-content</a:t>
            </a:r>
            <a:r>
              <a:rPr lang="en-GB" sz="1800">
                <a:latin typeface="Helvetica Neue Light"/>
                <a:ea typeface="Helvetica Neue Light"/>
                <a:cs typeface="Helvetica Neue Light"/>
                <a:sym typeface="Helvetica Neue Light"/>
              </a:rPr>
              <a:t> o </a:t>
            </a:r>
            <a:r>
              <a:rPr i="1" lang="en-GB" sz="1800">
                <a:latin typeface="Helvetica Neue Light"/>
                <a:ea typeface="Helvetica Neue Light"/>
                <a:cs typeface="Helvetica Neue Light"/>
                <a:sym typeface="Helvetica Neue Light"/>
              </a:rPr>
              <a:t>align-content</a:t>
            </a:r>
            <a:r>
              <a:rPr lang="en-GB" sz="1800">
                <a:latin typeface="Helvetica Neue Light"/>
                <a:ea typeface="Helvetica Neue Light"/>
                <a:cs typeface="Helvetica Neue Light"/>
                <a:sym typeface="Helvetica Neue Light"/>
              </a:rPr>
              <a:t> para cambiar la distribución de todo el contenido en su conjunto. Puedes hacer pruebas en </a:t>
            </a:r>
            <a:r>
              <a:rPr lang="en-GB" sz="1800" u="sng">
                <a:solidFill>
                  <a:schemeClr val="hlink"/>
                </a:solidFill>
                <a:latin typeface="Helvetica Neue Light"/>
                <a:ea typeface="Helvetica Neue Light"/>
                <a:cs typeface="Helvetica Neue Light"/>
                <a:sym typeface="Helvetica Neue Light"/>
                <a:hlinkClick r:id="rId4"/>
              </a:rPr>
              <a:t>este enlace</a:t>
            </a:r>
            <a:r>
              <a:rPr lang="en-GB"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pic>
        <p:nvPicPr>
          <p:cNvPr id="1286" name="Google Shape;1286;p16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287" name="Google Shape;1287;p163"/>
          <p:cNvSpPr txBox="1"/>
          <p:nvPr/>
        </p:nvSpPr>
        <p:spPr>
          <a:xfrm>
            <a:off x="643800" y="186475"/>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JUSTIFY-CONTENT: START</a:t>
            </a:r>
            <a:endParaRPr i="1" sz="3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288" name="Google Shape;1288;p163"/>
          <p:cNvSpPr txBox="1"/>
          <p:nvPr/>
        </p:nvSpPr>
        <p:spPr>
          <a:xfrm>
            <a:off x="1796750" y="1367125"/>
            <a:ext cx="5018100" cy="10707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.padre</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justify-content</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start</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rgbClr val="F5D67B"/>
              </a:solidFill>
              <a:latin typeface="Consolas"/>
              <a:ea typeface="Consolas"/>
              <a:cs typeface="Consolas"/>
              <a:sym typeface="Consolas"/>
            </a:endParaRPr>
          </a:p>
        </p:txBody>
      </p:sp>
      <p:pic>
        <p:nvPicPr>
          <p:cNvPr id="1289" name="Google Shape;1289;p163"/>
          <p:cNvPicPr preferRelativeResize="0"/>
          <p:nvPr/>
        </p:nvPicPr>
        <p:blipFill>
          <a:blip r:embed="rId4">
            <a:alphaModFix/>
          </a:blip>
          <a:stretch>
            <a:fillRect/>
          </a:stretch>
        </p:blipFill>
        <p:spPr>
          <a:xfrm>
            <a:off x="3983979" y="2686675"/>
            <a:ext cx="3404696" cy="1972950"/>
          </a:xfrm>
          <a:prstGeom prst="rect">
            <a:avLst/>
          </a:prstGeom>
          <a:noFill/>
          <a:ln>
            <a:noFill/>
          </a:ln>
        </p:spPr>
      </p:pic>
      <p:sp>
        <p:nvSpPr>
          <p:cNvPr id="1290" name="Google Shape;1290;p163"/>
          <p:cNvSpPr txBox="1"/>
          <p:nvPr/>
        </p:nvSpPr>
        <p:spPr>
          <a:xfrm>
            <a:off x="825725" y="2686675"/>
            <a:ext cx="2885400" cy="19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Helvetica Neue Light"/>
                <a:ea typeface="Helvetica Neue Light"/>
                <a:cs typeface="Helvetica Neue Light"/>
                <a:sym typeface="Helvetica Neue Light"/>
              </a:rPr>
              <a:t>Alineando </a:t>
            </a:r>
            <a:r>
              <a:rPr lang="en-GB" sz="1600">
                <a:highlight>
                  <a:srgbClr val="E0FF00"/>
                </a:highlight>
                <a:latin typeface="Helvetica Neue Light"/>
                <a:ea typeface="Helvetica Neue Light"/>
                <a:cs typeface="Helvetica Neue Light"/>
                <a:sym typeface="Helvetica Neue Light"/>
              </a:rPr>
              <a:t>todo </a:t>
            </a:r>
            <a:r>
              <a:rPr lang="en-GB" sz="1600">
                <a:latin typeface="Helvetica Neue Light"/>
                <a:ea typeface="Helvetica Neue Light"/>
                <a:cs typeface="Helvetica Neue Light"/>
                <a:sym typeface="Helvetica Neue Light"/>
              </a:rPr>
              <a:t>el conjunto de celdas, de forma </a:t>
            </a:r>
            <a:r>
              <a:rPr lang="en-GB" sz="1600">
                <a:highlight>
                  <a:srgbClr val="E0FF00"/>
                </a:highlight>
                <a:latin typeface="Helvetica Neue Light"/>
                <a:ea typeface="Helvetica Neue Light"/>
                <a:cs typeface="Helvetica Neue Light"/>
                <a:sym typeface="Helvetica Neue Light"/>
              </a:rPr>
              <a:t>horizontal</a:t>
            </a:r>
            <a:r>
              <a:rPr lang="en-GB" sz="1600">
                <a:latin typeface="Helvetica Neue Light"/>
                <a:ea typeface="Helvetica Neue Light"/>
                <a:cs typeface="Helvetica Neue Light"/>
                <a:sym typeface="Helvetica Neue Light"/>
              </a:rPr>
              <a:t>.</a:t>
            </a:r>
            <a:br>
              <a:rPr lang="en-GB" sz="1600">
                <a:latin typeface="Helvetica Neue Light"/>
                <a:ea typeface="Helvetica Neue Light"/>
                <a:cs typeface="Helvetica Neue Light"/>
                <a:sym typeface="Helvetica Neue Light"/>
              </a:rPr>
            </a:br>
            <a:endParaRPr sz="1600">
              <a:latin typeface="Helvetica Neue Light"/>
              <a:ea typeface="Helvetica Neue Light"/>
              <a:cs typeface="Helvetica Neue Light"/>
              <a:sym typeface="Helvetica Neue Light"/>
            </a:endParaRPr>
          </a:p>
          <a:p>
            <a:pPr indent="0" lvl="0" marL="0" rtl="0" algn="l">
              <a:spcBef>
                <a:spcPts val="0"/>
              </a:spcBef>
              <a:spcAft>
                <a:spcPts val="0"/>
              </a:spcAft>
              <a:buNone/>
            </a:pPr>
            <a:r>
              <a:rPr lang="en-GB" sz="1600">
                <a:latin typeface="Helvetica Neue Light"/>
                <a:ea typeface="Helvetica Neue Light"/>
                <a:cs typeface="Helvetica Neue Light"/>
                <a:sym typeface="Helvetica Neue Light"/>
              </a:rPr>
              <a:t>Dentro de su “</a:t>
            </a:r>
            <a:r>
              <a:rPr i="1" lang="en-GB" sz="1600">
                <a:latin typeface="Helvetica Neue Light"/>
                <a:ea typeface="Helvetica Neue Light"/>
                <a:cs typeface="Helvetica Neue Light"/>
                <a:sym typeface="Helvetica Neue Light"/>
              </a:rPr>
              <a:t>padre</a:t>
            </a:r>
            <a:r>
              <a:rPr lang="en-GB" sz="1600">
                <a:latin typeface="Helvetica Neue Light"/>
                <a:ea typeface="Helvetica Neue Light"/>
                <a:cs typeface="Helvetica Neue Light"/>
                <a:sym typeface="Helvetica Neue Light"/>
              </a:rPr>
              <a:t>” (es requisito que tenga </a:t>
            </a:r>
            <a:r>
              <a:rPr lang="en-GB" sz="1600">
                <a:highlight>
                  <a:srgbClr val="E0FF00"/>
                </a:highlight>
                <a:latin typeface="Helvetica Neue Light"/>
                <a:ea typeface="Helvetica Neue Light"/>
                <a:cs typeface="Helvetica Neue Light"/>
                <a:sym typeface="Helvetica Neue Light"/>
              </a:rPr>
              <a:t>ancho</a:t>
            </a:r>
            <a:r>
              <a:rPr lang="en-GB" sz="1600">
                <a:latin typeface="Helvetica Neue Light"/>
                <a:ea typeface="Helvetica Neue Light"/>
                <a:cs typeface="Helvetica Neue Light"/>
                <a:sym typeface="Helvetica Neue Light"/>
              </a:rPr>
              <a:t>).</a:t>
            </a:r>
            <a:endParaRPr sz="1600">
              <a:latin typeface="Helvetica Neue Light"/>
              <a:ea typeface="Helvetica Neue Light"/>
              <a:cs typeface="Helvetica Neue Light"/>
              <a:sym typeface="Helvetica Neue Light"/>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pic>
        <p:nvPicPr>
          <p:cNvPr id="1295" name="Google Shape;1295;p16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296" name="Google Shape;1296;p164"/>
          <p:cNvSpPr txBox="1"/>
          <p:nvPr/>
        </p:nvSpPr>
        <p:spPr>
          <a:xfrm>
            <a:off x="643800" y="210800"/>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JUSTIFY-CONTENT: END</a:t>
            </a:r>
            <a:endParaRPr i="1" sz="3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297" name="Google Shape;1297;p164"/>
          <p:cNvSpPr txBox="1"/>
          <p:nvPr/>
        </p:nvSpPr>
        <p:spPr>
          <a:xfrm>
            <a:off x="2062925" y="1394625"/>
            <a:ext cx="3790800" cy="10707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.padre</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justify-content</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end</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rgbClr val="F5D67B"/>
              </a:solidFill>
              <a:latin typeface="Consolas"/>
              <a:ea typeface="Consolas"/>
              <a:cs typeface="Consolas"/>
              <a:sym typeface="Consolas"/>
            </a:endParaRPr>
          </a:p>
        </p:txBody>
      </p:sp>
      <p:pic>
        <p:nvPicPr>
          <p:cNvPr id="1298" name="Google Shape;1298;p164"/>
          <p:cNvPicPr preferRelativeResize="0"/>
          <p:nvPr/>
        </p:nvPicPr>
        <p:blipFill>
          <a:blip r:embed="rId4">
            <a:alphaModFix/>
          </a:blip>
          <a:stretch>
            <a:fillRect/>
          </a:stretch>
        </p:blipFill>
        <p:spPr>
          <a:xfrm>
            <a:off x="3862550" y="2647400"/>
            <a:ext cx="3704839" cy="2164876"/>
          </a:xfrm>
          <a:prstGeom prst="rect">
            <a:avLst/>
          </a:prstGeom>
          <a:noFill/>
          <a:ln>
            <a:noFill/>
          </a:ln>
        </p:spPr>
      </p:pic>
      <p:sp>
        <p:nvSpPr>
          <p:cNvPr id="1299" name="Google Shape;1299;p164"/>
          <p:cNvSpPr txBox="1"/>
          <p:nvPr/>
        </p:nvSpPr>
        <p:spPr>
          <a:xfrm>
            <a:off x="825725" y="2686675"/>
            <a:ext cx="2885400" cy="19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Helvetica Neue Light"/>
                <a:ea typeface="Helvetica Neue Light"/>
                <a:cs typeface="Helvetica Neue Light"/>
                <a:sym typeface="Helvetica Neue Light"/>
              </a:rPr>
              <a:t>Alineando </a:t>
            </a:r>
            <a:r>
              <a:rPr lang="en-GB" sz="1600">
                <a:highlight>
                  <a:srgbClr val="E0FF00"/>
                </a:highlight>
                <a:latin typeface="Helvetica Neue Light"/>
                <a:ea typeface="Helvetica Neue Light"/>
                <a:cs typeface="Helvetica Neue Light"/>
                <a:sym typeface="Helvetica Neue Light"/>
              </a:rPr>
              <a:t>todo </a:t>
            </a:r>
            <a:r>
              <a:rPr lang="en-GB" sz="1600">
                <a:latin typeface="Helvetica Neue Light"/>
                <a:ea typeface="Helvetica Neue Light"/>
                <a:cs typeface="Helvetica Neue Light"/>
                <a:sym typeface="Helvetica Neue Light"/>
              </a:rPr>
              <a:t>el conjunto de celdas, de forma </a:t>
            </a:r>
            <a:r>
              <a:rPr lang="en-GB" sz="1600">
                <a:highlight>
                  <a:srgbClr val="E0FF00"/>
                </a:highlight>
                <a:latin typeface="Helvetica Neue Light"/>
                <a:ea typeface="Helvetica Neue Light"/>
                <a:cs typeface="Helvetica Neue Light"/>
                <a:sym typeface="Helvetica Neue Light"/>
              </a:rPr>
              <a:t>horizontal</a:t>
            </a:r>
            <a:r>
              <a:rPr lang="en-GB" sz="1600">
                <a:latin typeface="Helvetica Neue Light"/>
                <a:ea typeface="Helvetica Neue Light"/>
                <a:cs typeface="Helvetica Neue Light"/>
                <a:sym typeface="Helvetica Neue Light"/>
              </a:rPr>
              <a:t>.</a:t>
            </a:r>
            <a:br>
              <a:rPr lang="en-GB" sz="1600">
                <a:latin typeface="Helvetica Neue Light"/>
                <a:ea typeface="Helvetica Neue Light"/>
                <a:cs typeface="Helvetica Neue Light"/>
                <a:sym typeface="Helvetica Neue Light"/>
              </a:rPr>
            </a:br>
            <a:endParaRPr sz="1600">
              <a:latin typeface="Helvetica Neue Light"/>
              <a:ea typeface="Helvetica Neue Light"/>
              <a:cs typeface="Helvetica Neue Light"/>
              <a:sym typeface="Helvetica Neue Light"/>
            </a:endParaRPr>
          </a:p>
          <a:p>
            <a:pPr indent="0" lvl="0" marL="0" rtl="0" algn="l">
              <a:spcBef>
                <a:spcPts val="0"/>
              </a:spcBef>
              <a:spcAft>
                <a:spcPts val="0"/>
              </a:spcAft>
              <a:buNone/>
            </a:pPr>
            <a:r>
              <a:rPr lang="en-GB" sz="1600">
                <a:latin typeface="Helvetica Neue Light"/>
                <a:ea typeface="Helvetica Neue Light"/>
                <a:cs typeface="Helvetica Neue Light"/>
                <a:sym typeface="Helvetica Neue Light"/>
              </a:rPr>
              <a:t>Dentro de su “</a:t>
            </a:r>
            <a:r>
              <a:rPr i="1" lang="en-GB" sz="1600">
                <a:latin typeface="Helvetica Neue Light"/>
                <a:ea typeface="Helvetica Neue Light"/>
                <a:cs typeface="Helvetica Neue Light"/>
                <a:sym typeface="Helvetica Neue Light"/>
              </a:rPr>
              <a:t>padre</a:t>
            </a:r>
            <a:r>
              <a:rPr lang="en-GB" sz="1600">
                <a:latin typeface="Helvetica Neue Light"/>
                <a:ea typeface="Helvetica Neue Light"/>
                <a:cs typeface="Helvetica Neue Light"/>
                <a:sym typeface="Helvetica Neue Light"/>
              </a:rPr>
              <a:t>” (es requisito que tenga </a:t>
            </a:r>
            <a:r>
              <a:rPr lang="en-GB" sz="1600">
                <a:highlight>
                  <a:srgbClr val="E0FF00"/>
                </a:highlight>
                <a:latin typeface="Helvetica Neue Light"/>
                <a:ea typeface="Helvetica Neue Light"/>
                <a:cs typeface="Helvetica Neue Light"/>
                <a:sym typeface="Helvetica Neue Light"/>
              </a:rPr>
              <a:t>ancho</a:t>
            </a:r>
            <a:r>
              <a:rPr lang="en-GB" sz="1600">
                <a:latin typeface="Helvetica Neue Light"/>
                <a:ea typeface="Helvetica Neue Light"/>
                <a:cs typeface="Helvetica Neue Light"/>
                <a:sym typeface="Helvetica Neue Light"/>
              </a:rPr>
              <a:t>).</a:t>
            </a:r>
            <a:endParaRPr sz="1600">
              <a:latin typeface="Helvetica Neue Light"/>
              <a:ea typeface="Helvetica Neue Light"/>
              <a:cs typeface="Helvetica Neue Light"/>
              <a:sym typeface="Helvetica Neue Light"/>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pic>
        <p:nvPicPr>
          <p:cNvPr id="1304" name="Google Shape;1304;p16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305" name="Google Shape;1305;p165"/>
          <p:cNvSpPr txBox="1"/>
          <p:nvPr/>
        </p:nvSpPr>
        <p:spPr>
          <a:xfrm>
            <a:off x="643775" y="218950"/>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JUSTIFY-CONTENT: CENTER</a:t>
            </a:r>
            <a:endParaRPr i="1" sz="3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306" name="Google Shape;1306;p165"/>
          <p:cNvSpPr txBox="1"/>
          <p:nvPr/>
        </p:nvSpPr>
        <p:spPr>
          <a:xfrm>
            <a:off x="2062925" y="1394625"/>
            <a:ext cx="5018100" cy="10707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.padre</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justify-content</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center</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rgbClr val="F5D67B"/>
              </a:solidFill>
              <a:latin typeface="Consolas"/>
              <a:ea typeface="Consolas"/>
              <a:cs typeface="Consolas"/>
              <a:sym typeface="Consolas"/>
            </a:endParaRPr>
          </a:p>
        </p:txBody>
      </p:sp>
      <p:pic>
        <p:nvPicPr>
          <p:cNvPr id="1307" name="Google Shape;1307;p165"/>
          <p:cNvPicPr preferRelativeResize="0"/>
          <p:nvPr/>
        </p:nvPicPr>
        <p:blipFill>
          <a:blip r:embed="rId4">
            <a:alphaModFix/>
          </a:blip>
          <a:stretch>
            <a:fillRect/>
          </a:stretch>
        </p:blipFill>
        <p:spPr>
          <a:xfrm>
            <a:off x="3694775" y="2630225"/>
            <a:ext cx="3735899" cy="2083775"/>
          </a:xfrm>
          <a:prstGeom prst="rect">
            <a:avLst/>
          </a:prstGeom>
          <a:noFill/>
          <a:ln>
            <a:noFill/>
          </a:ln>
        </p:spPr>
      </p:pic>
      <p:sp>
        <p:nvSpPr>
          <p:cNvPr id="1308" name="Google Shape;1308;p165"/>
          <p:cNvSpPr txBox="1"/>
          <p:nvPr/>
        </p:nvSpPr>
        <p:spPr>
          <a:xfrm>
            <a:off x="825725" y="2686675"/>
            <a:ext cx="2885400" cy="19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Helvetica Neue Light"/>
                <a:ea typeface="Helvetica Neue Light"/>
                <a:cs typeface="Helvetica Neue Light"/>
                <a:sym typeface="Helvetica Neue Light"/>
              </a:rPr>
              <a:t>Alineando </a:t>
            </a:r>
            <a:r>
              <a:rPr lang="en-GB" sz="1600">
                <a:highlight>
                  <a:srgbClr val="E0FF00"/>
                </a:highlight>
                <a:latin typeface="Helvetica Neue Light"/>
                <a:ea typeface="Helvetica Neue Light"/>
                <a:cs typeface="Helvetica Neue Light"/>
                <a:sym typeface="Helvetica Neue Light"/>
              </a:rPr>
              <a:t>todo </a:t>
            </a:r>
            <a:r>
              <a:rPr lang="en-GB" sz="1600">
                <a:latin typeface="Helvetica Neue Light"/>
                <a:ea typeface="Helvetica Neue Light"/>
                <a:cs typeface="Helvetica Neue Light"/>
                <a:sym typeface="Helvetica Neue Light"/>
              </a:rPr>
              <a:t>el conjunto de celdas, de forma </a:t>
            </a:r>
            <a:r>
              <a:rPr lang="en-GB" sz="1600">
                <a:highlight>
                  <a:srgbClr val="E0FF00"/>
                </a:highlight>
                <a:latin typeface="Helvetica Neue Light"/>
                <a:ea typeface="Helvetica Neue Light"/>
                <a:cs typeface="Helvetica Neue Light"/>
                <a:sym typeface="Helvetica Neue Light"/>
              </a:rPr>
              <a:t>horizontal</a:t>
            </a:r>
            <a:r>
              <a:rPr lang="en-GB" sz="1600">
                <a:latin typeface="Helvetica Neue Light"/>
                <a:ea typeface="Helvetica Neue Light"/>
                <a:cs typeface="Helvetica Neue Light"/>
                <a:sym typeface="Helvetica Neue Light"/>
              </a:rPr>
              <a:t>.</a:t>
            </a:r>
            <a:br>
              <a:rPr lang="en-GB" sz="1600">
                <a:latin typeface="Helvetica Neue Light"/>
                <a:ea typeface="Helvetica Neue Light"/>
                <a:cs typeface="Helvetica Neue Light"/>
                <a:sym typeface="Helvetica Neue Light"/>
              </a:rPr>
            </a:br>
            <a:endParaRPr sz="1600">
              <a:latin typeface="Helvetica Neue Light"/>
              <a:ea typeface="Helvetica Neue Light"/>
              <a:cs typeface="Helvetica Neue Light"/>
              <a:sym typeface="Helvetica Neue Light"/>
            </a:endParaRPr>
          </a:p>
          <a:p>
            <a:pPr indent="0" lvl="0" marL="0" rtl="0" algn="l">
              <a:spcBef>
                <a:spcPts val="0"/>
              </a:spcBef>
              <a:spcAft>
                <a:spcPts val="0"/>
              </a:spcAft>
              <a:buNone/>
            </a:pPr>
            <a:r>
              <a:rPr lang="en-GB" sz="1600">
                <a:latin typeface="Helvetica Neue Light"/>
                <a:ea typeface="Helvetica Neue Light"/>
                <a:cs typeface="Helvetica Neue Light"/>
                <a:sym typeface="Helvetica Neue Light"/>
              </a:rPr>
              <a:t>Dentro de su “</a:t>
            </a:r>
            <a:r>
              <a:rPr i="1" lang="en-GB" sz="1600">
                <a:latin typeface="Helvetica Neue Light"/>
                <a:ea typeface="Helvetica Neue Light"/>
                <a:cs typeface="Helvetica Neue Light"/>
                <a:sym typeface="Helvetica Neue Light"/>
              </a:rPr>
              <a:t>padre</a:t>
            </a:r>
            <a:r>
              <a:rPr lang="en-GB" sz="1600">
                <a:latin typeface="Helvetica Neue Light"/>
                <a:ea typeface="Helvetica Neue Light"/>
                <a:cs typeface="Helvetica Neue Light"/>
                <a:sym typeface="Helvetica Neue Light"/>
              </a:rPr>
              <a:t>” (es requisito que tenga </a:t>
            </a:r>
            <a:r>
              <a:rPr lang="en-GB" sz="1600">
                <a:highlight>
                  <a:srgbClr val="E0FF00"/>
                </a:highlight>
                <a:latin typeface="Helvetica Neue Light"/>
                <a:ea typeface="Helvetica Neue Light"/>
                <a:cs typeface="Helvetica Neue Light"/>
                <a:sym typeface="Helvetica Neue Light"/>
              </a:rPr>
              <a:t>ancho</a:t>
            </a:r>
            <a:r>
              <a:rPr lang="en-GB" sz="1600">
                <a:latin typeface="Helvetica Neue Light"/>
                <a:ea typeface="Helvetica Neue Light"/>
                <a:cs typeface="Helvetica Neue Light"/>
                <a:sym typeface="Helvetica Neue Light"/>
              </a:rPr>
              <a:t>).</a:t>
            </a:r>
            <a:endParaRPr sz="1600">
              <a:latin typeface="Helvetica Neue Light"/>
              <a:ea typeface="Helvetica Neue Light"/>
              <a:cs typeface="Helvetica Neue Light"/>
              <a:sym typeface="Helvetica Neue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40" name="Shape 240"/>
        <p:cNvGrpSpPr/>
        <p:nvPr/>
      </p:nvGrpSpPr>
      <p:grpSpPr>
        <a:xfrm>
          <a:off x="0" y="0"/>
          <a:ext cx="0" cy="0"/>
          <a:chOff x="0" y="0"/>
          <a:chExt cx="0" cy="0"/>
        </a:xfrm>
      </p:grpSpPr>
      <p:pic>
        <p:nvPicPr>
          <p:cNvPr id="241" name="Google Shape;241;p4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42" name="Google Shape;242;p40"/>
          <p:cNvSpPr txBox="1"/>
          <p:nvPr/>
        </p:nvSpPr>
        <p:spPr>
          <a:xfrm>
            <a:off x="2692499" y="459475"/>
            <a:ext cx="37590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i="1" lang="en-GB" sz="4000">
                <a:solidFill>
                  <a:schemeClr val="dk1"/>
                </a:solidFill>
                <a:latin typeface="Anton"/>
                <a:ea typeface="Anton"/>
                <a:cs typeface="Anton"/>
                <a:sym typeface="Anton"/>
              </a:rPr>
              <a:t>¿QUÉ ES FLEXBOX?</a:t>
            </a:r>
            <a:endParaRPr i="1" sz="4000">
              <a:latin typeface="Anton"/>
              <a:ea typeface="Anton"/>
              <a:cs typeface="Anton"/>
              <a:sym typeface="Anton"/>
            </a:endParaRPr>
          </a:p>
        </p:txBody>
      </p:sp>
      <p:sp>
        <p:nvSpPr>
          <p:cNvPr id="243" name="Google Shape;243;p40"/>
          <p:cNvSpPr txBox="1"/>
          <p:nvPr/>
        </p:nvSpPr>
        <p:spPr>
          <a:xfrm>
            <a:off x="388050" y="1295475"/>
            <a:ext cx="8367900" cy="3364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latin typeface="Helvetica Neue Light"/>
                <a:ea typeface="Helvetica Neue Light"/>
                <a:cs typeface="Helvetica Neue Light"/>
                <a:sym typeface="Helvetica Neue Light"/>
              </a:rPr>
              <a:t>Entonces, </a:t>
            </a:r>
            <a:r>
              <a:rPr lang="en-GB" sz="2000">
                <a:solidFill>
                  <a:srgbClr val="24292E"/>
                </a:solidFill>
                <a:latin typeface="Helvetica Neue Light"/>
                <a:ea typeface="Helvetica Neue Light"/>
                <a:cs typeface="Helvetica Neue Light"/>
                <a:sym typeface="Helvetica Neue Light"/>
              </a:rPr>
              <a:t>no se trata de una propiedad de CSS, sino de un conjunto de ellas. Se basa sobre un contenedor (</a:t>
            </a:r>
            <a:r>
              <a:rPr lang="en-GB" sz="2000">
                <a:solidFill>
                  <a:srgbClr val="24292E"/>
                </a:solidFill>
                <a:highlight>
                  <a:srgbClr val="E0FF00"/>
                </a:highlight>
                <a:latin typeface="Helvetica Neue Light"/>
                <a:ea typeface="Helvetica Neue Light"/>
                <a:cs typeface="Helvetica Neue Light"/>
                <a:sym typeface="Helvetica Neue Light"/>
              </a:rPr>
              <a:t>padre</a:t>
            </a:r>
            <a:r>
              <a:rPr lang="en-GB" sz="2000">
                <a:solidFill>
                  <a:srgbClr val="24292E"/>
                </a:solidFill>
                <a:latin typeface="Helvetica Neue Light"/>
                <a:ea typeface="Helvetica Neue Light"/>
                <a:cs typeface="Helvetica Neue Light"/>
                <a:sym typeface="Helvetica Neue Light"/>
              </a:rPr>
              <a:t>) para ordenar a sus ítems (</a:t>
            </a:r>
            <a:r>
              <a:rPr lang="en-GB" sz="2000">
                <a:solidFill>
                  <a:srgbClr val="24292E"/>
                </a:solidFill>
                <a:highlight>
                  <a:srgbClr val="E0FF00"/>
                </a:highlight>
                <a:latin typeface="Helvetica Neue Light"/>
                <a:ea typeface="Helvetica Neue Light"/>
                <a:cs typeface="Helvetica Neue Light"/>
                <a:sym typeface="Helvetica Neue Light"/>
              </a:rPr>
              <a:t>hijos</a:t>
            </a:r>
            <a:r>
              <a:rPr lang="en-GB" sz="2000">
                <a:solidFill>
                  <a:srgbClr val="24292E"/>
                </a:solidFill>
                <a:latin typeface="Helvetica Neue Light"/>
                <a:ea typeface="Helvetica Neue Light"/>
                <a:cs typeface="Helvetica Neue Light"/>
                <a:sym typeface="Helvetica Neue Light"/>
              </a:rPr>
              <a:t>).</a:t>
            </a:r>
            <a:endParaRPr sz="2000">
              <a:solidFill>
                <a:srgbClr val="24292E"/>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rgbClr val="24292E"/>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000">
                <a:solidFill>
                  <a:schemeClr val="dk1"/>
                </a:solidFill>
                <a:latin typeface="Helvetica Neue Light"/>
                <a:ea typeface="Helvetica Neue Light"/>
                <a:cs typeface="Helvetica Neue Light"/>
                <a:sym typeface="Helvetica Neue Light"/>
              </a:rPr>
              <a:t>No sólo puedes posicionar elementos vertical y horizontalmente, sino que </a:t>
            </a:r>
            <a:r>
              <a:rPr lang="en-GB" sz="2000">
                <a:solidFill>
                  <a:schemeClr val="dk1"/>
                </a:solidFill>
                <a:highlight>
                  <a:srgbClr val="E0FF00"/>
                </a:highlight>
                <a:latin typeface="Helvetica Neue Light"/>
                <a:ea typeface="Helvetica Neue Light"/>
                <a:cs typeface="Helvetica Neue Light"/>
                <a:sym typeface="Helvetica Neue Light"/>
              </a:rPr>
              <a:t>puedes establecer cómo se distribuirán, el orden que tendrán e incluso el tamaño que tendrán en proporción a otros elementos</a:t>
            </a:r>
            <a:r>
              <a:rPr lang="en-GB" sz="2000">
                <a:solidFill>
                  <a:schemeClr val="dk1"/>
                </a:solidFill>
                <a:latin typeface="Helvetica Neue Light"/>
                <a:ea typeface="Helvetica Neue Light"/>
                <a:cs typeface="Helvetica Neue Light"/>
                <a:sym typeface="Helvetica Neue Light"/>
              </a:rPr>
              <a:t>. Esto es perfecto para crear diseños adaptables a dispositivos móviles (Responsive Design).</a:t>
            </a:r>
            <a:endParaRPr sz="20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pic>
        <p:nvPicPr>
          <p:cNvPr id="1313" name="Google Shape;1313;p16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314" name="Google Shape;1314;p166"/>
          <p:cNvSpPr txBox="1"/>
          <p:nvPr/>
        </p:nvSpPr>
        <p:spPr>
          <a:xfrm>
            <a:off x="643800" y="227050"/>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JUSTIFY-CONTENT: STRETCH</a:t>
            </a:r>
            <a:endParaRPr i="1" sz="3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315" name="Google Shape;1315;p166"/>
          <p:cNvSpPr txBox="1"/>
          <p:nvPr/>
        </p:nvSpPr>
        <p:spPr>
          <a:xfrm>
            <a:off x="2062925" y="1394625"/>
            <a:ext cx="3735900" cy="10707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.padre</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justify-content</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stretch</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rgbClr val="F5D67B"/>
              </a:solidFill>
              <a:latin typeface="Consolas"/>
              <a:ea typeface="Consolas"/>
              <a:cs typeface="Consolas"/>
              <a:sym typeface="Consolas"/>
            </a:endParaRPr>
          </a:p>
        </p:txBody>
      </p:sp>
      <p:pic>
        <p:nvPicPr>
          <p:cNvPr id="1316" name="Google Shape;1316;p166"/>
          <p:cNvPicPr preferRelativeResize="0"/>
          <p:nvPr/>
        </p:nvPicPr>
        <p:blipFill>
          <a:blip r:embed="rId4">
            <a:alphaModFix/>
          </a:blip>
          <a:stretch>
            <a:fillRect/>
          </a:stretch>
        </p:blipFill>
        <p:spPr>
          <a:xfrm>
            <a:off x="3694650" y="2602775"/>
            <a:ext cx="3735899" cy="2104735"/>
          </a:xfrm>
          <a:prstGeom prst="rect">
            <a:avLst/>
          </a:prstGeom>
          <a:noFill/>
          <a:ln>
            <a:noFill/>
          </a:ln>
        </p:spPr>
      </p:pic>
      <p:sp>
        <p:nvSpPr>
          <p:cNvPr id="1317" name="Google Shape;1317;p166"/>
          <p:cNvSpPr txBox="1"/>
          <p:nvPr/>
        </p:nvSpPr>
        <p:spPr>
          <a:xfrm>
            <a:off x="825725" y="2686675"/>
            <a:ext cx="2885400" cy="19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Helvetica Neue Light"/>
                <a:ea typeface="Helvetica Neue Light"/>
                <a:cs typeface="Helvetica Neue Light"/>
                <a:sym typeface="Helvetica Neue Light"/>
              </a:rPr>
              <a:t>Alineando </a:t>
            </a:r>
            <a:r>
              <a:rPr lang="en-GB" sz="1600">
                <a:highlight>
                  <a:srgbClr val="E0FF00"/>
                </a:highlight>
                <a:latin typeface="Helvetica Neue Light"/>
                <a:ea typeface="Helvetica Neue Light"/>
                <a:cs typeface="Helvetica Neue Light"/>
                <a:sym typeface="Helvetica Neue Light"/>
              </a:rPr>
              <a:t>todo </a:t>
            </a:r>
            <a:r>
              <a:rPr lang="en-GB" sz="1600">
                <a:latin typeface="Helvetica Neue Light"/>
                <a:ea typeface="Helvetica Neue Light"/>
                <a:cs typeface="Helvetica Neue Light"/>
                <a:sym typeface="Helvetica Neue Light"/>
              </a:rPr>
              <a:t>el conjunto de celdas, de forma </a:t>
            </a:r>
            <a:r>
              <a:rPr lang="en-GB" sz="1600">
                <a:highlight>
                  <a:srgbClr val="E0FF00"/>
                </a:highlight>
                <a:latin typeface="Helvetica Neue Light"/>
                <a:ea typeface="Helvetica Neue Light"/>
                <a:cs typeface="Helvetica Neue Light"/>
                <a:sym typeface="Helvetica Neue Light"/>
              </a:rPr>
              <a:t>horizontal</a:t>
            </a:r>
            <a:r>
              <a:rPr lang="en-GB" sz="1600">
                <a:latin typeface="Helvetica Neue Light"/>
                <a:ea typeface="Helvetica Neue Light"/>
                <a:cs typeface="Helvetica Neue Light"/>
                <a:sym typeface="Helvetica Neue Light"/>
              </a:rPr>
              <a:t>.</a:t>
            </a:r>
            <a:br>
              <a:rPr lang="en-GB" sz="1600">
                <a:latin typeface="Helvetica Neue Light"/>
                <a:ea typeface="Helvetica Neue Light"/>
                <a:cs typeface="Helvetica Neue Light"/>
                <a:sym typeface="Helvetica Neue Light"/>
              </a:rPr>
            </a:br>
            <a:endParaRPr sz="1600">
              <a:latin typeface="Helvetica Neue Light"/>
              <a:ea typeface="Helvetica Neue Light"/>
              <a:cs typeface="Helvetica Neue Light"/>
              <a:sym typeface="Helvetica Neue Light"/>
            </a:endParaRPr>
          </a:p>
          <a:p>
            <a:pPr indent="0" lvl="0" marL="0" rtl="0" algn="l">
              <a:spcBef>
                <a:spcPts val="0"/>
              </a:spcBef>
              <a:spcAft>
                <a:spcPts val="0"/>
              </a:spcAft>
              <a:buNone/>
            </a:pPr>
            <a:r>
              <a:rPr lang="en-GB" sz="1600">
                <a:latin typeface="Helvetica Neue Light"/>
                <a:ea typeface="Helvetica Neue Light"/>
                <a:cs typeface="Helvetica Neue Light"/>
                <a:sym typeface="Helvetica Neue Light"/>
              </a:rPr>
              <a:t>Dentro de su “</a:t>
            </a:r>
            <a:r>
              <a:rPr i="1" lang="en-GB" sz="1600">
                <a:latin typeface="Helvetica Neue Light"/>
                <a:ea typeface="Helvetica Neue Light"/>
                <a:cs typeface="Helvetica Neue Light"/>
                <a:sym typeface="Helvetica Neue Light"/>
              </a:rPr>
              <a:t>padre</a:t>
            </a:r>
            <a:r>
              <a:rPr lang="en-GB" sz="1600">
                <a:latin typeface="Helvetica Neue Light"/>
                <a:ea typeface="Helvetica Neue Light"/>
                <a:cs typeface="Helvetica Neue Light"/>
                <a:sym typeface="Helvetica Neue Light"/>
              </a:rPr>
              <a:t>” (es requisito que tenga </a:t>
            </a:r>
            <a:r>
              <a:rPr lang="en-GB" sz="1600">
                <a:highlight>
                  <a:srgbClr val="E0FF00"/>
                </a:highlight>
                <a:latin typeface="Helvetica Neue Light"/>
                <a:ea typeface="Helvetica Neue Light"/>
                <a:cs typeface="Helvetica Neue Light"/>
                <a:sym typeface="Helvetica Neue Light"/>
              </a:rPr>
              <a:t>ancho</a:t>
            </a:r>
            <a:r>
              <a:rPr lang="en-GB" sz="1600">
                <a:latin typeface="Helvetica Neue Light"/>
                <a:ea typeface="Helvetica Neue Light"/>
                <a:cs typeface="Helvetica Neue Light"/>
                <a:sym typeface="Helvetica Neue Light"/>
              </a:rPr>
              <a:t>).</a:t>
            </a:r>
            <a:endParaRPr sz="1600">
              <a:latin typeface="Helvetica Neue Light"/>
              <a:ea typeface="Helvetica Neue Light"/>
              <a:cs typeface="Helvetica Neue Light"/>
              <a:sym typeface="Helvetica Neue Light"/>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pic>
        <p:nvPicPr>
          <p:cNvPr id="1322" name="Google Shape;1322;p16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323" name="Google Shape;1323;p167"/>
          <p:cNvSpPr txBox="1"/>
          <p:nvPr/>
        </p:nvSpPr>
        <p:spPr>
          <a:xfrm>
            <a:off x="643800" y="186475"/>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JUSTIFY-CONTENT: SPACE-AROUND</a:t>
            </a:r>
            <a:endParaRPr i="1" sz="3800">
              <a:solidFill>
                <a:schemeClr val="dk1"/>
              </a:solidFill>
              <a:latin typeface="Anton"/>
              <a:ea typeface="Anton"/>
              <a:cs typeface="Anton"/>
              <a:sym typeface="Anton"/>
            </a:endParaRPr>
          </a:p>
        </p:txBody>
      </p:sp>
      <p:sp>
        <p:nvSpPr>
          <p:cNvPr id="1324" name="Google Shape;1324;p167"/>
          <p:cNvSpPr txBox="1"/>
          <p:nvPr/>
        </p:nvSpPr>
        <p:spPr>
          <a:xfrm>
            <a:off x="2062925" y="1394625"/>
            <a:ext cx="4378500" cy="10707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.padre</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justify-content</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space-around</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rgbClr val="F5D67B"/>
              </a:solidFill>
              <a:latin typeface="Consolas"/>
              <a:ea typeface="Consolas"/>
              <a:cs typeface="Consolas"/>
              <a:sym typeface="Consolas"/>
            </a:endParaRPr>
          </a:p>
        </p:txBody>
      </p:sp>
      <p:pic>
        <p:nvPicPr>
          <p:cNvPr id="1325" name="Google Shape;1325;p167"/>
          <p:cNvPicPr preferRelativeResize="0"/>
          <p:nvPr/>
        </p:nvPicPr>
        <p:blipFill>
          <a:blip r:embed="rId4">
            <a:alphaModFix/>
          </a:blip>
          <a:stretch>
            <a:fillRect/>
          </a:stretch>
        </p:blipFill>
        <p:spPr>
          <a:xfrm>
            <a:off x="3194800" y="2602775"/>
            <a:ext cx="4278410" cy="2164875"/>
          </a:xfrm>
          <a:prstGeom prst="rect">
            <a:avLst/>
          </a:prstGeom>
          <a:noFill/>
          <a:ln>
            <a:noFill/>
          </a:ln>
        </p:spPr>
      </p:pic>
      <p:sp>
        <p:nvSpPr>
          <p:cNvPr id="1326" name="Google Shape;1326;p167"/>
          <p:cNvSpPr txBox="1"/>
          <p:nvPr/>
        </p:nvSpPr>
        <p:spPr>
          <a:xfrm>
            <a:off x="292325" y="2686675"/>
            <a:ext cx="2885400" cy="19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Helvetica Neue Light"/>
                <a:ea typeface="Helvetica Neue Light"/>
                <a:cs typeface="Helvetica Neue Light"/>
                <a:sym typeface="Helvetica Neue Light"/>
              </a:rPr>
              <a:t>Alineando </a:t>
            </a:r>
            <a:r>
              <a:rPr lang="en-GB" sz="1600">
                <a:highlight>
                  <a:srgbClr val="E0FF00"/>
                </a:highlight>
                <a:latin typeface="Helvetica Neue Light"/>
                <a:ea typeface="Helvetica Neue Light"/>
                <a:cs typeface="Helvetica Neue Light"/>
                <a:sym typeface="Helvetica Neue Light"/>
              </a:rPr>
              <a:t>todo </a:t>
            </a:r>
            <a:r>
              <a:rPr lang="en-GB" sz="1600">
                <a:latin typeface="Helvetica Neue Light"/>
                <a:ea typeface="Helvetica Neue Light"/>
                <a:cs typeface="Helvetica Neue Light"/>
                <a:sym typeface="Helvetica Neue Light"/>
              </a:rPr>
              <a:t>el conjunto de celdas, de forma </a:t>
            </a:r>
            <a:r>
              <a:rPr lang="en-GB" sz="1600">
                <a:highlight>
                  <a:srgbClr val="E0FF00"/>
                </a:highlight>
                <a:latin typeface="Helvetica Neue Light"/>
                <a:ea typeface="Helvetica Neue Light"/>
                <a:cs typeface="Helvetica Neue Light"/>
                <a:sym typeface="Helvetica Neue Light"/>
              </a:rPr>
              <a:t>horizontal</a:t>
            </a:r>
            <a:r>
              <a:rPr lang="en-GB" sz="1600">
                <a:latin typeface="Helvetica Neue Light"/>
                <a:ea typeface="Helvetica Neue Light"/>
                <a:cs typeface="Helvetica Neue Light"/>
                <a:sym typeface="Helvetica Neue Light"/>
              </a:rPr>
              <a:t>.</a:t>
            </a:r>
            <a:br>
              <a:rPr lang="en-GB" sz="1600">
                <a:latin typeface="Helvetica Neue Light"/>
                <a:ea typeface="Helvetica Neue Light"/>
                <a:cs typeface="Helvetica Neue Light"/>
                <a:sym typeface="Helvetica Neue Light"/>
              </a:rPr>
            </a:br>
            <a:endParaRPr sz="1600">
              <a:latin typeface="Helvetica Neue Light"/>
              <a:ea typeface="Helvetica Neue Light"/>
              <a:cs typeface="Helvetica Neue Light"/>
              <a:sym typeface="Helvetica Neue Light"/>
            </a:endParaRPr>
          </a:p>
          <a:p>
            <a:pPr indent="0" lvl="0" marL="0" rtl="0" algn="l">
              <a:spcBef>
                <a:spcPts val="0"/>
              </a:spcBef>
              <a:spcAft>
                <a:spcPts val="0"/>
              </a:spcAft>
              <a:buNone/>
            </a:pPr>
            <a:r>
              <a:rPr lang="en-GB" sz="1600">
                <a:latin typeface="Helvetica Neue Light"/>
                <a:ea typeface="Helvetica Neue Light"/>
                <a:cs typeface="Helvetica Neue Light"/>
                <a:sym typeface="Helvetica Neue Light"/>
              </a:rPr>
              <a:t>Dentro de su “</a:t>
            </a:r>
            <a:r>
              <a:rPr i="1" lang="en-GB" sz="1600">
                <a:latin typeface="Helvetica Neue Light"/>
                <a:ea typeface="Helvetica Neue Light"/>
                <a:cs typeface="Helvetica Neue Light"/>
                <a:sym typeface="Helvetica Neue Light"/>
              </a:rPr>
              <a:t>padre</a:t>
            </a:r>
            <a:r>
              <a:rPr lang="en-GB" sz="1600">
                <a:latin typeface="Helvetica Neue Light"/>
                <a:ea typeface="Helvetica Neue Light"/>
                <a:cs typeface="Helvetica Neue Light"/>
                <a:sym typeface="Helvetica Neue Light"/>
              </a:rPr>
              <a:t>” (es requisito que tenga </a:t>
            </a:r>
            <a:r>
              <a:rPr lang="en-GB" sz="1600">
                <a:highlight>
                  <a:srgbClr val="E0FF00"/>
                </a:highlight>
                <a:latin typeface="Helvetica Neue Light"/>
                <a:ea typeface="Helvetica Neue Light"/>
                <a:cs typeface="Helvetica Neue Light"/>
                <a:sym typeface="Helvetica Neue Light"/>
              </a:rPr>
              <a:t>ancho</a:t>
            </a:r>
            <a:r>
              <a:rPr lang="en-GB" sz="1600">
                <a:latin typeface="Helvetica Neue Light"/>
                <a:ea typeface="Helvetica Neue Light"/>
                <a:cs typeface="Helvetica Neue Light"/>
                <a:sym typeface="Helvetica Neue Light"/>
              </a:rPr>
              <a:t>).</a:t>
            </a:r>
            <a:endParaRPr sz="1600">
              <a:latin typeface="Helvetica Neue Light"/>
              <a:ea typeface="Helvetica Neue Light"/>
              <a:cs typeface="Helvetica Neue Light"/>
              <a:sym typeface="Helvetica Neue Light"/>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0" name="Shape 1330"/>
        <p:cNvGrpSpPr/>
        <p:nvPr/>
      </p:nvGrpSpPr>
      <p:grpSpPr>
        <a:xfrm>
          <a:off x="0" y="0"/>
          <a:ext cx="0" cy="0"/>
          <a:chOff x="0" y="0"/>
          <a:chExt cx="0" cy="0"/>
        </a:xfrm>
      </p:grpSpPr>
      <p:pic>
        <p:nvPicPr>
          <p:cNvPr id="1331" name="Google Shape;1331;p16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332" name="Google Shape;1332;p168"/>
          <p:cNvSpPr txBox="1"/>
          <p:nvPr/>
        </p:nvSpPr>
        <p:spPr>
          <a:xfrm>
            <a:off x="643800" y="162125"/>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JUSTIFY-CONTENT: SPACE-BETWEEN</a:t>
            </a:r>
            <a:endParaRPr i="1" sz="3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333" name="Google Shape;1333;p168"/>
          <p:cNvSpPr txBox="1"/>
          <p:nvPr/>
        </p:nvSpPr>
        <p:spPr>
          <a:xfrm>
            <a:off x="2062925" y="1394625"/>
            <a:ext cx="4068900" cy="10707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.padre</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justify-content</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space-between</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rgbClr val="F5D67B"/>
              </a:solidFill>
              <a:latin typeface="Consolas"/>
              <a:ea typeface="Consolas"/>
              <a:cs typeface="Consolas"/>
              <a:sym typeface="Consolas"/>
            </a:endParaRPr>
          </a:p>
        </p:txBody>
      </p:sp>
      <p:pic>
        <p:nvPicPr>
          <p:cNvPr id="1334" name="Google Shape;1334;p168"/>
          <p:cNvPicPr preferRelativeResize="0"/>
          <p:nvPr/>
        </p:nvPicPr>
        <p:blipFill>
          <a:blip r:embed="rId4">
            <a:alphaModFix/>
          </a:blip>
          <a:stretch>
            <a:fillRect/>
          </a:stretch>
        </p:blipFill>
        <p:spPr>
          <a:xfrm>
            <a:off x="3186300" y="2572075"/>
            <a:ext cx="4295388" cy="2164875"/>
          </a:xfrm>
          <a:prstGeom prst="rect">
            <a:avLst/>
          </a:prstGeom>
          <a:noFill/>
          <a:ln>
            <a:noFill/>
          </a:ln>
        </p:spPr>
      </p:pic>
      <p:sp>
        <p:nvSpPr>
          <p:cNvPr id="1335" name="Google Shape;1335;p168"/>
          <p:cNvSpPr txBox="1"/>
          <p:nvPr/>
        </p:nvSpPr>
        <p:spPr>
          <a:xfrm>
            <a:off x="368525" y="2686675"/>
            <a:ext cx="2885400" cy="19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Helvetica Neue Light"/>
                <a:ea typeface="Helvetica Neue Light"/>
                <a:cs typeface="Helvetica Neue Light"/>
                <a:sym typeface="Helvetica Neue Light"/>
              </a:rPr>
              <a:t>Alineando </a:t>
            </a:r>
            <a:r>
              <a:rPr lang="en-GB" sz="1600">
                <a:highlight>
                  <a:srgbClr val="E0FF00"/>
                </a:highlight>
                <a:latin typeface="Helvetica Neue Light"/>
                <a:ea typeface="Helvetica Neue Light"/>
                <a:cs typeface="Helvetica Neue Light"/>
                <a:sym typeface="Helvetica Neue Light"/>
              </a:rPr>
              <a:t>todo </a:t>
            </a:r>
            <a:r>
              <a:rPr lang="en-GB" sz="1600">
                <a:latin typeface="Helvetica Neue Light"/>
                <a:ea typeface="Helvetica Neue Light"/>
                <a:cs typeface="Helvetica Neue Light"/>
                <a:sym typeface="Helvetica Neue Light"/>
              </a:rPr>
              <a:t>el conjunto de celdas, de forma </a:t>
            </a:r>
            <a:r>
              <a:rPr lang="en-GB" sz="1600">
                <a:highlight>
                  <a:srgbClr val="E0FF00"/>
                </a:highlight>
                <a:latin typeface="Helvetica Neue Light"/>
                <a:ea typeface="Helvetica Neue Light"/>
                <a:cs typeface="Helvetica Neue Light"/>
                <a:sym typeface="Helvetica Neue Light"/>
              </a:rPr>
              <a:t>horizontal</a:t>
            </a:r>
            <a:r>
              <a:rPr lang="en-GB" sz="1600">
                <a:latin typeface="Helvetica Neue Light"/>
                <a:ea typeface="Helvetica Neue Light"/>
                <a:cs typeface="Helvetica Neue Light"/>
                <a:sym typeface="Helvetica Neue Light"/>
              </a:rPr>
              <a:t>.</a:t>
            </a:r>
            <a:br>
              <a:rPr lang="en-GB" sz="1600">
                <a:latin typeface="Helvetica Neue Light"/>
                <a:ea typeface="Helvetica Neue Light"/>
                <a:cs typeface="Helvetica Neue Light"/>
                <a:sym typeface="Helvetica Neue Light"/>
              </a:rPr>
            </a:br>
            <a:endParaRPr sz="1600">
              <a:latin typeface="Helvetica Neue Light"/>
              <a:ea typeface="Helvetica Neue Light"/>
              <a:cs typeface="Helvetica Neue Light"/>
              <a:sym typeface="Helvetica Neue Light"/>
            </a:endParaRPr>
          </a:p>
          <a:p>
            <a:pPr indent="0" lvl="0" marL="0" rtl="0" algn="l">
              <a:spcBef>
                <a:spcPts val="0"/>
              </a:spcBef>
              <a:spcAft>
                <a:spcPts val="0"/>
              </a:spcAft>
              <a:buNone/>
            </a:pPr>
            <a:r>
              <a:rPr lang="en-GB" sz="1600">
                <a:latin typeface="Helvetica Neue Light"/>
                <a:ea typeface="Helvetica Neue Light"/>
                <a:cs typeface="Helvetica Neue Light"/>
                <a:sym typeface="Helvetica Neue Light"/>
              </a:rPr>
              <a:t>Dentro de su “</a:t>
            </a:r>
            <a:r>
              <a:rPr i="1" lang="en-GB" sz="1600">
                <a:latin typeface="Helvetica Neue Light"/>
                <a:ea typeface="Helvetica Neue Light"/>
                <a:cs typeface="Helvetica Neue Light"/>
                <a:sym typeface="Helvetica Neue Light"/>
              </a:rPr>
              <a:t>padre</a:t>
            </a:r>
            <a:r>
              <a:rPr lang="en-GB" sz="1600">
                <a:latin typeface="Helvetica Neue Light"/>
                <a:ea typeface="Helvetica Neue Light"/>
                <a:cs typeface="Helvetica Neue Light"/>
                <a:sym typeface="Helvetica Neue Light"/>
              </a:rPr>
              <a:t>” (es requisito que tenga </a:t>
            </a:r>
            <a:r>
              <a:rPr lang="en-GB" sz="1600">
                <a:highlight>
                  <a:srgbClr val="E0FF00"/>
                </a:highlight>
                <a:latin typeface="Helvetica Neue Light"/>
                <a:ea typeface="Helvetica Neue Light"/>
                <a:cs typeface="Helvetica Neue Light"/>
                <a:sym typeface="Helvetica Neue Light"/>
              </a:rPr>
              <a:t>ancho</a:t>
            </a:r>
            <a:r>
              <a:rPr lang="en-GB" sz="1600">
                <a:latin typeface="Helvetica Neue Light"/>
                <a:ea typeface="Helvetica Neue Light"/>
                <a:cs typeface="Helvetica Neue Light"/>
                <a:sym typeface="Helvetica Neue Light"/>
              </a:rPr>
              <a:t>).</a:t>
            </a:r>
            <a:endParaRPr sz="1600">
              <a:latin typeface="Helvetica Neue Light"/>
              <a:ea typeface="Helvetica Neue Light"/>
              <a:cs typeface="Helvetica Neue Light"/>
              <a:sym typeface="Helvetica Neue Light"/>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pic>
        <p:nvPicPr>
          <p:cNvPr id="1340" name="Google Shape;1340;p16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341" name="Google Shape;1341;p169"/>
          <p:cNvSpPr txBox="1"/>
          <p:nvPr/>
        </p:nvSpPr>
        <p:spPr>
          <a:xfrm>
            <a:off x="643800" y="102575"/>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JUSTIFY-CONTENT: SPACE-EVENLY</a:t>
            </a:r>
            <a:endParaRPr i="1" sz="3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342" name="Google Shape;1342;p169"/>
          <p:cNvSpPr txBox="1"/>
          <p:nvPr/>
        </p:nvSpPr>
        <p:spPr>
          <a:xfrm>
            <a:off x="2062925" y="1394625"/>
            <a:ext cx="3857700" cy="10707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.padre</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justify-content</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space-evenly</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rgbClr val="F5D67B"/>
              </a:solidFill>
              <a:latin typeface="Consolas"/>
              <a:ea typeface="Consolas"/>
              <a:cs typeface="Consolas"/>
              <a:sym typeface="Consolas"/>
            </a:endParaRPr>
          </a:p>
        </p:txBody>
      </p:sp>
      <p:pic>
        <p:nvPicPr>
          <p:cNvPr id="1343" name="Google Shape;1343;p169"/>
          <p:cNvPicPr preferRelativeResize="0"/>
          <p:nvPr/>
        </p:nvPicPr>
        <p:blipFill>
          <a:blip r:embed="rId4">
            <a:alphaModFix/>
          </a:blip>
          <a:stretch>
            <a:fillRect/>
          </a:stretch>
        </p:blipFill>
        <p:spPr>
          <a:xfrm>
            <a:off x="3177688" y="2602775"/>
            <a:ext cx="4312569" cy="2164875"/>
          </a:xfrm>
          <a:prstGeom prst="rect">
            <a:avLst/>
          </a:prstGeom>
          <a:noFill/>
          <a:ln>
            <a:noFill/>
          </a:ln>
        </p:spPr>
      </p:pic>
      <p:sp>
        <p:nvSpPr>
          <p:cNvPr id="1344" name="Google Shape;1344;p169"/>
          <p:cNvSpPr txBox="1"/>
          <p:nvPr/>
        </p:nvSpPr>
        <p:spPr>
          <a:xfrm>
            <a:off x="368525" y="2686675"/>
            <a:ext cx="2885400" cy="19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Helvetica Neue Light"/>
                <a:ea typeface="Helvetica Neue Light"/>
                <a:cs typeface="Helvetica Neue Light"/>
                <a:sym typeface="Helvetica Neue Light"/>
              </a:rPr>
              <a:t>Alineando </a:t>
            </a:r>
            <a:r>
              <a:rPr lang="en-GB" sz="1600">
                <a:highlight>
                  <a:srgbClr val="E0FF00"/>
                </a:highlight>
                <a:latin typeface="Helvetica Neue Light"/>
                <a:ea typeface="Helvetica Neue Light"/>
                <a:cs typeface="Helvetica Neue Light"/>
                <a:sym typeface="Helvetica Neue Light"/>
              </a:rPr>
              <a:t>todo </a:t>
            </a:r>
            <a:r>
              <a:rPr lang="en-GB" sz="1600">
                <a:latin typeface="Helvetica Neue Light"/>
                <a:ea typeface="Helvetica Neue Light"/>
                <a:cs typeface="Helvetica Neue Light"/>
                <a:sym typeface="Helvetica Neue Light"/>
              </a:rPr>
              <a:t>el conjunto de celdas, de forma </a:t>
            </a:r>
            <a:r>
              <a:rPr lang="en-GB" sz="1600">
                <a:highlight>
                  <a:srgbClr val="E0FF00"/>
                </a:highlight>
                <a:latin typeface="Helvetica Neue Light"/>
                <a:ea typeface="Helvetica Neue Light"/>
                <a:cs typeface="Helvetica Neue Light"/>
                <a:sym typeface="Helvetica Neue Light"/>
              </a:rPr>
              <a:t>horizontal</a:t>
            </a:r>
            <a:r>
              <a:rPr lang="en-GB" sz="1600">
                <a:latin typeface="Helvetica Neue Light"/>
                <a:ea typeface="Helvetica Neue Light"/>
                <a:cs typeface="Helvetica Neue Light"/>
                <a:sym typeface="Helvetica Neue Light"/>
              </a:rPr>
              <a:t>.</a:t>
            </a:r>
            <a:br>
              <a:rPr lang="en-GB" sz="1600">
                <a:latin typeface="Helvetica Neue Light"/>
                <a:ea typeface="Helvetica Neue Light"/>
                <a:cs typeface="Helvetica Neue Light"/>
                <a:sym typeface="Helvetica Neue Light"/>
              </a:rPr>
            </a:br>
            <a:endParaRPr sz="1600">
              <a:latin typeface="Helvetica Neue Light"/>
              <a:ea typeface="Helvetica Neue Light"/>
              <a:cs typeface="Helvetica Neue Light"/>
              <a:sym typeface="Helvetica Neue Light"/>
            </a:endParaRPr>
          </a:p>
          <a:p>
            <a:pPr indent="0" lvl="0" marL="0" rtl="0" algn="l">
              <a:spcBef>
                <a:spcPts val="0"/>
              </a:spcBef>
              <a:spcAft>
                <a:spcPts val="0"/>
              </a:spcAft>
              <a:buNone/>
            </a:pPr>
            <a:r>
              <a:rPr lang="en-GB" sz="1600">
                <a:latin typeface="Helvetica Neue Light"/>
                <a:ea typeface="Helvetica Neue Light"/>
                <a:cs typeface="Helvetica Neue Light"/>
                <a:sym typeface="Helvetica Neue Light"/>
              </a:rPr>
              <a:t>Dentro de su “</a:t>
            </a:r>
            <a:r>
              <a:rPr i="1" lang="en-GB" sz="1600">
                <a:latin typeface="Helvetica Neue Light"/>
                <a:ea typeface="Helvetica Neue Light"/>
                <a:cs typeface="Helvetica Neue Light"/>
                <a:sym typeface="Helvetica Neue Light"/>
              </a:rPr>
              <a:t>padre</a:t>
            </a:r>
            <a:r>
              <a:rPr lang="en-GB" sz="1600">
                <a:latin typeface="Helvetica Neue Light"/>
                <a:ea typeface="Helvetica Neue Light"/>
                <a:cs typeface="Helvetica Neue Light"/>
                <a:sym typeface="Helvetica Neue Light"/>
              </a:rPr>
              <a:t>” (es requisito que tenga </a:t>
            </a:r>
            <a:r>
              <a:rPr lang="en-GB" sz="1600">
                <a:highlight>
                  <a:srgbClr val="E0FF00"/>
                </a:highlight>
                <a:latin typeface="Helvetica Neue Light"/>
                <a:ea typeface="Helvetica Neue Light"/>
                <a:cs typeface="Helvetica Neue Light"/>
                <a:sym typeface="Helvetica Neue Light"/>
              </a:rPr>
              <a:t>ancho</a:t>
            </a:r>
            <a:r>
              <a:rPr lang="en-GB" sz="1600">
                <a:latin typeface="Helvetica Neue Light"/>
                <a:ea typeface="Helvetica Neue Light"/>
                <a:cs typeface="Helvetica Neue Light"/>
                <a:sym typeface="Helvetica Neue Light"/>
              </a:rPr>
              <a:t>).</a:t>
            </a:r>
            <a:endParaRPr sz="1600">
              <a:latin typeface="Helvetica Neue Light"/>
              <a:ea typeface="Helvetica Neue Light"/>
              <a:cs typeface="Helvetica Neue Light"/>
              <a:sym typeface="Helvetica Neue Light"/>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pic>
        <p:nvPicPr>
          <p:cNvPr id="1349" name="Google Shape;1349;p17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350" name="Google Shape;1350;p170"/>
          <p:cNvSpPr txBox="1"/>
          <p:nvPr/>
        </p:nvSpPr>
        <p:spPr>
          <a:xfrm>
            <a:off x="643800" y="227050"/>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ALIGN-CONTENT: START</a:t>
            </a:r>
            <a:endParaRPr i="1" sz="3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351" name="Google Shape;1351;p170"/>
          <p:cNvSpPr txBox="1"/>
          <p:nvPr/>
        </p:nvSpPr>
        <p:spPr>
          <a:xfrm>
            <a:off x="873000" y="3310650"/>
            <a:ext cx="3584100" cy="12219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.padre</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align-content</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start</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rgbClr val="F5D67B"/>
              </a:solidFill>
              <a:latin typeface="Consolas"/>
              <a:ea typeface="Consolas"/>
              <a:cs typeface="Consolas"/>
              <a:sym typeface="Consolas"/>
            </a:endParaRPr>
          </a:p>
        </p:txBody>
      </p:sp>
      <p:pic>
        <p:nvPicPr>
          <p:cNvPr id="1352" name="Google Shape;1352;p170"/>
          <p:cNvPicPr preferRelativeResize="0"/>
          <p:nvPr/>
        </p:nvPicPr>
        <p:blipFill>
          <a:blip r:embed="rId4">
            <a:alphaModFix/>
          </a:blip>
          <a:stretch>
            <a:fillRect/>
          </a:stretch>
        </p:blipFill>
        <p:spPr>
          <a:xfrm>
            <a:off x="4828225" y="1257175"/>
            <a:ext cx="3584171" cy="3275450"/>
          </a:xfrm>
          <a:prstGeom prst="rect">
            <a:avLst/>
          </a:prstGeom>
          <a:noFill/>
          <a:ln>
            <a:noFill/>
          </a:ln>
        </p:spPr>
      </p:pic>
      <p:sp>
        <p:nvSpPr>
          <p:cNvPr id="1353" name="Google Shape;1353;p170"/>
          <p:cNvSpPr txBox="1"/>
          <p:nvPr/>
        </p:nvSpPr>
        <p:spPr>
          <a:xfrm>
            <a:off x="883400" y="1571052"/>
            <a:ext cx="3584100" cy="15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Helvetica Neue Light"/>
                <a:ea typeface="Helvetica Neue Light"/>
                <a:cs typeface="Helvetica Neue Light"/>
                <a:sym typeface="Helvetica Neue Light"/>
              </a:rPr>
              <a:t>Alineando </a:t>
            </a:r>
            <a:r>
              <a:rPr lang="en-GB" sz="1800">
                <a:highlight>
                  <a:srgbClr val="E0FF00"/>
                </a:highlight>
                <a:latin typeface="Helvetica Neue Light"/>
                <a:ea typeface="Helvetica Neue Light"/>
                <a:cs typeface="Helvetica Neue Light"/>
                <a:sym typeface="Helvetica Neue Light"/>
              </a:rPr>
              <a:t>todo </a:t>
            </a:r>
            <a:r>
              <a:rPr lang="en-GB" sz="1800">
                <a:latin typeface="Helvetica Neue Light"/>
                <a:ea typeface="Helvetica Neue Light"/>
                <a:cs typeface="Helvetica Neue Light"/>
                <a:sym typeface="Helvetica Neue Light"/>
              </a:rPr>
              <a:t>el conjunto de celdas, de forma </a:t>
            </a:r>
            <a:r>
              <a:rPr lang="en-GB" sz="1800">
                <a:highlight>
                  <a:srgbClr val="E0FF00"/>
                </a:highlight>
                <a:latin typeface="Helvetica Neue Light"/>
                <a:ea typeface="Helvetica Neue Light"/>
                <a:cs typeface="Helvetica Neue Light"/>
                <a:sym typeface="Helvetica Neue Light"/>
              </a:rPr>
              <a:t>vertical</a:t>
            </a:r>
            <a:r>
              <a:rPr lang="en-GB" sz="1800">
                <a:latin typeface="Helvetica Neue Light"/>
                <a:ea typeface="Helvetica Neue Light"/>
                <a:cs typeface="Helvetica Neue Light"/>
                <a:sym typeface="Helvetica Neue Light"/>
              </a:rPr>
              <a:t>.</a:t>
            </a:r>
            <a:br>
              <a:rPr lang="en-GB" sz="1800">
                <a:latin typeface="Helvetica Neue Light"/>
                <a:ea typeface="Helvetica Neue Light"/>
                <a:cs typeface="Helvetica Neue Light"/>
                <a:sym typeface="Helvetica Neue Light"/>
              </a:rPr>
            </a:br>
            <a:endParaRPr sz="1800">
              <a:latin typeface="Helvetica Neue Light"/>
              <a:ea typeface="Helvetica Neue Light"/>
              <a:cs typeface="Helvetica Neue Light"/>
              <a:sym typeface="Helvetica Neue Light"/>
            </a:endParaRPr>
          </a:p>
          <a:p>
            <a:pPr indent="0" lvl="0" marL="0" rtl="0" algn="l">
              <a:spcBef>
                <a:spcPts val="0"/>
              </a:spcBef>
              <a:spcAft>
                <a:spcPts val="0"/>
              </a:spcAft>
              <a:buNone/>
            </a:pPr>
            <a:r>
              <a:rPr lang="en-GB" sz="1800">
                <a:latin typeface="Helvetica Neue Light"/>
                <a:ea typeface="Helvetica Neue Light"/>
                <a:cs typeface="Helvetica Neue Light"/>
                <a:sym typeface="Helvetica Neue Light"/>
              </a:rPr>
              <a:t>Dentro de su “</a:t>
            </a:r>
            <a:r>
              <a:rPr i="1" lang="en-GB" sz="1800">
                <a:latin typeface="Helvetica Neue Light"/>
                <a:ea typeface="Helvetica Neue Light"/>
                <a:cs typeface="Helvetica Neue Light"/>
                <a:sym typeface="Helvetica Neue Light"/>
              </a:rPr>
              <a:t>padre</a:t>
            </a:r>
            <a:r>
              <a:rPr lang="en-GB" sz="1800">
                <a:latin typeface="Helvetica Neue Light"/>
                <a:ea typeface="Helvetica Neue Light"/>
                <a:cs typeface="Helvetica Neue Light"/>
                <a:sym typeface="Helvetica Neue Light"/>
              </a:rPr>
              <a:t>” (es requisito que tenga </a:t>
            </a:r>
            <a:r>
              <a:rPr lang="en-GB" sz="1800">
                <a:highlight>
                  <a:srgbClr val="E0FF00"/>
                </a:highlight>
                <a:latin typeface="Helvetica Neue Light"/>
                <a:ea typeface="Helvetica Neue Light"/>
                <a:cs typeface="Helvetica Neue Light"/>
                <a:sym typeface="Helvetica Neue Light"/>
              </a:rPr>
              <a:t>altura</a:t>
            </a:r>
            <a:r>
              <a:rPr lang="en-GB"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pic>
        <p:nvPicPr>
          <p:cNvPr id="1358" name="Google Shape;1358;p17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359" name="Google Shape;1359;p171"/>
          <p:cNvSpPr txBox="1"/>
          <p:nvPr/>
        </p:nvSpPr>
        <p:spPr>
          <a:xfrm>
            <a:off x="643800" y="186475"/>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ALIGN-CONTENT: END</a:t>
            </a:r>
            <a:endParaRPr i="1" sz="3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360" name="Google Shape;1360;p171"/>
          <p:cNvSpPr txBox="1"/>
          <p:nvPr/>
        </p:nvSpPr>
        <p:spPr>
          <a:xfrm>
            <a:off x="873000" y="3310650"/>
            <a:ext cx="3584100" cy="12219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.padre</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align-content</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end</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rgbClr val="F5D67B"/>
              </a:solidFill>
              <a:latin typeface="Consolas"/>
              <a:ea typeface="Consolas"/>
              <a:cs typeface="Consolas"/>
              <a:sym typeface="Consolas"/>
            </a:endParaRPr>
          </a:p>
        </p:txBody>
      </p:sp>
      <p:pic>
        <p:nvPicPr>
          <p:cNvPr id="1361" name="Google Shape;1361;p171"/>
          <p:cNvPicPr preferRelativeResize="0"/>
          <p:nvPr/>
        </p:nvPicPr>
        <p:blipFill>
          <a:blip r:embed="rId4">
            <a:alphaModFix/>
          </a:blip>
          <a:stretch>
            <a:fillRect/>
          </a:stretch>
        </p:blipFill>
        <p:spPr>
          <a:xfrm>
            <a:off x="4754725" y="1257185"/>
            <a:ext cx="3584101" cy="3267191"/>
          </a:xfrm>
          <a:prstGeom prst="rect">
            <a:avLst/>
          </a:prstGeom>
          <a:noFill/>
          <a:ln>
            <a:noFill/>
          </a:ln>
        </p:spPr>
      </p:pic>
      <p:sp>
        <p:nvSpPr>
          <p:cNvPr id="1362" name="Google Shape;1362;p171"/>
          <p:cNvSpPr txBox="1"/>
          <p:nvPr/>
        </p:nvSpPr>
        <p:spPr>
          <a:xfrm>
            <a:off x="883400" y="1571052"/>
            <a:ext cx="3584100" cy="15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Helvetica Neue Light"/>
                <a:ea typeface="Helvetica Neue Light"/>
                <a:cs typeface="Helvetica Neue Light"/>
                <a:sym typeface="Helvetica Neue Light"/>
              </a:rPr>
              <a:t>Alineando </a:t>
            </a:r>
            <a:r>
              <a:rPr lang="en-GB" sz="1800">
                <a:highlight>
                  <a:srgbClr val="E0FF00"/>
                </a:highlight>
                <a:latin typeface="Helvetica Neue Light"/>
                <a:ea typeface="Helvetica Neue Light"/>
                <a:cs typeface="Helvetica Neue Light"/>
                <a:sym typeface="Helvetica Neue Light"/>
              </a:rPr>
              <a:t>todo </a:t>
            </a:r>
            <a:r>
              <a:rPr lang="en-GB" sz="1800">
                <a:latin typeface="Helvetica Neue Light"/>
                <a:ea typeface="Helvetica Neue Light"/>
                <a:cs typeface="Helvetica Neue Light"/>
                <a:sym typeface="Helvetica Neue Light"/>
              </a:rPr>
              <a:t>el conjunto de celdas, de forma </a:t>
            </a:r>
            <a:r>
              <a:rPr lang="en-GB" sz="1800">
                <a:highlight>
                  <a:srgbClr val="E0FF00"/>
                </a:highlight>
                <a:latin typeface="Helvetica Neue Light"/>
                <a:ea typeface="Helvetica Neue Light"/>
                <a:cs typeface="Helvetica Neue Light"/>
                <a:sym typeface="Helvetica Neue Light"/>
              </a:rPr>
              <a:t>vertical</a:t>
            </a:r>
            <a:r>
              <a:rPr lang="en-GB" sz="1800">
                <a:latin typeface="Helvetica Neue Light"/>
                <a:ea typeface="Helvetica Neue Light"/>
                <a:cs typeface="Helvetica Neue Light"/>
                <a:sym typeface="Helvetica Neue Light"/>
              </a:rPr>
              <a:t>.</a:t>
            </a:r>
            <a:br>
              <a:rPr lang="en-GB" sz="1800">
                <a:latin typeface="Helvetica Neue Light"/>
                <a:ea typeface="Helvetica Neue Light"/>
                <a:cs typeface="Helvetica Neue Light"/>
                <a:sym typeface="Helvetica Neue Light"/>
              </a:rPr>
            </a:br>
            <a:endParaRPr sz="1800">
              <a:latin typeface="Helvetica Neue Light"/>
              <a:ea typeface="Helvetica Neue Light"/>
              <a:cs typeface="Helvetica Neue Light"/>
              <a:sym typeface="Helvetica Neue Light"/>
            </a:endParaRPr>
          </a:p>
          <a:p>
            <a:pPr indent="0" lvl="0" marL="0" rtl="0" algn="l">
              <a:spcBef>
                <a:spcPts val="0"/>
              </a:spcBef>
              <a:spcAft>
                <a:spcPts val="0"/>
              </a:spcAft>
              <a:buNone/>
            </a:pPr>
            <a:r>
              <a:rPr lang="en-GB" sz="1800">
                <a:latin typeface="Helvetica Neue Light"/>
                <a:ea typeface="Helvetica Neue Light"/>
                <a:cs typeface="Helvetica Neue Light"/>
                <a:sym typeface="Helvetica Neue Light"/>
              </a:rPr>
              <a:t>Dentro de su “</a:t>
            </a:r>
            <a:r>
              <a:rPr i="1" lang="en-GB" sz="1800">
                <a:latin typeface="Helvetica Neue Light"/>
                <a:ea typeface="Helvetica Neue Light"/>
                <a:cs typeface="Helvetica Neue Light"/>
                <a:sym typeface="Helvetica Neue Light"/>
              </a:rPr>
              <a:t>padre</a:t>
            </a:r>
            <a:r>
              <a:rPr lang="en-GB" sz="1800">
                <a:latin typeface="Helvetica Neue Light"/>
                <a:ea typeface="Helvetica Neue Light"/>
                <a:cs typeface="Helvetica Neue Light"/>
                <a:sym typeface="Helvetica Neue Light"/>
              </a:rPr>
              <a:t>” (es requisito que tenga </a:t>
            </a:r>
            <a:r>
              <a:rPr lang="en-GB" sz="1800">
                <a:highlight>
                  <a:srgbClr val="E0FF00"/>
                </a:highlight>
                <a:latin typeface="Helvetica Neue Light"/>
                <a:ea typeface="Helvetica Neue Light"/>
                <a:cs typeface="Helvetica Neue Light"/>
                <a:sym typeface="Helvetica Neue Light"/>
              </a:rPr>
              <a:t>altura</a:t>
            </a:r>
            <a:r>
              <a:rPr lang="en-GB"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6" name="Shape 1366"/>
        <p:cNvGrpSpPr/>
        <p:nvPr/>
      </p:nvGrpSpPr>
      <p:grpSpPr>
        <a:xfrm>
          <a:off x="0" y="0"/>
          <a:ext cx="0" cy="0"/>
          <a:chOff x="0" y="0"/>
          <a:chExt cx="0" cy="0"/>
        </a:xfrm>
      </p:grpSpPr>
      <p:pic>
        <p:nvPicPr>
          <p:cNvPr id="1367" name="Google Shape;1367;p17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368" name="Google Shape;1368;p172"/>
          <p:cNvSpPr txBox="1"/>
          <p:nvPr/>
        </p:nvSpPr>
        <p:spPr>
          <a:xfrm>
            <a:off x="643800" y="227025"/>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ALIGN-CONTENT: CENTER</a:t>
            </a:r>
            <a:endParaRPr i="1" sz="3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369" name="Google Shape;1369;p172"/>
          <p:cNvSpPr txBox="1"/>
          <p:nvPr/>
        </p:nvSpPr>
        <p:spPr>
          <a:xfrm>
            <a:off x="873000" y="3310650"/>
            <a:ext cx="3584100" cy="12219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.padre</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align-content</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center</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rgbClr val="F5D67B"/>
              </a:solidFill>
              <a:latin typeface="Consolas"/>
              <a:ea typeface="Consolas"/>
              <a:cs typeface="Consolas"/>
              <a:sym typeface="Consolas"/>
            </a:endParaRPr>
          </a:p>
        </p:txBody>
      </p:sp>
      <p:pic>
        <p:nvPicPr>
          <p:cNvPr id="1370" name="Google Shape;1370;p172"/>
          <p:cNvPicPr preferRelativeResize="0"/>
          <p:nvPr/>
        </p:nvPicPr>
        <p:blipFill>
          <a:blip r:embed="rId4">
            <a:alphaModFix/>
          </a:blip>
          <a:stretch>
            <a:fillRect/>
          </a:stretch>
        </p:blipFill>
        <p:spPr>
          <a:xfrm>
            <a:off x="4938696" y="1257175"/>
            <a:ext cx="3615778" cy="3275374"/>
          </a:xfrm>
          <a:prstGeom prst="rect">
            <a:avLst/>
          </a:prstGeom>
          <a:noFill/>
          <a:ln>
            <a:noFill/>
          </a:ln>
        </p:spPr>
      </p:pic>
      <p:sp>
        <p:nvSpPr>
          <p:cNvPr id="1371" name="Google Shape;1371;p172"/>
          <p:cNvSpPr txBox="1"/>
          <p:nvPr/>
        </p:nvSpPr>
        <p:spPr>
          <a:xfrm>
            <a:off x="883400" y="1571052"/>
            <a:ext cx="3584100" cy="15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Helvetica Neue Light"/>
                <a:ea typeface="Helvetica Neue Light"/>
                <a:cs typeface="Helvetica Neue Light"/>
                <a:sym typeface="Helvetica Neue Light"/>
              </a:rPr>
              <a:t>Alineando </a:t>
            </a:r>
            <a:r>
              <a:rPr lang="en-GB" sz="1800">
                <a:highlight>
                  <a:srgbClr val="E0FF00"/>
                </a:highlight>
                <a:latin typeface="Helvetica Neue Light"/>
                <a:ea typeface="Helvetica Neue Light"/>
                <a:cs typeface="Helvetica Neue Light"/>
                <a:sym typeface="Helvetica Neue Light"/>
              </a:rPr>
              <a:t>todo </a:t>
            </a:r>
            <a:r>
              <a:rPr lang="en-GB" sz="1800">
                <a:latin typeface="Helvetica Neue Light"/>
                <a:ea typeface="Helvetica Neue Light"/>
                <a:cs typeface="Helvetica Neue Light"/>
                <a:sym typeface="Helvetica Neue Light"/>
              </a:rPr>
              <a:t>el conjunto de celdas, de forma </a:t>
            </a:r>
            <a:r>
              <a:rPr lang="en-GB" sz="1800">
                <a:highlight>
                  <a:srgbClr val="E0FF00"/>
                </a:highlight>
                <a:latin typeface="Helvetica Neue Light"/>
                <a:ea typeface="Helvetica Neue Light"/>
                <a:cs typeface="Helvetica Neue Light"/>
                <a:sym typeface="Helvetica Neue Light"/>
              </a:rPr>
              <a:t>vertical</a:t>
            </a:r>
            <a:r>
              <a:rPr lang="en-GB" sz="1800">
                <a:latin typeface="Helvetica Neue Light"/>
                <a:ea typeface="Helvetica Neue Light"/>
                <a:cs typeface="Helvetica Neue Light"/>
                <a:sym typeface="Helvetica Neue Light"/>
              </a:rPr>
              <a:t>.</a:t>
            </a:r>
            <a:br>
              <a:rPr lang="en-GB" sz="1800">
                <a:latin typeface="Helvetica Neue Light"/>
                <a:ea typeface="Helvetica Neue Light"/>
                <a:cs typeface="Helvetica Neue Light"/>
                <a:sym typeface="Helvetica Neue Light"/>
              </a:rPr>
            </a:br>
            <a:endParaRPr sz="1800">
              <a:latin typeface="Helvetica Neue Light"/>
              <a:ea typeface="Helvetica Neue Light"/>
              <a:cs typeface="Helvetica Neue Light"/>
              <a:sym typeface="Helvetica Neue Light"/>
            </a:endParaRPr>
          </a:p>
          <a:p>
            <a:pPr indent="0" lvl="0" marL="0" rtl="0" algn="l">
              <a:spcBef>
                <a:spcPts val="0"/>
              </a:spcBef>
              <a:spcAft>
                <a:spcPts val="0"/>
              </a:spcAft>
              <a:buNone/>
            </a:pPr>
            <a:r>
              <a:rPr lang="en-GB" sz="1800">
                <a:latin typeface="Helvetica Neue Light"/>
                <a:ea typeface="Helvetica Neue Light"/>
                <a:cs typeface="Helvetica Neue Light"/>
                <a:sym typeface="Helvetica Neue Light"/>
              </a:rPr>
              <a:t>Dentro de su “</a:t>
            </a:r>
            <a:r>
              <a:rPr i="1" lang="en-GB" sz="1800">
                <a:latin typeface="Helvetica Neue Light"/>
                <a:ea typeface="Helvetica Neue Light"/>
                <a:cs typeface="Helvetica Neue Light"/>
                <a:sym typeface="Helvetica Neue Light"/>
              </a:rPr>
              <a:t>padre</a:t>
            </a:r>
            <a:r>
              <a:rPr lang="en-GB" sz="1800">
                <a:latin typeface="Helvetica Neue Light"/>
                <a:ea typeface="Helvetica Neue Light"/>
                <a:cs typeface="Helvetica Neue Light"/>
                <a:sym typeface="Helvetica Neue Light"/>
              </a:rPr>
              <a:t>” (es requisito que tenga </a:t>
            </a:r>
            <a:r>
              <a:rPr lang="en-GB" sz="1800">
                <a:highlight>
                  <a:srgbClr val="E0FF00"/>
                </a:highlight>
                <a:latin typeface="Helvetica Neue Light"/>
                <a:ea typeface="Helvetica Neue Light"/>
                <a:cs typeface="Helvetica Neue Light"/>
                <a:sym typeface="Helvetica Neue Light"/>
              </a:rPr>
              <a:t>altura</a:t>
            </a:r>
            <a:r>
              <a:rPr lang="en-GB"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pic>
        <p:nvPicPr>
          <p:cNvPr id="1376" name="Google Shape;1376;p17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377" name="Google Shape;1377;p173"/>
          <p:cNvSpPr txBox="1"/>
          <p:nvPr/>
        </p:nvSpPr>
        <p:spPr>
          <a:xfrm>
            <a:off x="643800" y="210825"/>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ALIGN-CONTENT: STRETCH</a:t>
            </a:r>
            <a:endParaRPr i="1" sz="3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378" name="Google Shape;1378;p173"/>
          <p:cNvSpPr txBox="1"/>
          <p:nvPr/>
        </p:nvSpPr>
        <p:spPr>
          <a:xfrm>
            <a:off x="873000" y="3310650"/>
            <a:ext cx="3584100" cy="12219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.padre</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align-content</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stretch</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rgbClr val="F5D67B"/>
              </a:solidFill>
              <a:latin typeface="Consolas"/>
              <a:ea typeface="Consolas"/>
              <a:cs typeface="Consolas"/>
              <a:sym typeface="Consolas"/>
            </a:endParaRPr>
          </a:p>
        </p:txBody>
      </p:sp>
      <p:pic>
        <p:nvPicPr>
          <p:cNvPr id="1379" name="Google Shape;1379;p173"/>
          <p:cNvPicPr preferRelativeResize="0"/>
          <p:nvPr/>
        </p:nvPicPr>
        <p:blipFill>
          <a:blip r:embed="rId4">
            <a:alphaModFix/>
          </a:blip>
          <a:stretch>
            <a:fillRect/>
          </a:stretch>
        </p:blipFill>
        <p:spPr>
          <a:xfrm>
            <a:off x="5085825" y="1461525"/>
            <a:ext cx="3353419" cy="3071026"/>
          </a:xfrm>
          <a:prstGeom prst="rect">
            <a:avLst/>
          </a:prstGeom>
          <a:noFill/>
          <a:ln>
            <a:noFill/>
          </a:ln>
        </p:spPr>
      </p:pic>
      <p:sp>
        <p:nvSpPr>
          <p:cNvPr id="1380" name="Google Shape;1380;p173"/>
          <p:cNvSpPr txBox="1"/>
          <p:nvPr/>
        </p:nvSpPr>
        <p:spPr>
          <a:xfrm>
            <a:off x="883400" y="1571052"/>
            <a:ext cx="3584100" cy="15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Helvetica Neue Light"/>
                <a:ea typeface="Helvetica Neue Light"/>
                <a:cs typeface="Helvetica Neue Light"/>
                <a:sym typeface="Helvetica Neue Light"/>
              </a:rPr>
              <a:t>Alineando </a:t>
            </a:r>
            <a:r>
              <a:rPr lang="en-GB" sz="1800">
                <a:highlight>
                  <a:srgbClr val="E0FF00"/>
                </a:highlight>
                <a:latin typeface="Helvetica Neue Light"/>
                <a:ea typeface="Helvetica Neue Light"/>
                <a:cs typeface="Helvetica Neue Light"/>
                <a:sym typeface="Helvetica Neue Light"/>
              </a:rPr>
              <a:t>todo </a:t>
            </a:r>
            <a:r>
              <a:rPr lang="en-GB" sz="1800">
                <a:latin typeface="Helvetica Neue Light"/>
                <a:ea typeface="Helvetica Neue Light"/>
                <a:cs typeface="Helvetica Neue Light"/>
                <a:sym typeface="Helvetica Neue Light"/>
              </a:rPr>
              <a:t>el conjunto de celdas, de forma </a:t>
            </a:r>
            <a:r>
              <a:rPr lang="en-GB" sz="1800">
                <a:highlight>
                  <a:srgbClr val="E0FF00"/>
                </a:highlight>
                <a:latin typeface="Helvetica Neue Light"/>
                <a:ea typeface="Helvetica Neue Light"/>
                <a:cs typeface="Helvetica Neue Light"/>
                <a:sym typeface="Helvetica Neue Light"/>
              </a:rPr>
              <a:t>vertical</a:t>
            </a:r>
            <a:r>
              <a:rPr lang="en-GB" sz="1800">
                <a:latin typeface="Helvetica Neue Light"/>
                <a:ea typeface="Helvetica Neue Light"/>
                <a:cs typeface="Helvetica Neue Light"/>
                <a:sym typeface="Helvetica Neue Light"/>
              </a:rPr>
              <a:t>.</a:t>
            </a:r>
            <a:br>
              <a:rPr lang="en-GB" sz="1800">
                <a:latin typeface="Helvetica Neue Light"/>
                <a:ea typeface="Helvetica Neue Light"/>
                <a:cs typeface="Helvetica Neue Light"/>
                <a:sym typeface="Helvetica Neue Light"/>
              </a:rPr>
            </a:br>
            <a:endParaRPr sz="1800">
              <a:latin typeface="Helvetica Neue Light"/>
              <a:ea typeface="Helvetica Neue Light"/>
              <a:cs typeface="Helvetica Neue Light"/>
              <a:sym typeface="Helvetica Neue Light"/>
            </a:endParaRPr>
          </a:p>
          <a:p>
            <a:pPr indent="0" lvl="0" marL="0" rtl="0" algn="l">
              <a:spcBef>
                <a:spcPts val="0"/>
              </a:spcBef>
              <a:spcAft>
                <a:spcPts val="0"/>
              </a:spcAft>
              <a:buNone/>
            </a:pPr>
            <a:r>
              <a:rPr lang="en-GB" sz="1800">
                <a:latin typeface="Helvetica Neue Light"/>
                <a:ea typeface="Helvetica Neue Light"/>
                <a:cs typeface="Helvetica Neue Light"/>
                <a:sym typeface="Helvetica Neue Light"/>
              </a:rPr>
              <a:t>Dentro de su “</a:t>
            </a:r>
            <a:r>
              <a:rPr i="1" lang="en-GB" sz="1800">
                <a:latin typeface="Helvetica Neue Light"/>
                <a:ea typeface="Helvetica Neue Light"/>
                <a:cs typeface="Helvetica Neue Light"/>
                <a:sym typeface="Helvetica Neue Light"/>
              </a:rPr>
              <a:t>padre</a:t>
            </a:r>
            <a:r>
              <a:rPr lang="en-GB" sz="1800">
                <a:latin typeface="Helvetica Neue Light"/>
                <a:ea typeface="Helvetica Neue Light"/>
                <a:cs typeface="Helvetica Neue Light"/>
                <a:sym typeface="Helvetica Neue Light"/>
              </a:rPr>
              <a:t>” (es requisito que tenga </a:t>
            </a:r>
            <a:r>
              <a:rPr lang="en-GB" sz="1800">
                <a:highlight>
                  <a:srgbClr val="E0FF00"/>
                </a:highlight>
                <a:latin typeface="Helvetica Neue Light"/>
                <a:ea typeface="Helvetica Neue Light"/>
                <a:cs typeface="Helvetica Neue Light"/>
                <a:sym typeface="Helvetica Neue Light"/>
              </a:rPr>
              <a:t>altura</a:t>
            </a:r>
            <a:r>
              <a:rPr lang="en-GB"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pic>
        <p:nvPicPr>
          <p:cNvPr id="1385" name="Google Shape;1385;p17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386" name="Google Shape;1386;p174"/>
          <p:cNvSpPr txBox="1"/>
          <p:nvPr/>
        </p:nvSpPr>
        <p:spPr>
          <a:xfrm>
            <a:off x="643800" y="210825"/>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ALIGN-CONTENT: SPACE-AROUND</a:t>
            </a:r>
            <a:endParaRPr i="1" sz="3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387" name="Google Shape;1387;p174"/>
          <p:cNvSpPr txBox="1"/>
          <p:nvPr/>
        </p:nvSpPr>
        <p:spPr>
          <a:xfrm>
            <a:off x="873000" y="3310650"/>
            <a:ext cx="3584100" cy="12219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.padre</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align-content</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space-around</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rgbClr val="F5D67B"/>
              </a:solidFill>
              <a:latin typeface="Consolas"/>
              <a:ea typeface="Consolas"/>
              <a:cs typeface="Consolas"/>
              <a:sym typeface="Consolas"/>
            </a:endParaRPr>
          </a:p>
        </p:txBody>
      </p:sp>
      <p:pic>
        <p:nvPicPr>
          <p:cNvPr id="1388" name="Google Shape;1388;p174"/>
          <p:cNvPicPr preferRelativeResize="0"/>
          <p:nvPr/>
        </p:nvPicPr>
        <p:blipFill>
          <a:blip r:embed="rId4">
            <a:alphaModFix/>
          </a:blip>
          <a:stretch>
            <a:fillRect/>
          </a:stretch>
        </p:blipFill>
        <p:spPr>
          <a:xfrm>
            <a:off x="5136774" y="1571050"/>
            <a:ext cx="3278295" cy="2961500"/>
          </a:xfrm>
          <a:prstGeom prst="rect">
            <a:avLst/>
          </a:prstGeom>
          <a:noFill/>
          <a:ln>
            <a:noFill/>
          </a:ln>
        </p:spPr>
      </p:pic>
      <p:sp>
        <p:nvSpPr>
          <p:cNvPr id="1389" name="Google Shape;1389;p174"/>
          <p:cNvSpPr txBox="1"/>
          <p:nvPr/>
        </p:nvSpPr>
        <p:spPr>
          <a:xfrm>
            <a:off x="883400" y="1571052"/>
            <a:ext cx="3584100" cy="15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Helvetica Neue Light"/>
                <a:ea typeface="Helvetica Neue Light"/>
                <a:cs typeface="Helvetica Neue Light"/>
                <a:sym typeface="Helvetica Neue Light"/>
              </a:rPr>
              <a:t>Alineando </a:t>
            </a:r>
            <a:r>
              <a:rPr lang="en-GB" sz="1800">
                <a:highlight>
                  <a:srgbClr val="E0FF00"/>
                </a:highlight>
                <a:latin typeface="Helvetica Neue Light"/>
                <a:ea typeface="Helvetica Neue Light"/>
                <a:cs typeface="Helvetica Neue Light"/>
                <a:sym typeface="Helvetica Neue Light"/>
              </a:rPr>
              <a:t>todo </a:t>
            </a:r>
            <a:r>
              <a:rPr lang="en-GB" sz="1800">
                <a:latin typeface="Helvetica Neue Light"/>
                <a:ea typeface="Helvetica Neue Light"/>
                <a:cs typeface="Helvetica Neue Light"/>
                <a:sym typeface="Helvetica Neue Light"/>
              </a:rPr>
              <a:t>el conjunto de celdas, de forma </a:t>
            </a:r>
            <a:r>
              <a:rPr lang="en-GB" sz="1800">
                <a:highlight>
                  <a:srgbClr val="E0FF00"/>
                </a:highlight>
                <a:latin typeface="Helvetica Neue Light"/>
                <a:ea typeface="Helvetica Neue Light"/>
                <a:cs typeface="Helvetica Neue Light"/>
                <a:sym typeface="Helvetica Neue Light"/>
              </a:rPr>
              <a:t>vertical</a:t>
            </a:r>
            <a:r>
              <a:rPr lang="en-GB" sz="1800">
                <a:latin typeface="Helvetica Neue Light"/>
                <a:ea typeface="Helvetica Neue Light"/>
                <a:cs typeface="Helvetica Neue Light"/>
                <a:sym typeface="Helvetica Neue Light"/>
              </a:rPr>
              <a:t>.</a:t>
            </a:r>
            <a:br>
              <a:rPr lang="en-GB" sz="1800">
                <a:latin typeface="Helvetica Neue Light"/>
                <a:ea typeface="Helvetica Neue Light"/>
                <a:cs typeface="Helvetica Neue Light"/>
                <a:sym typeface="Helvetica Neue Light"/>
              </a:rPr>
            </a:br>
            <a:endParaRPr sz="1800">
              <a:latin typeface="Helvetica Neue Light"/>
              <a:ea typeface="Helvetica Neue Light"/>
              <a:cs typeface="Helvetica Neue Light"/>
              <a:sym typeface="Helvetica Neue Light"/>
            </a:endParaRPr>
          </a:p>
          <a:p>
            <a:pPr indent="0" lvl="0" marL="0" rtl="0" algn="l">
              <a:spcBef>
                <a:spcPts val="0"/>
              </a:spcBef>
              <a:spcAft>
                <a:spcPts val="0"/>
              </a:spcAft>
              <a:buNone/>
            </a:pPr>
            <a:r>
              <a:rPr lang="en-GB" sz="1800">
                <a:latin typeface="Helvetica Neue Light"/>
                <a:ea typeface="Helvetica Neue Light"/>
                <a:cs typeface="Helvetica Neue Light"/>
                <a:sym typeface="Helvetica Neue Light"/>
              </a:rPr>
              <a:t>Dentro de su “</a:t>
            </a:r>
            <a:r>
              <a:rPr i="1" lang="en-GB" sz="1800">
                <a:latin typeface="Helvetica Neue Light"/>
                <a:ea typeface="Helvetica Neue Light"/>
                <a:cs typeface="Helvetica Neue Light"/>
                <a:sym typeface="Helvetica Neue Light"/>
              </a:rPr>
              <a:t>padre</a:t>
            </a:r>
            <a:r>
              <a:rPr lang="en-GB" sz="1800">
                <a:latin typeface="Helvetica Neue Light"/>
                <a:ea typeface="Helvetica Neue Light"/>
                <a:cs typeface="Helvetica Neue Light"/>
                <a:sym typeface="Helvetica Neue Light"/>
              </a:rPr>
              <a:t>” (es requisito que tenga </a:t>
            </a:r>
            <a:r>
              <a:rPr lang="en-GB" sz="1800">
                <a:highlight>
                  <a:srgbClr val="E0FF00"/>
                </a:highlight>
                <a:latin typeface="Helvetica Neue Light"/>
                <a:ea typeface="Helvetica Neue Light"/>
                <a:cs typeface="Helvetica Neue Light"/>
                <a:sym typeface="Helvetica Neue Light"/>
              </a:rPr>
              <a:t>altura</a:t>
            </a:r>
            <a:r>
              <a:rPr lang="en-GB"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pic>
        <p:nvPicPr>
          <p:cNvPr id="1394" name="Google Shape;1394;p17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395" name="Google Shape;1395;p175"/>
          <p:cNvSpPr txBox="1"/>
          <p:nvPr/>
        </p:nvSpPr>
        <p:spPr>
          <a:xfrm>
            <a:off x="643800" y="275725"/>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ALIGN-CONTENT: SPACE-AROUND</a:t>
            </a:r>
            <a:endParaRPr i="1" sz="3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396" name="Google Shape;1396;p175"/>
          <p:cNvSpPr txBox="1"/>
          <p:nvPr/>
        </p:nvSpPr>
        <p:spPr>
          <a:xfrm>
            <a:off x="873000" y="3310650"/>
            <a:ext cx="3584100" cy="12219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.padre</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align-content</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space-between</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rgbClr val="F5D67B"/>
              </a:solidFill>
              <a:latin typeface="Consolas"/>
              <a:ea typeface="Consolas"/>
              <a:cs typeface="Consolas"/>
              <a:sym typeface="Consolas"/>
            </a:endParaRPr>
          </a:p>
        </p:txBody>
      </p:sp>
      <p:pic>
        <p:nvPicPr>
          <p:cNvPr id="1397" name="Google Shape;1397;p175"/>
          <p:cNvPicPr preferRelativeResize="0"/>
          <p:nvPr/>
        </p:nvPicPr>
        <p:blipFill>
          <a:blip r:embed="rId4">
            <a:alphaModFix/>
          </a:blip>
          <a:stretch>
            <a:fillRect/>
          </a:stretch>
        </p:blipFill>
        <p:spPr>
          <a:xfrm>
            <a:off x="5216650" y="1571050"/>
            <a:ext cx="3298986" cy="2961500"/>
          </a:xfrm>
          <a:prstGeom prst="rect">
            <a:avLst/>
          </a:prstGeom>
          <a:noFill/>
          <a:ln>
            <a:noFill/>
          </a:ln>
        </p:spPr>
      </p:pic>
      <p:sp>
        <p:nvSpPr>
          <p:cNvPr id="1398" name="Google Shape;1398;p175"/>
          <p:cNvSpPr txBox="1"/>
          <p:nvPr/>
        </p:nvSpPr>
        <p:spPr>
          <a:xfrm>
            <a:off x="883400" y="1571052"/>
            <a:ext cx="3584100" cy="15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Helvetica Neue Light"/>
                <a:ea typeface="Helvetica Neue Light"/>
                <a:cs typeface="Helvetica Neue Light"/>
                <a:sym typeface="Helvetica Neue Light"/>
              </a:rPr>
              <a:t>Alineando </a:t>
            </a:r>
            <a:r>
              <a:rPr lang="en-GB" sz="1800">
                <a:highlight>
                  <a:srgbClr val="E0FF00"/>
                </a:highlight>
                <a:latin typeface="Helvetica Neue Light"/>
                <a:ea typeface="Helvetica Neue Light"/>
                <a:cs typeface="Helvetica Neue Light"/>
                <a:sym typeface="Helvetica Neue Light"/>
              </a:rPr>
              <a:t>todo </a:t>
            </a:r>
            <a:r>
              <a:rPr lang="en-GB" sz="1800">
                <a:latin typeface="Helvetica Neue Light"/>
                <a:ea typeface="Helvetica Neue Light"/>
                <a:cs typeface="Helvetica Neue Light"/>
                <a:sym typeface="Helvetica Neue Light"/>
              </a:rPr>
              <a:t>el conjunto de celdas, de forma </a:t>
            </a:r>
            <a:r>
              <a:rPr lang="en-GB" sz="1800">
                <a:highlight>
                  <a:srgbClr val="E0FF00"/>
                </a:highlight>
                <a:latin typeface="Helvetica Neue Light"/>
                <a:ea typeface="Helvetica Neue Light"/>
                <a:cs typeface="Helvetica Neue Light"/>
                <a:sym typeface="Helvetica Neue Light"/>
              </a:rPr>
              <a:t>vertical</a:t>
            </a:r>
            <a:r>
              <a:rPr lang="en-GB" sz="1800">
                <a:latin typeface="Helvetica Neue Light"/>
                <a:ea typeface="Helvetica Neue Light"/>
                <a:cs typeface="Helvetica Neue Light"/>
                <a:sym typeface="Helvetica Neue Light"/>
              </a:rPr>
              <a:t>.</a:t>
            </a:r>
            <a:br>
              <a:rPr lang="en-GB" sz="1800">
                <a:latin typeface="Helvetica Neue Light"/>
                <a:ea typeface="Helvetica Neue Light"/>
                <a:cs typeface="Helvetica Neue Light"/>
                <a:sym typeface="Helvetica Neue Light"/>
              </a:rPr>
            </a:br>
            <a:endParaRPr sz="1800">
              <a:latin typeface="Helvetica Neue Light"/>
              <a:ea typeface="Helvetica Neue Light"/>
              <a:cs typeface="Helvetica Neue Light"/>
              <a:sym typeface="Helvetica Neue Light"/>
            </a:endParaRPr>
          </a:p>
          <a:p>
            <a:pPr indent="0" lvl="0" marL="0" rtl="0" algn="l">
              <a:spcBef>
                <a:spcPts val="0"/>
              </a:spcBef>
              <a:spcAft>
                <a:spcPts val="0"/>
              </a:spcAft>
              <a:buNone/>
            </a:pPr>
            <a:r>
              <a:rPr lang="en-GB" sz="1800">
                <a:latin typeface="Helvetica Neue Light"/>
                <a:ea typeface="Helvetica Neue Light"/>
                <a:cs typeface="Helvetica Neue Light"/>
                <a:sym typeface="Helvetica Neue Light"/>
              </a:rPr>
              <a:t>Dentro de su “</a:t>
            </a:r>
            <a:r>
              <a:rPr i="1" lang="en-GB" sz="1800">
                <a:latin typeface="Helvetica Neue Light"/>
                <a:ea typeface="Helvetica Neue Light"/>
                <a:cs typeface="Helvetica Neue Light"/>
                <a:sym typeface="Helvetica Neue Light"/>
              </a:rPr>
              <a:t>padre</a:t>
            </a:r>
            <a:r>
              <a:rPr lang="en-GB" sz="1800">
                <a:latin typeface="Helvetica Neue Light"/>
                <a:ea typeface="Helvetica Neue Light"/>
                <a:cs typeface="Helvetica Neue Light"/>
                <a:sym typeface="Helvetica Neue Light"/>
              </a:rPr>
              <a:t>” (es requisito que tenga </a:t>
            </a:r>
            <a:r>
              <a:rPr lang="en-GB" sz="1800">
                <a:highlight>
                  <a:srgbClr val="E0FF00"/>
                </a:highlight>
                <a:latin typeface="Helvetica Neue Light"/>
                <a:ea typeface="Helvetica Neue Light"/>
                <a:cs typeface="Helvetica Neue Light"/>
                <a:sym typeface="Helvetica Neue Light"/>
              </a:rPr>
              <a:t>altura</a:t>
            </a:r>
            <a:r>
              <a:rPr lang="en-GB"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47" name="Shape 247"/>
        <p:cNvGrpSpPr/>
        <p:nvPr/>
      </p:nvGrpSpPr>
      <p:grpSpPr>
        <a:xfrm>
          <a:off x="0" y="0"/>
          <a:ext cx="0" cy="0"/>
          <a:chOff x="0" y="0"/>
          <a:chExt cx="0" cy="0"/>
        </a:xfrm>
      </p:grpSpPr>
      <p:pic>
        <p:nvPicPr>
          <p:cNvPr id="248" name="Google Shape;248;p4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49" name="Google Shape;249;p41"/>
          <p:cNvSpPr txBox="1"/>
          <p:nvPr/>
        </p:nvSpPr>
        <p:spPr>
          <a:xfrm>
            <a:off x="1033599" y="1024800"/>
            <a:ext cx="37590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i="1" lang="en-GB" sz="4300">
                <a:solidFill>
                  <a:schemeClr val="dk1"/>
                </a:solidFill>
                <a:latin typeface="Anton"/>
                <a:ea typeface="Anton"/>
                <a:cs typeface="Anton"/>
                <a:sym typeface="Anton"/>
              </a:rPr>
              <a:t>BENEFICIOS</a:t>
            </a:r>
            <a:endParaRPr i="1" sz="4300">
              <a:latin typeface="Anton"/>
              <a:ea typeface="Anton"/>
              <a:cs typeface="Anton"/>
              <a:sym typeface="Anton"/>
            </a:endParaRPr>
          </a:p>
        </p:txBody>
      </p:sp>
      <p:sp>
        <p:nvSpPr>
          <p:cNvPr id="250" name="Google Shape;250;p41"/>
          <p:cNvSpPr txBox="1"/>
          <p:nvPr/>
        </p:nvSpPr>
        <p:spPr>
          <a:xfrm>
            <a:off x="879750" y="1462300"/>
            <a:ext cx="73845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a:p>
            <a:pPr indent="-355600" lvl="0" marL="457200" rtl="0" algn="l">
              <a:lnSpc>
                <a:spcPct val="115000"/>
              </a:lnSpc>
              <a:spcBef>
                <a:spcPts val="1200"/>
              </a:spcBef>
              <a:spcAft>
                <a:spcPts val="0"/>
              </a:spcAft>
              <a:buSzPts val="2000"/>
              <a:buFont typeface="Helvetica Neue Light"/>
              <a:buChar char="●"/>
            </a:pPr>
            <a:r>
              <a:rPr lang="en-GB" sz="2000">
                <a:latin typeface="Helvetica Neue Light"/>
                <a:ea typeface="Helvetica Neue Light"/>
                <a:cs typeface="Helvetica Neue Light"/>
                <a:sym typeface="Helvetica Neue Light"/>
              </a:rPr>
              <a:t>Distribuir los elementos en sentido vertical y horizontal.</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Font typeface="Helvetica Neue Light"/>
              <a:buChar char="●"/>
            </a:pPr>
            <a:r>
              <a:rPr lang="en-GB" sz="2000">
                <a:latin typeface="Helvetica Neue Light"/>
                <a:ea typeface="Helvetica Neue Light"/>
                <a:cs typeface="Helvetica Neue Light"/>
                <a:sym typeface="Helvetica Neue Light"/>
              </a:rPr>
              <a:t>Facilita la adaptación del contenido en distintos dispositivos</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Font typeface="Helvetica Neue Light"/>
              <a:buChar char="●"/>
            </a:pPr>
            <a:r>
              <a:rPr lang="en-GB" sz="2000">
                <a:latin typeface="Helvetica Neue Light"/>
                <a:ea typeface="Helvetica Neue Light"/>
                <a:cs typeface="Helvetica Neue Light"/>
                <a:sym typeface="Helvetica Neue Light"/>
              </a:rPr>
              <a:t>Redefinir el sentido del flujo de los elementos (hacia arriba, hacia abajo, hacia la izquierda o hacia la derecha).</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Font typeface="Helvetica Neue Light"/>
              <a:buChar char="●"/>
            </a:pPr>
            <a:r>
              <a:rPr lang="en-GB" sz="2000">
                <a:latin typeface="Helvetica Neue Light"/>
                <a:ea typeface="Helvetica Neue Light"/>
                <a:cs typeface="Helvetica Neue Light"/>
                <a:sym typeface="Helvetica Neue Light"/>
              </a:rPr>
              <a:t>Alinear los elementos respecto al padre o respecto a sus hermanos.</a:t>
            </a:r>
            <a:endParaRPr sz="2000">
              <a:latin typeface="Helvetica Neue Light"/>
              <a:ea typeface="Helvetica Neue Light"/>
              <a:cs typeface="Helvetica Neue Light"/>
              <a:sym typeface="Helvetica Neue Light"/>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pic>
        <p:nvPicPr>
          <p:cNvPr id="1403" name="Google Shape;1403;p17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404" name="Google Shape;1404;p176"/>
          <p:cNvSpPr txBox="1"/>
          <p:nvPr/>
        </p:nvSpPr>
        <p:spPr>
          <a:xfrm>
            <a:off x="643800" y="186475"/>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ALIGN-CONTENT: SPACE-EVENLY</a:t>
            </a:r>
            <a:endParaRPr i="1" sz="3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405" name="Google Shape;1405;p176"/>
          <p:cNvSpPr txBox="1"/>
          <p:nvPr/>
        </p:nvSpPr>
        <p:spPr>
          <a:xfrm>
            <a:off x="873000" y="3310650"/>
            <a:ext cx="3584100" cy="12219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.padre</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align-content</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space-evenly</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rgbClr val="F5D67B"/>
              </a:solidFill>
              <a:latin typeface="Consolas"/>
              <a:ea typeface="Consolas"/>
              <a:cs typeface="Consolas"/>
              <a:sym typeface="Consolas"/>
            </a:endParaRPr>
          </a:p>
        </p:txBody>
      </p:sp>
      <p:pic>
        <p:nvPicPr>
          <p:cNvPr id="1406" name="Google Shape;1406;p176"/>
          <p:cNvPicPr preferRelativeResize="0"/>
          <p:nvPr/>
        </p:nvPicPr>
        <p:blipFill>
          <a:blip r:embed="rId4">
            <a:alphaModFix/>
          </a:blip>
          <a:stretch>
            <a:fillRect/>
          </a:stretch>
        </p:blipFill>
        <p:spPr>
          <a:xfrm>
            <a:off x="5158600" y="1571050"/>
            <a:ext cx="3278300" cy="2961500"/>
          </a:xfrm>
          <a:prstGeom prst="rect">
            <a:avLst/>
          </a:prstGeom>
          <a:noFill/>
          <a:ln>
            <a:noFill/>
          </a:ln>
        </p:spPr>
      </p:pic>
      <p:sp>
        <p:nvSpPr>
          <p:cNvPr id="1407" name="Google Shape;1407;p176"/>
          <p:cNvSpPr txBox="1"/>
          <p:nvPr/>
        </p:nvSpPr>
        <p:spPr>
          <a:xfrm>
            <a:off x="883400" y="1571052"/>
            <a:ext cx="3584100" cy="15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Helvetica Neue Light"/>
                <a:ea typeface="Helvetica Neue Light"/>
                <a:cs typeface="Helvetica Neue Light"/>
                <a:sym typeface="Helvetica Neue Light"/>
              </a:rPr>
              <a:t>Alineando </a:t>
            </a:r>
            <a:r>
              <a:rPr lang="en-GB" sz="1800">
                <a:highlight>
                  <a:srgbClr val="E0FF00"/>
                </a:highlight>
                <a:latin typeface="Helvetica Neue Light"/>
                <a:ea typeface="Helvetica Neue Light"/>
                <a:cs typeface="Helvetica Neue Light"/>
                <a:sym typeface="Helvetica Neue Light"/>
              </a:rPr>
              <a:t>todo </a:t>
            </a:r>
            <a:r>
              <a:rPr lang="en-GB" sz="1800">
                <a:latin typeface="Helvetica Neue Light"/>
                <a:ea typeface="Helvetica Neue Light"/>
                <a:cs typeface="Helvetica Neue Light"/>
                <a:sym typeface="Helvetica Neue Light"/>
              </a:rPr>
              <a:t>el conjunto de celdas, de forma </a:t>
            </a:r>
            <a:r>
              <a:rPr lang="en-GB" sz="1800">
                <a:highlight>
                  <a:srgbClr val="E0FF00"/>
                </a:highlight>
                <a:latin typeface="Helvetica Neue Light"/>
                <a:ea typeface="Helvetica Neue Light"/>
                <a:cs typeface="Helvetica Neue Light"/>
                <a:sym typeface="Helvetica Neue Light"/>
              </a:rPr>
              <a:t>vertical</a:t>
            </a:r>
            <a:r>
              <a:rPr lang="en-GB" sz="1800">
                <a:latin typeface="Helvetica Neue Light"/>
                <a:ea typeface="Helvetica Neue Light"/>
                <a:cs typeface="Helvetica Neue Light"/>
                <a:sym typeface="Helvetica Neue Light"/>
              </a:rPr>
              <a:t>.</a:t>
            </a:r>
            <a:br>
              <a:rPr lang="en-GB" sz="1800">
                <a:latin typeface="Helvetica Neue Light"/>
                <a:ea typeface="Helvetica Neue Light"/>
                <a:cs typeface="Helvetica Neue Light"/>
                <a:sym typeface="Helvetica Neue Light"/>
              </a:rPr>
            </a:br>
            <a:endParaRPr sz="1800">
              <a:latin typeface="Helvetica Neue Light"/>
              <a:ea typeface="Helvetica Neue Light"/>
              <a:cs typeface="Helvetica Neue Light"/>
              <a:sym typeface="Helvetica Neue Light"/>
            </a:endParaRPr>
          </a:p>
          <a:p>
            <a:pPr indent="0" lvl="0" marL="0" rtl="0" algn="l">
              <a:spcBef>
                <a:spcPts val="0"/>
              </a:spcBef>
              <a:spcAft>
                <a:spcPts val="0"/>
              </a:spcAft>
              <a:buNone/>
            </a:pPr>
            <a:r>
              <a:rPr lang="en-GB" sz="1800">
                <a:latin typeface="Helvetica Neue Light"/>
                <a:ea typeface="Helvetica Neue Light"/>
                <a:cs typeface="Helvetica Neue Light"/>
                <a:sym typeface="Helvetica Neue Light"/>
              </a:rPr>
              <a:t>Dentro de su “</a:t>
            </a:r>
            <a:r>
              <a:rPr i="1" lang="en-GB" sz="1800">
                <a:latin typeface="Helvetica Neue Light"/>
                <a:ea typeface="Helvetica Neue Light"/>
                <a:cs typeface="Helvetica Neue Light"/>
                <a:sym typeface="Helvetica Neue Light"/>
              </a:rPr>
              <a:t>padre</a:t>
            </a:r>
            <a:r>
              <a:rPr lang="en-GB" sz="1800">
                <a:latin typeface="Helvetica Neue Light"/>
                <a:ea typeface="Helvetica Neue Light"/>
                <a:cs typeface="Helvetica Neue Light"/>
                <a:sym typeface="Helvetica Neue Light"/>
              </a:rPr>
              <a:t>” (es requisito que tenga </a:t>
            </a:r>
            <a:r>
              <a:rPr lang="en-GB" sz="1800">
                <a:highlight>
                  <a:srgbClr val="E0FF00"/>
                </a:highlight>
                <a:latin typeface="Helvetica Neue Light"/>
                <a:ea typeface="Helvetica Neue Light"/>
                <a:cs typeface="Helvetica Neue Light"/>
                <a:sym typeface="Helvetica Neue Light"/>
              </a:rPr>
              <a:t>altura</a:t>
            </a:r>
            <a:r>
              <a:rPr lang="en-GB"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pic>
        <p:nvPicPr>
          <p:cNvPr id="1412" name="Google Shape;1412;p17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413" name="Google Shape;1413;p177"/>
          <p:cNvSpPr txBox="1"/>
          <p:nvPr/>
        </p:nvSpPr>
        <p:spPr>
          <a:xfrm>
            <a:off x="643801" y="2325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ITEMS PROPIEDADES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1414" name="Google Shape;1414;p177"/>
          <p:cNvSpPr txBox="1"/>
          <p:nvPr/>
        </p:nvSpPr>
        <p:spPr>
          <a:xfrm>
            <a:off x="1001225" y="1296600"/>
            <a:ext cx="7275900" cy="141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1700">
                <a:solidFill>
                  <a:schemeClr val="dk1"/>
                </a:solidFill>
                <a:latin typeface="Helvetica Neue Light"/>
                <a:ea typeface="Helvetica Neue Light"/>
                <a:cs typeface="Helvetica Neue Light"/>
                <a:sym typeface="Helvetica Neue Light"/>
              </a:rPr>
              <a:t>Hasta ahora hemos visto propiedades CSS que se aplican solamente al contenedor padre de una cuadrícula. Ahora vamos a ver ciertas propiedades que se aplican a cada ítem hijo de la cuadrícula, para alterar o cambiar el comportamiento específico de dicho elemento.</a:t>
            </a:r>
            <a:endParaRPr sz="17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lang="en-GB" sz="1700">
                <a:solidFill>
                  <a:schemeClr val="dk1"/>
                </a:solidFill>
                <a:latin typeface="Helvetica Neue Light"/>
                <a:ea typeface="Helvetica Neue Light"/>
                <a:cs typeface="Helvetica Neue Light"/>
                <a:sym typeface="Helvetica Neue Light"/>
              </a:rPr>
              <a:t>Prueba sus propiedades </a:t>
            </a:r>
            <a:r>
              <a:rPr lang="en-GB" sz="1700" u="sng">
                <a:solidFill>
                  <a:schemeClr val="hlink"/>
                </a:solidFill>
                <a:latin typeface="Helvetica Neue Light"/>
                <a:ea typeface="Helvetica Neue Light"/>
                <a:cs typeface="Helvetica Neue Light"/>
                <a:sym typeface="Helvetica Neue Light"/>
                <a:hlinkClick r:id="rId4"/>
              </a:rPr>
              <a:t>aquí</a:t>
            </a:r>
            <a:r>
              <a:rPr lang="en-GB" sz="1700">
                <a:solidFill>
                  <a:schemeClr val="dk1"/>
                </a:solidFill>
                <a:latin typeface="Helvetica Neue Light"/>
                <a:ea typeface="Helvetica Neue Light"/>
                <a:cs typeface="Helvetica Neue Light"/>
                <a:sym typeface="Helvetica Neue Light"/>
              </a:rPr>
              <a:t>.</a:t>
            </a:r>
            <a:endParaRPr sz="1700">
              <a:solidFill>
                <a:schemeClr val="dk1"/>
              </a:solidFill>
              <a:latin typeface="Helvetica Neue Light"/>
              <a:ea typeface="Helvetica Neue Light"/>
              <a:cs typeface="Helvetica Neue Light"/>
              <a:sym typeface="Helvetica Neue Light"/>
            </a:endParaRPr>
          </a:p>
        </p:txBody>
      </p:sp>
      <p:graphicFrame>
        <p:nvGraphicFramePr>
          <p:cNvPr id="1415" name="Google Shape;1415;p177"/>
          <p:cNvGraphicFramePr/>
          <p:nvPr/>
        </p:nvGraphicFramePr>
        <p:xfrm>
          <a:off x="1001200" y="2954600"/>
          <a:ext cx="3000000" cy="3000000"/>
        </p:xfrm>
        <a:graphic>
          <a:graphicData uri="http://schemas.openxmlformats.org/drawingml/2006/table">
            <a:tbl>
              <a:tblPr>
                <a:noFill/>
                <a:tableStyleId>{2D18B286-8BD4-4421-AEE7-F6C830A2C793}</a:tableStyleId>
              </a:tblPr>
              <a:tblGrid>
                <a:gridCol w="1164150"/>
                <a:gridCol w="6111725"/>
              </a:tblGrid>
              <a:tr h="12700">
                <a:tc>
                  <a:txBody>
                    <a:bodyPr/>
                    <a:lstStyle/>
                    <a:p>
                      <a:pPr indent="0" lvl="0" marL="0" rtl="0" algn="ctr">
                        <a:spcBef>
                          <a:spcPts val="0"/>
                        </a:spcBef>
                        <a:spcAft>
                          <a:spcPts val="0"/>
                        </a:spcAft>
                        <a:buNone/>
                      </a:pPr>
                      <a:r>
                        <a:rPr b="1" lang="en-GB" sz="1600">
                          <a:latin typeface="Helvetica Neue"/>
                          <a:ea typeface="Helvetica Neue"/>
                          <a:cs typeface="Helvetica Neue"/>
                          <a:sym typeface="Helvetica Neue"/>
                        </a:rPr>
                        <a:t>Propiedad</a:t>
                      </a:r>
                      <a:endParaRPr b="1" sz="1600">
                        <a:latin typeface="Helvetica Neue"/>
                        <a:ea typeface="Helvetica Neue"/>
                        <a:cs typeface="Helvetica Neue"/>
                        <a:sym typeface="Helvetica Neue"/>
                      </a:endParaRPr>
                    </a:p>
                  </a:txBody>
                  <a:tcPr marT="63500" marB="63500" marR="63500" marL="63500">
                    <a:solidFill>
                      <a:srgbClr val="D9D9D9"/>
                    </a:solidFill>
                  </a:tcPr>
                </a:tc>
                <a:tc>
                  <a:txBody>
                    <a:bodyPr/>
                    <a:lstStyle/>
                    <a:p>
                      <a:pPr indent="0" lvl="0" marL="0" rtl="0" algn="ctr">
                        <a:spcBef>
                          <a:spcPts val="0"/>
                        </a:spcBef>
                        <a:spcAft>
                          <a:spcPts val="0"/>
                        </a:spcAft>
                        <a:buNone/>
                      </a:pPr>
                      <a:r>
                        <a:rPr b="1" lang="en-GB" sz="1600">
                          <a:latin typeface="Helvetica Neue"/>
                          <a:ea typeface="Helvetica Neue"/>
                          <a:cs typeface="Helvetica Neue"/>
                          <a:sym typeface="Helvetica Neue"/>
                        </a:rPr>
                        <a:t>Descripción</a:t>
                      </a:r>
                      <a:endParaRPr b="1" sz="1600">
                        <a:latin typeface="Helvetica Neue"/>
                        <a:ea typeface="Helvetica Neue"/>
                        <a:cs typeface="Helvetica Neue"/>
                        <a:sym typeface="Helvetica Neue"/>
                      </a:endParaRPr>
                    </a:p>
                  </a:txBody>
                  <a:tcPr marT="63500" marB="63500" marR="63500" marL="63500">
                    <a:solidFill>
                      <a:srgbClr val="D9D9D9"/>
                    </a:solidFill>
                  </a:tcPr>
                </a:tc>
              </a:tr>
              <a:tr h="12700">
                <a:tc>
                  <a:txBody>
                    <a:bodyPr/>
                    <a:lstStyle/>
                    <a:p>
                      <a:pPr indent="0" lvl="0" marL="0" rtl="0" algn="ctr">
                        <a:spcBef>
                          <a:spcPts val="0"/>
                        </a:spcBef>
                        <a:spcAft>
                          <a:spcPts val="0"/>
                        </a:spcAft>
                        <a:buNone/>
                      </a:pPr>
                      <a:r>
                        <a:rPr i="1" lang="en-GB" sz="1600">
                          <a:latin typeface="Helvetica Neue Light"/>
                          <a:ea typeface="Helvetica Neue Light"/>
                          <a:cs typeface="Helvetica Neue Light"/>
                          <a:sym typeface="Helvetica Neue Light"/>
                        </a:rPr>
                        <a:t>justify-self</a:t>
                      </a:r>
                      <a:endParaRPr i="1" sz="1600">
                        <a:latin typeface="Helvetica Neue Light"/>
                        <a:ea typeface="Helvetica Neue Light"/>
                        <a:cs typeface="Helvetica Neue Light"/>
                        <a:sym typeface="Helvetica Neue Light"/>
                      </a:endParaRPr>
                    </a:p>
                  </a:txBody>
                  <a:tcPr marT="63500" marB="63500" marR="63500" marL="63500"/>
                </a:tc>
                <a:tc>
                  <a:txBody>
                    <a:bodyPr/>
                    <a:lstStyle/>
                    <a:p>
                      <a:pPr indent="0" lvl="0" marL="0" rtl="0" algn="ctr">
                        <a:spcBef>
                          <a:spcPts val="0"/>
                        </a:spcBef>
                        <a:spcAft>
                          <a:spcPts val="0"/>
                        </a:spcAft>
                        <a:buNone/>
                      </a:pPr>
                      <a:r>
                        <a:rPr lang="en-GB" sz="1600">
                          <a:latin typeface="Helvetica Neue Light"/>
                          <a:ea typeface="Helvetica Neue Light"/>
                          <a:cs typeface="Helvetica Neue Light"/>
                          <a:sym typeface="Helvetica Neue Light"/>
                        </a:rPr>
                        <a:t>Altera la justificación del ítem hijo en el eje </a:t>
                      </a:r>
                      <a:r>
                        <a:rPr lang="en-GB" sz="1600">
                          <a:highlight>
                            <a:srgbClr val="E0FF00"/>
                          </a:highlight>
                          <a:latin typeface="Helvetica Neue Light"/>
                          <a:ea typeface="Helvetica Neue Light"/>
                          <a:cs typeface="Helvetica Neue Light"/>
                          <a:sym typeface="Helvetica Neue Light"/>
                        </a:rPr>
                        <a:t>horizontal</a:t>
                      </a:r>
                      <a:r>
                        <a:rPr lang="en-GB" sz="1600">
                          <a:latin typeface="Helvetica Neue Light"/>
                          <a:ea typeface="Helvetica Neue Light"/>
                          <a:cs typeface="Helvetica Neue Light"/>
                          <a:sym typeface="Helvetica Neue Light"/>
                        </a:rPr>
                        <a:t>.</a:t>
                      </a:r>
                      <a:endParaRPr sz="1600">
                        <a:latin typeface="Helvetica Neue Light"/>
                        <a:ea typeface="Helvetica Neue Light"/>
                        <a:cs typeface="Helvetica Neue Light"/>
                        <a:sym typeface="Helvetica Neue Light"/>
                      </a:endParaRPr>
                    </a:p>
                  </a:txBody>
                  <a:tcPr marT="63500" marB="63500" marR="63500" marL="63500"/>
                </a:tc>
              </a:tr>
              <a:tr h="12700">
                <a:tc>
                  <a:txBody>
                    <a:bodyPr/>
                    <a:lstStyle/>
                    <a:p>
                      <a:pPr indent="0" lvl="0" marL="0" rtl="0" algn="ctr">
                        <a:spcBef>
                          <a:spcPts val="0"/>
                        </a:spcBef>
                        <a:spcAft>
                          <a:spcPts val="0"/>
                        </a:spcAft>
                        <a:buNone/>
                      </a:pPr>
                      <a:r>
                        <a:rPr i="1" lang="en-GB" sz="1600">
                          <a:latin typeface="Helvetica Neue Light"/>
                          <a:ea typeface="Helvetica Neue Light"/>
                          <a:cs typeface="Helvetica Neue Light"/>
                          <a:sym typeface="Helvetica Neue Light"/>
                        </a:rPr>
                        <a:t>align-self</a:t>
                      </a:r>
                      <a:endParaRPr i="1" sz="1600">
                        <a:latin typeface="Helvetica Neue Light"/>
                        <a:ea typeface="Helvetica Neue Light"/>
                        <a:cs typeface="Helvetica Neue Light"/>
                        <a:sym typeface="Helvetica Neue Light"/>
                      </a:endParaRPr>
                    </a:p>
                  </a:txBody>
                  <a:tcPr marT="63500" marB="63500" marR="63500" marL="63500"/>
                </a:tc>
                <a:tc>
                  <a:txBody>
                    <a:bodyPr/>
                    <a:lstStyle/>
                    <a:p>
                      <a:pPr indent="0" lvl="0" marL="0" rtl="0" algn="ctr">
                        <a:spcBef>
                          <a:spcPts val="0"/>
                        </a:spcBef>
                        <a:spcAft>
                          <a:spcPts val="0"/>
                        </a:spcAft>
                        <a:buNone/>
                      </a:pPr>
                      <a:r>
                        <a:rPr lang="en-GB" sz="1600">
                          <a:latin typeface="Helvetica Neue Light"/>
                          <a:ea typeface="Helvetica Neue Light"/>
                          <a:cs typeface="Helvetica Neue Light"/>
                          <a:sym typeface="Helvetica Neue Light"/>
                        </a:rPr>
                        <a:t>Altera la alineación del ítem hijo en el eje </a:t>
                      </a:r>
                      <a:r>
                        <a:rPr lang="en-GB" sz="1600">
                          <a:highlight>
                            <a:srgbClr val="E0FF00"/>
                          </a:highlight>
                          <a:latin typeface="Helvetica Neue Light"/>
                          <a:ea typeface="Helvetica Neue Light"/>
                          <a:cs typeface="Helvetica Neue Light"/>
                          <a:sym typeface="Helvetica Neue Light"/>
                        </a:rPr>
                        <a:t>vertical</a:t>
                      </a:r>
                      <a:r>
                        <a:rPr lang="en-GB" sz="1600">
                          <a:latin typeface="Helvetica Neue Light"/>
                          <a:ea typeface="Helvetica Neue Light"/>
                          <a:cs typeface="Helvetica Neue Light"/>
                          <a:sym typeface="Helvetica Neue Light"/>
                        </a:rPr>
                        <a:t>.</a:t>
                      </a:r>
                      <a:endParaRPr sz="1600">
                        <a:latin typeface="Helvetica Neue Light"/>
                        <a:ea typeface="Helvetica Neue Light"/>
                        <a:cs typeface="Helvetica Neue Light"/>
                        <a:sym typeface="Helvetica Neue Light"/>
                      </a:endParaRPr>
                    </a:p>
                  </a:txBody>
                  <a:tcPr marT="63500" marB="63500" marR="63500" marL="63500"/>
                </a:tc>
              </a:tr>
              <a:tr h="12700">
                <a:tc>
                  <a:txBody>
                    <a:bodyPr/>
                    <a:lstStyle/>
                    <a:p>
                      <a:pPr indent="0" lvl="0" marL="0" rtl="0" algn="ctr">
                        <a:spcBef>
                          <a:spcPts val="0"/>
                        </a:spcBef>
                        <a:spcAft>
                          <a:spcPts val="0"/>
                        </a:spcAft>
                        <a:buNone/>
                      </a:pPr>
                      <a:r>
                        <a:rPr i="1" lang="en-GB" sz="1600">
                          <a:latin typeface="Helvetica Neue Light"/>
                          <a:ea typeface="Helvetica Neue Light"/>
                          <a:cs typeface="Helvetica Neue Light"/>
                          <a:sym typeface="Helvetica Neue Light"/>
                        </a:rPr>
                        <a:t>grid-area</a:t>
                      </a:r>
                      <a:endParaRPr i="1" sz="1600">
                        <a:latin typeface="Helvetica Neue Light"/>
                        <a:ea typeface="Helvetica Neue Light"/>
                        <a:cs typeface="Helvetica Neue Light"/>
                        <a:sym typeface="Helvetica Neue Light"/>
                      </a:endParaRPr>
                    </a:p>
                  </a:txBody>
                  <a:tcPr marT="63500" marB="63500" marR="63500" marL="63500"/>
                </a:tc>
                <a:tc>
                  <a:txBody>
                    <a:bodyPr/>
                    <a:lstStyle/>
                    <a:p>
                      <a:pPr indent="0" lvl="0" marL="0" rtl="0" algn="ctr">
                        <a:spcBef>
                          <a:spcPts val="0"/>
                        </a:spcBef>
                        <a:spcAft>
                          <a:spcPts val="0"/>
                        </a:spcAft>
                        <a:buNone/>
                      </a:pPr>
                      <a:r>
                        <a:rPr lang="en-GB" sz="1600">
                          <a:latin typeface="Helvetica Neue Light"/>
                          <a:ea typeface="Helvetica Neue Light"/>
                          <a:cs typeface="Helvetica Neue Light"/>
                          <a:sym typeface="Helvetica Neue Light"/>
                        </a:rPr>
                        <a:t>Indica un nombre al área especificada, </a:t>
                      </a:r>
                      <a:r>
                        <a:rPr lang="en-GB" sz="1600">
                          <a:highlight>
                            <a:srgbClr val="E0FF00"/>
                          </a:highlight>
                          <a:latin typeface="Helvetica Neue Light"/>
                          <a:ea typeface="Helvetica Neue Light"/>
                          <a:cs typeface="Helvetica Neue Light"/>
                          <a:sym typeface="Helvetica Neue Light"/>
                        </a:rPr>
                        <a:t>para su utilización con </a:t>
                      </a:r>
                      <a:r>
                        <a:rPr i="1" lang="en-GB" sz="1600">
                          <a:highlight>
                            <a:srgbClr val="E0FF00"/>
                          </a:highlight>
                          <a:latin typeface="Helvetica Neue Light"/>
                          <a:ea typeface="Helvetica Neue Light"/>
                          <a:cs typeface="Helvetica Neue Light"/>
                          <a:sym typeface="Helvetica Neue Light"/>
                        </a:rPr>
                        <a:t>grid-template-areas.</a:t>
                      </a:r>
                      <a:endParaRPr i="1" sz="1600">
                        <a:highlight>
                          <a:srgbClr val="E0FF00"/>
                        </a:highlight>
                        <a:latin typeface="Helvetica Neue Light"/>
                        <a:ea typeface="Helvetica Neue Light"/>
                        <a:cs typeface="Helvetica Neue Light"/>
                        <a:sym typeface="Helvetica Neue Light"/>
                      </a:endParaRPr>
                    </a:p>
                  </a:txBody>
                  <a:tcPr marT="63500" marB="63500" marR="63500" marL="63500"/>
                </a:tc>
              </a:tr>
            </a:tbl>
          </a:graphicData>
        </a:graphic>
      </p:graphicFrame>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9" name="Shape 1419"/>
        <p:cNvGrpSpPr/>
        <p:nvPr/>
      </p:nvGrpSpPr>
      <p:grpSpPr>
        <a:xfrm>
          <a:off x="0" y="0"/>
          <a:ext cx="0" cy="0"/>
          <a:chOff x="0" y="0"/>
          <a:chExt cx="0" cy="0"/>
        </a:xfrm>
      </p:grpSpPr>
      <p:pic>
        <p:nvPicPr>
          <p:cNvPr id="1420" name="Google Shape;1420;p17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421" name="Google Shape;1421;p178"/>
          <p:cNvSpPr txBox="1"/>
          <p:nvPr/>
        </p:nvSpPr>
        <p:spPr>
          <a:xfrm>
            <a:off x="643800" y="177250"/>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JUSTIFY-SELF: START</a:t>
            </a:r>
            <a:endParaRPr i="1" sz="3800">
              <a:solidFill>
                <a:schemeClr val="dk1"/>
              </a:solidFill>
              <a:latin typeface="Anton"/>
              <a:ea typeface="Anton"/>
              <a:cs typeface="Anton"/>
              <a:sym typeface="Anton"/>
            </a:endParaRPr>
          </a:p>
        </p:txBody>
      </p:sp>
      <p:sp>
        <p:nvSpPr>
          <p:cNvPr id="1422" name="Google Shape;1422;p178"/>
          <p:cNvSpPr txBox="1"/>
          <p:nvPr/>
        </p:nvSpPr>
        <p:spPr>
          <a:xfrm>
            <a:off x="3769425" y="1622825"/>
            <a:ext cx="3584100" cy="12219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.hijo</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justify-self</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start</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rgbClr val="F5D67B"/>
              </a:solidFill>
              <a:latin typeface="Consolas"/>
              <a:ea typeface="Consolas"/>
              <a:cs typeface="Consolas"/>
              <a:sym typeface="Consolas"/>
            </a:endParaRPr>
          </a:p>
        </p:txBody>
      </p:sp>
      <p:pic>
        <p:nvPicPr>
          <p:cNvPr id="1423" name="Google Shape;1423;p178"/>
          <p:cNvPicPr preferRelativeResize="0"/>
          <p:nvPr/>
        </p:nvPicPr>
        <p:blipFill>
          <a:blip r:embed="rId4">
            <a:alphaModFix/>
          </a:blip>
          <a:stretch>
            <a:fillRect/>
          </a:stretch>
        </p:blipFill>
        <p:spPr>
          <a:xfrm>
            <a:off x="2157275" y="3072525"/>
            <a:ext cx="5263224" cy="1917775"/>
          </a:xfrm>
          <a:prstGeom prst="rect">
            <a:avLst/>
          </a:prstGeom>
          <a:noFill/>
          <a:ln>
            <a:noFill/>
          </a:ln>
        </p:spPr>
      </p:pic>
      <p:sp>
        <p:nvSpPr>
          <p:cNvPr id="1424" name="Google Shape;1424;p178"/>
          <p:cNvSpPr txBox="1"/>
          <p:nvPr/>
        </p:nvSpPr>
        <p:spPr>
          <a:xfrm>
            <a:off x="726050" y="1482275"/>
            <a:ext cx="2965800" cy="15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Helvetica Neue Light"/>
                <a:ea typeface="Helvetica Neue Light"/>
                <a:cs typeface="Helvetica Neue Light"/>
                <a:sym typeface="Helvetica Neue Light"/>
              </a:rPr>
              <a:t>Alinea </a:t>
            </a:r>
            <a:r>
              <a:rPr lang="en-GB" sz="1800">
                <a:highlight>
                  <a:srgbClr val="E0FF00"/>
                </a:highlight>
                <a:latin typeface="Helvetica Neue Light"/>
                <a:ea typeface="Helvetica Neue Light"/>
                <a:cs typeface="Helvetica Neue Light"/>
                <a:sym typeface="Helvetica Neue Light"/>
              </a:rPr>
              <a:t>específicamente </a:t>
            </a:r>
            <a:r>
              <a:rPr lang="en-GB" sz="1800">
                <a:latin typeface="Helvetica Neue Light"/>
                <a:ea typeface="Helvetica Neue Light"/>
                <a:cs typeface="Helvetica Neue Light"/>
                <a:sym typeface="Helvetica Neue Light"/>
              </a:rPr>
              <a:t>a la celda (item, hijo) que necesites, de forma </a:t>
            </a:r>
            <a:r>
              <a:rPr lang="en-GB" sz="1800">
                <a:highlight>
                  <a:srgbClr val="E0FF00"/>
                </a:highlight>
                <a:latin typeface="Helvetica Neue Light"/>
                <a:ea typeface="Helvetica Neue Light"/>
                <a:cs typeface="Helvetica Neue Light"/>
                <a:sym typeface="Helvetica Neue Light"/>
              </a:rPr>
              <a:t>horizontal</a:t>
            </a:r>
            <a:r>
              <a:rPr lang="en-GB"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pic>
        <p:nvPicPr>
          <p:cNvPr id="1429" name="Google Shape;1429;p17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430" name="Google Shape;1430;p179"/>
          <p:cNvSpPr txBox="1"/>
          <p:nvPr/>
        </p:nvSpPr>
        <p:spPr>
          <a:xfrm>
            <a:off x="643800" y="241800"/>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JUSTIFY-SELF: END</a:t>
            </a:r>
            <a:endParaRPr i="1" sz="3800">
              <a:solidFill>
                <a:schemeClr val="dk1"/>
              </a:solidFill>
              <a:latin typeface="Anton"/>
              <a:ea typeface="Anton"/>
              <a:cs typeface="Anton"/>
              <a:sym typeface="Anton"/>
            </a:endParaRPr>
          </a:p>
        </p:txBody>
      </p:sp>
      <p:pic>
        <p:nvPicPr>
          <p:cNvPr id="1431" name="Google Shape;1431;p179"/>
          <p:cNvPicPr preferRelativeResize="0"/>
          <p:nvPr/>
        </p:nvPicPr>
        <p:blipFill>
          <a:blip r:embed="rId4">
            <a:alphaModFix/>
          </a:blip>
          <a:stretch>
            <a:fillRect/>
          </a:stretch>
        </p:blipFill>
        <p:spPr>
          <a:xfrm>
            <a:off x="2399025" y="3078450"/>
            <a:ext cx="5055375" cy="1829875"/>
          </a:xfrm>
          <a:prstGeom prst="rect">
            <a:avLst/>
          </a:prstGeom>
          <a:noFill/>
          <a:ln>
            <a:noFill/>
          </a:ln>
        </p:spPr>
      </p:pic>
      <p:sp>
        <p:nvSpPr>
          <p:cNvPr id="1432" name="Google Shape;1432;p179"/>
          <p:cNvSpPr txBox="1"/>
          <p:nvPr/>
        </p:nvSpPr>
        <p:spPr>
          <a:xfrm>
            <a:off x="3769425" y="1622825"/>
            <a:ext cx="3584100" cy="12219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.hijo</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justify-self</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end</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rgbClr val="F5D67B"/>
              </a:solidFill>
              <a:latin typeface="Consolas"/>
              <a:ea typeface="Consolas"/>
              <a:cs typeface="Consolas"/>
              <a:sym typeface="Consolas"/>
            </a:endParaRPr>
          </a:p>
        </p:txBody>
      </p:sp>
      <p:sp>
        <p:nvSpPr>
          <p:cNvPr id="1433" name="Google Shape;1433;p179"/>
          <p:cNvSpPr txBox="1"/>
          <p:nvPr/>
        </p:nvSpPr>
        <p:spPr>
          <a:xfrm>
            <a:off x="726050" y="1482275"/>
            <a:ext cx="2965800" cy="15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Helvetica Neue Light"/>
                <a:ea typeface="Helvetica Neue Light"/>
                <a:cs typeface="Helvetica Neue Light"/>
                <a:sym typeface="Helvetica Neue Light"/>
              </a:rPr>
              <a:t>Alinea </a:t>
            </a:r>
            <a:r>
              <a:rPr lang="en-GB" sz="1800">
                <a:highlight>
                  <a:srgbClr val="E0FF00"/>
                </a:highlight>
                <a:latin typeface="Helvetica Neue Light"/>
                <a:ea typeface="Helvetica Neue Light"/>
                <a:cs typeface="Helvetica Neue Light"/>
                <a:sym typeface="Helvetica Neue Light"/>
              </a:rPr>
              <a:t>específicamente </a:t>
            </a:r>
            <a:r>
              <a:rPr lang="en-GB" sz="1800">
                <a:latin typeface="Helvetica Neue Light"/>
                <a:ea typeface="Helvetica Neue Light"/>
                <a:cs typeface="Helvetica Neue Light"/>
                <a:sym typeface="Helvetica Neue Light"/>
              </a:rPr>
              <a:t>a la celda (item, hijo) que necesites, de forma </a:t>
            </a:r>
            <a:r>
              <a:rPr lang="en-GB" sz="1800">
                <a:highlight>
                  <a:srgbClr val="E0FF00"/>
                </a:highlight>
                <a:latin typeface="Helvetica Neue Light"/>
                <a:ea typeface="Helvetica Neue Light"/>
                <a:cs typeface="Helvetica Neue Light"/>
                <a:sym typeface="Helvetica Neue Light"/>
              </a:rPr>
              <a:t>horizontal</a:t>
            </a:r>
            <a:r>
              <a:rPr lang="en-GB"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7" name="Shape 1437"/>
        <p:cNvGrpSpPr/>
        <p:nvPr/>
      </p:nvGrpSpPr>
      <p:grpSpPr>
        <a:xfrm>
          <a:off x="0" y="0"/>
          <a:ext cx="0" cy="0"/>
          <a:chOff x="0" y="0"/>
          <a:chExt cx="0" cy="0"/>
        </a:xfrm>
      </p:grpSpPr>
      <p:pic>
        <p:nvPicPr>
          <p:cNvPr id="1438" name="Google Shape;1438;p18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439" name="Google Shape;1439;p180"/>
          <p:cNvSpPr txBox="1"/>
          <p:nvPr/>
        </p:nvSpPr>
        <p:spPr>
          <a:xfrm>
            <a:off x="643800" y="223350"/>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JUSTIFY-SELF: CENTER</a:t>
            </a:r>
            <a:endParaRPr i="1" sz="3800">
              <a:solidFill>
                <a:schemeClr val="dk1"/>
              </a:solidFill>
              <a:latin typeface="Anton"/>
              <a:ea typeface="Anton"/>
              <a:cs typeface="Anton"/>
              <a:sym typeface="Anton"/>
            </a:endParaRPr>
          </a:p>
        </p:txBody>
      </p:sp>
      <p:sp>
        <p:nvSpPr>
          <p:cNvPr id="1440" name="Google Shape;1440;p180"/>
          <p:cNvSpPr txBox="1"/>
          <p:nvPr/>
        </p:nvSpPr>
        <p:spPr>
          <a:xfrm>
            <a:off x="3769425" y="1622825"/>
            <a:ext cx="3584100" cy="12219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.hijo</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justify-self</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center</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rgbClr val="F5D67B"/>
              </a:solidFill>
              <a:latin typeface="Consolas"/>
              <a:ea typeface="Consolas"/>
              <a:cs typeface="Consolas"/>
              <a:sym typeface="Consolas"/>
            </a:endParaRPr>
          </a:p>
        </p:txBody>
      </p:sp>
      <p:pic>
        <p:nvPicPr>
          <p:cNvPr id="1441" name="Google Shape;1441;p180"/>
          <p:cNvPicPr preferRelativeResize="0"/>
          <p:nvPr/>
        </p:nvPicPr>
        <p:blipFill>
          <a:blip r:embed="rId4">
            <a:alphaModFix/>
          </a:blip>
          <a:stretch>
            <a:fillRect/>
          </a:stretch>
        </p:blipFill>
        <p:spPr>
          <a:xfrm>
            <a:off x="2220125" y="3039175"/>
            <a:ext cx="5239651" cy="1902425"/>
          </a:xfrm>
          <a:prstGeom prst="rect">
            <a:avLst/>
          </a:prstGeom>
          <a:noFill/>
          <a:ln>
            <a:noFill/>
          </a:ln>
        </p:spPr>
      </p:pic>
      <p:sp>
        <p:nvSpPr>
          <p:cNvPr id="1442" name="Google Shape;1442;p180"/>
          <p:cNvSpPr txBox="1"/>
          <p:nvPr/>
        </p:nvSpPr>
        <p:spPr>
          <a:xfrm>
            <a:off x="726050" y="1482275"/>
            <a:ext cx="2965800" cy="15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Helvetica Neue Light"/>
                <a:ea typeface="Helvetica Neue Light"/>
                <a:cs typeface="Helvetica Neue Light"/>
                <a:sym typeface="Helvetica Neue Light"/>
              </a:rPr>
              <a:t>Alinea </a:t>
            </a:r>
            <a:r>
              <a:rPr lang="en-GB" sz="1800">
                <a:highlight>
                  <a:srgbClr val="E0FF00"/>
                </a:highlight>
                <a:latin typeface="Helvetica Neue Light"/>
                <a:ea typeface="Helvetica Neue Light"/>
                <a:cs typeface="Helvetica Neue Light"/>
                <a:sym typeface="Helvetica Neue Light"/>
              </a:rPr>
              <a:t>específicamente </a:t>
            </a:r>
            <a:r>
              <a:rPr lang="en-GB" sz="1800">
                <a:latin typeface="Helvetica Neue Light"/>
                <a:ea typeface="Helvetica Neue Light"/>
                <a:cs typeface="Helvetica Neue Light"/>
                <a:sym typeface="Helvetica Neue Light"/>
              </a:rPr>
              <a:t>a la celda (item, hijo) que necesites, de forma </a:t>
            </a:r>
            <a:r>
              <a:rPr lang="en-GB" sz="1800">
                <a:highlight>
                  <a:srgbClr val="E0FF00"/>
                </a:highlight>
                <a:latin typeface="Helvetica Neue Light"/>
                <a:ea typeface="Helvetica Neue Light"/>
                <a:cs typeface="Helvetica Neue Light"/>
                <a:sym typeface="Helvetica Neue Light"/>
              </a:rPr>
              <a:t>horizontal</a:t>
            </a:r>
            <a:r>
              <a:rPr lang="en-GB"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pic>
        <p:nvPicPr>
          <p:cNvPr id="1447" name="Google Shape;1447;p18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448" name="Google Shape;1448;p181"/>
          <p:cNvSpPr txBox="1"/>
          <p:nvPr/>
        </p:nvSpPr>
        <p:spPr>
          <a:xfrm>
            <a:off x="643800" y="214125"/>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JUSTIFY-SELF: STRETCH</a:t>
            </a:r>
            <a:endParaRPr i="1" sz="3800">
              <a:solidFill>
                <a:schemeClr val="dk1"/>
              </a:solidFill>
              <a:latin typeface="Anton"/>
              <a:ea typeface="Anton"/>
              <a:cs typeface="Anton"/>
              <a:sym typeface="Anton"/>
            </a:endParaRPr>
          </a:p>
        </p:txBody>
      </p:sp>
      <p:sp>
        <p:nvSpPr>
          <p:cNvPr id="1449" name="Google Shape;1449;p181"/>
          <p:cNvSpPr txBox="1"/>
          <p:nvPr/>
        </p:nvSpPr>
        <p:spPr>
          <a:xfrm>
            <a:off x="3769425" y="1622825"/>
            <a:ext cx="3584100" cy="12219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.hijo</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justify-self</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stretch</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rgbClr val="F5D67B"/>
              </a:solidFill>
              <a:latin typeface="Consolas"/>
              <a:ea typeface="Consolas"/>
              <a:cs typeface="Consolas"/>
              <a:sym typeface="Consolas"/>
            </a:endParaRPr>
          </a:p>
        </p:txBody>
      </p:sp>
      <p:pic>
        <p:nvPicPr>
          <p:cNvPr id="1450" name="Google Shape;1450;p181"/>
          <p:cNvPicPr preferRelativeResize="0"/>
          <p:nvPr/>
        </p:nvPicPr>
        <p:blipFill>
          <a:blip r:embed="rId4">
            <a:alphaModFix/>
          </a:blip>
          <a:stretch>
            <a:fillRect/>
          </a:stretch>
        </p:blipFill>
        <p:spPr>
          <a:xfrm>
            <a:off x="2187900" y="3045800"/>
            <a:ext cx="5315024" cy="1944500"/>
          </a:xfrm>
          <a:prstGeom prst="rect">
            <a:avLst/>
          </a:prstGeom>
          <a:noFill/>
          <a:ln>
            <a:noFill/>
          </a:ln>
        </p:spPr>
      </p:pic>
      <p:sp>
        <p:nvSpPr>
          <p:cNvPr id="1451" name="Google Shape;1451;p181"/>
          <p:cNvSpPr txBox="1"/>
          <p:nvPr/>
        </p:nvSpPr>
        <p:spPr>
          <a:xfrm>
            <a:off x="726050" y="1482275"/>
            <a:ext cx="2965800" cy="15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Helvetica Neue Light"/>
                <a:ea typeface="Helvetica Neue Light"/>
                <a:cs typeface="Helvetica Neue Light"/>
                <a:sym typeface="Helvetica Neue Light"/>
              </a:rPr>
              <a:t>Alinea </a:t>
            </a:r>
            <a:r>
              <a:rPr lang="en-GB" sz="1800">
                <a:highlight>
                  <a:srgbClr val="E0FF00"/>
                </a:highlight>
                <a:latin typeface="Helvetica Neue Light"/>
                <a:ea typeface="Helvetica Neue Light"/>
                <a:cs typeface="Helvetica Neue Light"/>
                <a:sym typeface="Helvetica Neue Light"/>
              </a:rPr>
              <a:t>específicamente </a:t>
            </a:r>
            <a:r>
              <a:rPr lang="en-GB" sz="1800">
                <a:latin typeface="Helvetica Neue Light"/>
                <a:ea typeface="Helvetica Neue Light"/>
                <a:cs typeface="Helvetica Neue Light"/>
                <a:sym typeface="Helvetica Neue Light"/>
              </a:rPr>
              <a:t>a la celda (item, hijo) que necesites, de forma </a:t>
            </a:r>
            <a:r>
              <a:rPr lang="en-GB" sz="1800">
                <a:highlight>
                  <a:srgbClr val="E0FF00"/>
                </a:highlight>
                <a:latin typeface="Helvetica Neue Light"/>
                <a:ea typeface="Helvetica Neue Light"/>
                <a:cs typeface="Helvetica Neue Light"/>
                <a:sym typeface="Helvetica Neue Light"/>
              </a:rPr>
              <a:t>horizontal</a:t>
            </a:r>
            <a:r>
              <a:rPr lang="en-GB"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pic>
        <p:nvPicPr>
          <p:cNvPr id="1456" name="Google Shape;1456;p18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457" name="Google Shape;1457;p182"/>
          <p:cNvSpPr txBox="1"/>
          <p:nvPr/>
        </p:nvSpPr>
        <p:spPr>
          <a:xfrm>
            <a:off x="643800" y="149600"/>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ALIGN-SELF: START</a:t>
            </a:r>
            <a:endParaRPr i="1" sz="3800">
              <a:solidFill>
                <a:schemeClr val="dk1"/>
              </a:solidFill>
              <a:latin typeface="Anton"/>
              <a:ea typeface="Anton"/>
              <a:cs typeface="Anton"/>
              <a:sym typeface="Anton"/>
            </a:endParaRPr>
          </a:p>
        </p:txBody>
      </p:sp>
      <p:sp>
        <p:nvSpPr>
          <p:cNvPr id="1458" name="Google Shape;1458;p182"/>
          <p:cNvSpPr txBox="1"/>
          <p:nvPr/>
        </p:nvSpPr>
        <p:spPr>
          <a:xfrm>
            <a:off x="3769425" y="1622825"/>
            <a:ext cx="3584100" cy="12219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.hijo</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align-self</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start</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rgbClr val="F5D67B"/>
              </a:solidFill>
              <a:latin typeface="Consolas"/>
              <a:ea typeface="Consolas"/>
              <a:cs typeface="Consolas"/>
              <a:sym typeface="Consolas"/>
            </a:endParaRPr>
          </a:p>
        </p:txBody>
      </p:sp>
      <p:pic>
        <p:nvPicPr>
          <p:cNvPr id="1459" name="Google Shape;1459;p182"/>
          <p:cNvPicPr preferRelativeResize="0"/>
          <p:nvPr/>
        </p:nvPicPr>
        <p:blipFill>
          <a:blip r:embed="rId4">
            <a:alphaModFix/>
          </a:blip>
          <a:stretch>
            <a:fillRect/>
          </a:stretch>
        </p:blipFill>
        <p:spPr>
          <a:xfrm>
            <a:off x="1925390" y="2985275"/>
            <a:ext cx="5570759" cy="2005025"/>
          </a:xfrm>
          <a:prstGeom prst="rect">
            <a:avLst/>
          </a:prstGeom>
          <a:noFill/>
          <a:ln>
            <a:noFill/>
          </a:ln>
        </p:spPr>
      </p:pic>
      <p:sp>
        <p:nvSpPr>
          <p:cNvPr id="1460" name="Google Shape;1460;p182"/>
          <p:cNvSpPr txBox="1"/>
          <p:nvPr/>
        </p:nvSpPr>
        <p:spPr>
          <a:xfrm>
            <a:off x="726050" y="1482275"/>
            <a:ext cx="2965800" cy="15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Helvetica Neue Light"/>
                <a:ea typeface="Helvetica Neue Light"/>
                <a:cs typeface="Helvetica Neue Light"/>
                <a:sym typeface="Helvetica Neue Light"/>
              </a:rPr>
              <a:t>Alinea </a:t>
            </a:r>
            <a:r>
              <a:rPr lang="en-GB" sz="1800">
                <a:highlight>
                  <a:srgbClr val="E0FF00"/>
                </a:highlight>
                <a:latin typeface="Helvetica Neue Light"/>
                <a:ea typeface="Helvetica Neue Light"/>
                <a:cs typeface="Helvetica Neue Light"/>
                <a:sym typeface="Helvetica Neue Light"/>
              </a:rPr>
              <a:t>específicamente </a:t>
            </a:r>
            <a:r>
              <a:rPr lang="en-GB" sz="1800">
                <a:latin typeface="Helvetica Neue Light"/>
                <a:ea typeface="Helvetica Neue Light"/>
                <a:cs typeface="Helvetica Neue Light"/>
                <a:sym typeface="Helvetica Neue Light"/>
              </a:rPr>
              <a:t>a la celda (item, hijo) que necesites, de forma </a:t>
            </a:r>
            <a:r>
              <a:rPr lang="en-GB" sz="1800">
                <a:highlight>
                  <a:srgbClr val="E0FF00"/>
                </a:highlight>
                <a:latin typeface="Helvetica Neue Light"/>
                <a:ea typeface="Helvetica Neue Light"/>
                <a:cs typeface="Helvetica Neue Light"/>
                <a:sym typeface="Helvetica Neue Light"/>
              </a:rPr>
              <a:t>vertical</a:t>
            </a:r>
            <a:r>
              <a:rPr lang="en-GB"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pic>
        <p:nvPicPr>
          <p:cNvPr id="1465" name="Google Shape;1465;p18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466" name="Google Shape;1466;p183"/>
          <p:cNvSpPr txBox="1"/>
          <p:nvPr/>
        </p:nvSpPr>
        <p:spPr>
          <a:xfrm>
            <a:off x="643800" y="251000"/>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ALIGN-SELF: END</a:t>
            </a:r>
            <a:endParaRPr i="1" sz="3800">
              <a:solidFill>
                <a:schemeClr val="dk1"/>
              </a:solidFill>
              <a:latin typeface="Anton"/>
              <a:ea typeface="Anton"/>
              <a:cs typeface="Anton"/>
              <a:sym typeface="Anton"/>
            </a:endParaRPr>
          </a:p>
        </p:txBody>
      </p:sp>
      <p:sp>
        <p:nvSpPr>
          <p:cNvPr id="1467" name="Google Shape;1467;p183"/>
          <p:cNvSpPr txBox="1"/>
          <p:nvPr/>
        </p:nvSpPr>
        <p:spPr>
          <a:xfrm>
            <a:off x="3769425" y="1622825"/>
            <a:ext cx="3584100" cy="12219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.hijo</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align-self</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end</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rgbClr val="F5D67B"/>
              </a:solidFill>
              <a:latin typeface="Consolas"/>
              <a:ea typeface="Consolas"/>
              <a:cs typeface="Consolas"/>
              <a:sym typeface="Consolas"/>
            </a:endParaRPr>
          </a:p>
        </p:txBody>
      </p:sp>
      <p:pic>
        <p:nvPicPr>
          <p:cNvPr id="1468" name="Google Shape;1468;p183"/>
          <p:cNvPicPr preferRelativeResize="0"/>
          <p:nvPr/>
        </p:nvPicPr>
        <p:blipFill>
          <a:blip r:embed="rId4">
            <a:alphaModFix/>
          </a:blip>
          <a:stretch>
            <a:fillRect/>
          </a:stretch>
        </p:blipFill>
        <p:spPr>
          <a:xfrm>
            <a:off x="2186813" y="2985275"/>
            <a:ext cx="5331137" cy="1920950"/>
          </a:xfrm>
          <a:prstGeom prst="rect">
            <a:avLst/>
          </a:prstGeom>
          <a:noFill/>
          <a:ln>
            <a:noFill/>
          </a:ln>
        </p:spPr>
      </p:pic>
      <p:sp>
        <p:nvSpPr>
          <p:cNvPr id="1469" name="Google Shape;1469;p183"/>
          <p:cNvSpPr txBox="1"/>
          <p:nvPr/>
        </p:nvSpPr>
        <p:spPr>
          <a:xfrm>
            <a:off x="726050" y="1482275"/>
            <a:ext cx="2965800" cy="15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Helvetica Neue Light"/>
                <a:ea typeface="Helvetica Neue Light"/>
                <a:cs typeface="Helvetica Neue Light"/>
                <a:sym typeface="Helvetica Neue Light"/>
              </a:rPr>
              <a:t>Alinea </a:t>
            </a:r>
            <a:r>
              <a:rPr lang="en-GB" sz="1800">
                <a:highlight>
                  <a:srgbClr val="E0FF00"/>
                </a:highlight>
                <a:latin typeface="Helvetica Neue Light"/>
                <a:ea typeface="Helvetica Neue Light"/>
                <a:cs typeface="Helvetica Neue Light"/>
                <a:sym typeface="Helvetica Neue Light"/>
              </a:rPr>
              <a:t>específicamente </a:t>
            </a:r>
            <a:r>
              <a:rPr lang="en-GB" sz="1800">
                <a:latin typeface="Helvetica Neue Light"/>
                <a:ea typeface="Helvetica Neue Light"/>
                <a:cs typeface="Helvetica Neue Light"/>
                <a:sym typeface="Helvetica Neue Light"/>
              </a:rPr>
              <a:t>a la celda (item, hijo) que necesites, de forma </a:t>
            </a:r>
            <a:r>
              <a:rPr lang="en-GB" sz="1800">
                <a:highlight>
                  <a:srgbClr val="E0FF00"/>
                </a:highlight>
                <a:latin typeface="Helvetica Neue Light"/>
                <a:ea typeface="Helvetica Neue Light"/>
                <a:cs typeface="Helvetica Neue Light"/>
                <a:sym typeface="Helvetica Neue Light"/>
              </a:rPr>
              <a:t>vertical</a:t>
            </a:r>
            <a:r>
              <a:rPr lang="en-GB"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pic>
        <p:nvPicPr>
          <p:cNvPr id="1474" name="Google Shape;1474;p18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475" name="Google Shape;1475;p184"/>
          <p:cNvSpPr txBox="1"/>
          <p:nvPr/>
        </p:nvSpPr>
        <p:spPr>
          <a:xfrm>
            <a:off x="643800" y="223350"/>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ALIGN-SELF: CENTER</a:t>
            </a:r>
            <a:endParaRPr i="1" sz="3800">
              <a:solidFill>
                <a:schemeClr val="dk1"/>
              </a:solidFill>
              <a:latin typeface="Anton"/>
              <a:ea typeface="Anton"/>
              <a:cs typeface="Anton"/>
              <a:sym typeface="Anton"/>
            </a:endParaRPr>
          </a:p>
        </p:txBody>
      </p:sp>
      <p:sp>
        <p:nvSpPr>
          <p:cNvPr id="1476" name="Google Shape;1476;p184"/>
          <p:cNvSpPr txBox="1"/>
          <p:nvPr/>
        </p:nvSpPr>
        <p:spPr>
          <a:xfrm>
            <a:off x="3769425" y="1622825"/>
            <a:ext cx="3584100" cy="12219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.hijo</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align-self</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center</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rgbClr val="F5D67B"/>
              </a:solidFill>
              <a:latin typeface="Consolas"/>
              <a:ea typeface="Consolas"/>
              <a:cs typeface="Consolas"/>
              <a:sym typeface="Consolas"/>
            </a:endParaRPr>
          </a:p>
        </p:txBody>
      </p:sp>
      <p:pic>
        <p:nvPicPr>
          <p:cNvPr id="1477" name="Google Shape;1477;p184"/>
          <p:cNvPicPr preferRelativeResize="0"/>
          <p:nvPr/>
        </p:nvPicPr>
        <p:blipFill>
          <a:blip r:embed="rId4">
            <a:alphaModFix/>
          </a:blip>
          <a:stretch>
            <a:fillRect/>
          </a:stretch>
        </p:blipFill>
        <p:spPr>
          <a:xfrm>
            <a:off x="1989795" y="2985275"/>
            <a:ext cx="5480430" cy="2005025"/>
          </a:xfrm>
          <a:prstGeom prst="rect">
            <a:avLst/>
          </a:prstGeom>
          <a:noFill/>
          <a:ln>
            <a:noFill/>
          </a:ln>
        </p:spPr>
      </p:pic>
      <p:sp>
        <p:nvSpPr>
          <p:cNvPr id="1478" name="Google Shape;1478;p184"/>
          <p:cNvSpPr txBox="1"/>
          <p:nvPr/>
        </p:nvSpPr>
        <p:spPr>
          <a:xfrm>
            <a:off x="726050" y="1482275"/>
            <a:ext cx="2965800" cy="15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Helvetica Neue Light"/>
                <a:ea typeface="Helvetica Neue Light"/>
                <a:cs typeface="Helvetica Neue Light"/>
                <a:sym typeface="Helvetica Neue Light"/>
              </a:rPr>
              <a:t>Alinea </a:t>
            </a:r>
            <a:r>
              <a:rPr lang="en-GB" sz="1800">
                <a:highlight>
                  <a:srgbClr val="E0FF00"/>
                </a:highlight>
                <a:latin typeface="Helvetica Neue Light"/>
                <a:ea typeface="Helvetica Neue Light"/>
                <a:cs typeface="Helvetica Neue Light"/>
                <a:sym typeface="Helvetica Neue Light"/>
              </a:rPr>
              <a:t>específicamente </a:t>
            </a:r>
            <a:r>
              <a:rPr lang="en-GB" sz="1800">
                <a:latin typeface="Helvetica Neue Light"/>
                <a:ea typeface="Helvetica Neue Light"/>
                <a:cs typeface="Helvetica Neue Light"/>
                <a:sym typeface="Helvetica Neue Light"/>
              </a:rPr>
              <a:t>a la celda (item, hijo) que necesites, de forma </a:t>
            </a:r>
            <a:r>
              <a:rPr lang="en-GB" sz="1800">
                <a:highlight>
                  <a:srgbClr val="E0FF00"/>
                </a:highlight>
                <a:latin typeface="Helvetica Neue Light"/>
                <a:ea typeface="Helvetica Neue Light"/>
                <a:cs typeface="Helvetica Neue Light"/>
                <a:sym typeface="Helvetica Neue Light"/>
              </a:rPr>
              <a:t>vertical</a:t>
            </a:r>
            <a:r>
              <a:rPr lang="en-GB"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2" name="Shape 1482"/>
        <p:cNvGrpSpPr/>
        <p:nvPr/>
      </p:nvGrpSpPr>
      <p:grpSpPr>
        <a:xfrm>
          <a:off x="0" y="0"/>
          <a:ext cx="0" cy="0"/>
          <a:chOff x="0" y="0"/>
          <a:chExt cx="0" cy="0"/>
        </a:xfrm>
      </p:grpSpPr>
      <p:pic>
        <p:nvPicPr>
          <p:cNvPr id="1483" name="Google Shape;1483;p18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484" name="Google Shape;1484;p185"/>
          <p:cNvSpPr txBox="1"/>
          <p:nvPr/>
        </p:nvSpPr>
        <p:spPr>
          <a:xfrm>
            <a:off x="643800" y="177250"/>
            <a:ext cx="7856400" cy="107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ALIGN-SELF: STRETCH</a:t>
            </a:r>
            <a:endParaRPr i="1" sz="3800">
              <a:solidFill>
                <a:schemeClr val="dk1"/>
              </a:solidFill>
              <a:latin typeface="Anton"/>
              <a:ea typeface="Anton"/>
              <a:cs typeface="Anton"/>
              <a:sym typeface="Anton"/>
            </a:endParaRPr>
          </a:p>
        </p:txBody>
      </p:sp>
      <p:sp>
        <p:nvSpPr>
          <p:cNvPr id="1485" name="Google Shape;1485;p185"/>
          <p:cNvSpPr txBox="1"/>
          <p:nvPr/>
        </p:nvSpPr>
        <p:spPr>
          <a:xfrm>
            <a:off x="3769425" y="1622825"/>
            <a:ext cx="3584100" cy="12219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.hijo</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align-self</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stretch</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rgbClr val="F5D67B"/>
              </a:solidFill>
              <a:latin typeface="Consolas"/>
              <a:ea typeface="Consolas"/>
              <a:cs typeface="Consolas"/>
              <a:sym typeface="Consolas"/>
            </a:endParaRPr>
          </a:p>
        </p:txBody>
      </p:sp>
      <p:pic>
        <p:nvPicPr>
          <p:cNvPr id="1486" name="Google Shape;1486;p185"/>
          <p:cNvPicPr preferRelativeResize="0"/>
          <p:nvPr/>
        </p:nvPicPr>
        <p:blipFill>
          <a:blip r:embed="rId4">
            <a:alphaModFix/>
          </a:blip>
          <a:stretch>
            <a:fillRect/>
          </a:stretch>
        </p:blipFill>
        <p:spPr>
          <a:xfrm>
            <a:off x="1936747" y="2985275"/>
            <a:ext cx="5461178" cy="2005025"/>
          </a:xfrm>
          <a:prstGeom prst="rect">
            <a:avLst/>
          </a:prstGeom>
          <a:noFill/>
          <a:ln>
            <a:noFill/>
          </a:ln>
        </p:spPr>
      </p:pic>
      <p:sp>
        <p:nvSpPr>
          <p:cNvPr id="1487" name="Google Shape;1487;p185"/>
          <p:cNvSpPr txBox="1"/>
          <p:nvPr/>
        </p:nvSpPr>
        <p:spPr>
          <a:xfrm>
            <a:off x="726050" y="1482275"/>
            <a:ext cx="2965800" cy="15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Helvetica Neue Light"/>
                <a:ea typeface="Helvetica Neue Light"/>
                <a:cs typeface="Helvetica Neue Light"/>
                <a:sym typeface="Helvetica Neue Light"/>
              </a:rPr>
              <a:t>Alinea </a:t>
            </a:r>
            <a:r>
              <a:rPr lang="en-GB" sz="1800">
                <a:highlight>
                  <a:srgbClr val="E0FF00"/>
                </a:highlight>
                <a:latin typeface="Helvetica Neue Light"/>
                <a:ea typeface="Helvetica Neue Light"/>
                <a:cs typeface="Helvetica Neue Light"/>
                <a:sym typeface="Helvetica Neue Light"/>
              </a:rPr>
              <a:t>específicamente </a:t>
            </a:r>
            <a:r>
              <a:rPr lang="en-GB" sz="1800">
                <a:latin typeface="Helvetica Neue Light"/>
                <a:ea typeface="Helvetica Neue Light"/>
                <a:cs typeface="Helvetica Neue Light"/>
                <a:sym typeface="Helvetica Neue Light"/>
              </a:rPr>
              <a:t>a la celda (item, hijo) que necesites, de forma </a:t>
            </a:r>
            <a:r>
              <a:rPr lang="en-GB" sz="1800">
                <a:highlight>
                  <a:srgbClr val="E0FF00"/>
                </a:highlight>
                <a:latin typeface="Helvetica Neue Light"/>
                <a:ea typeface="Helvetica Neue Light"/>
                <a:cs typeface="Helvetica Neue Light"/>
                <a:sym typeface="Helvetica Neue Light"/>
              </a:rPr>
              <a:t>vertical</a:t>
            </a:r>
            <a:r>
              <a:rPr lang="en-GB"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2"/>
          <p:cNvSpPr txBox="1"/>
          <p:nvPr/>
        </p:nvSpPr>
        <p:spPr>
          <a:xfrm>
            <a:off x="1453047" y="519940"/>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Clr>
                <a:srgbClr val="000000"/>
              </a:buClr>
              <a:buSzPts val="1100"/>
              <a:buFont typeface="Arial"/>
              <a:buNone/>
            </a:pPr>
            <a:r>
              <a:rPr i="1" lang="en-GB" sz="4000">
                <a:latin typeface="Anton"/>
                <a:ea typeface="Anton"/>
                <a:cs typeface="Anton"/>
                <a:sym typeface="Anton"/>
              </a:rPr>
              <a:t>ALGO DE HISTORIA</a:t>
            </a:r>
            <a:endParaRPr i="1" sz="4000">
              <a:latin typeface="Anton"/>
              <a:ea typeface="Anton"/>
              <a:cs typeface="Anton"/>
              <a:sym typeface="Anton"/>
            </a:endParaRPr>
          </a:p>
        </p:txBody>
      </p:sp>
      <p:sp>
        <p:nvSpPr>
          <p:cNvPr id="256" name="Google Shape;256;p42"/>
          <p:cNvSpPr txBox="1"/>
          <p:nvPr/>
        </p:nvSpPr>
        <p:spPr>
          <a:xfrm>
            <a:off x="794850" y="2294725"/>
            <a:ext cx="7554300" cy="122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2400">
                <a:solidFill>
                  <a:schemeClr val="dk1"/>
                </a:solidFill>
                <a:latin typeface="Helvetica Neue Light"/>
                <a:ea typeface="Helvetica Neue Light"/>
                <a:cs typeface="Helvetica Neue Light"/>
                <a:sym typeface="Helvetica Neue Light"/>
              </a:rPr>
              <a:t>Veamos, brevemente, un poco de historia acerca del modo en que ha evolucionado la forma de crear estructuras...</a:t>
            </a:r>
            <a:endParaRPr sz="24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lang="en-GB" sz="1800">
                <a:solidFill>
                  <a:schemeClr val="dk1"/>
                </a:solidFill>
                <a:latin typeface="Helvetica Neue Light"/>
                <a:ea typeface="Helvetica Neue Light"/>
                <a:cs typeface="Helvetica Neue Light"/>
                <a:sym typeface="Helvetica Neue Light"/>
              </a:rPr>
              <a:t>	</a:t>
            </a:r>
            <a:endParaRPr>
              <a:latin typeface="Helvetica Neue Light"/>
              <a:ea typeface="Helvetica Neue Light"/>
              <a:cs typeface="Helvetica Neue Light"/>
              <a:sym typeface="Helvetica Neue Light"/>
            </a:endParaRPr>
          </a:p>
        </p:txBody>
      </p:sp>
      <p:pic>
        <p:nvPicPr>
          <p:cNvPr id="257" name="Google Shape;257;p42"/>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91" name="Shape 1491"/>
        <p:cNvGrpSpPr/>
        <p:nvPr/>
      </p:nvGrpSpPr>
      <p:grpSpPr>
        <a:xfrm>
          <a:off x="0" y="0"/>
          <a:ext cx="0" cy="0"/>
          <a:chOff x="0" y="0"/>
          <a:chExt cx="0" cy="0"/>
        </a:xfrm>
      </p:grpSpPr>
      <p:sp>
        <p:nvSpPr>
          <p:cNvPr id="1492" name="Google Shape;1492;p186"/>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E8E7E3"/>
                </a:solidFill>
              </a:rPr>
              <a:t>☕ </a:t>
            </a:r>
            <a:endParaRPr sz="6000">
              <a:solidFill>
                <a:srgbClr val="E8E7E3"/>
              </a:solidFill>
            </a:endParaRPr>
          </a:p>
          <a:p>
            <a:pPr indent="0" lvl="0" marL="0" rtl="0" algn="ctr">
              <a:spcBef>
                <a:spcPts val="0"/>
              </a:spcBef>
              <a:spcAft>
                <a:spcPts val="0"/>
              </a:spcAft>
              <a:buNone/>
            </a:pPr>
            <a:r>
              <a:rPr i="1" lang="en-GB"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n-GB"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1496" name="Shape 1496"/>
        <p:cNvGrpSpPr/>
        <p:nvPr/>
      </p:nvGrpSpPr>
      <p:grpSpPr>
        <a:xfrm>
          <a:off x="0" y="0"/>
          <a:ext cx="0" cy="0"/>
          <a:chOff x="0" y="0"/>
          <a:chExt cx="0" cy="0"/>
        </a:xfrm>
      </p:grpSpPr>
      <p:pic>
        <p:nvPicPr>
          <p:cNvPr id="1497" name="Google Shape;1497;p18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498" name="Google Shape;1498;p187"/>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1499" name="Google Shape;1499;p187"/>
          <p:cNvSpPr txBox="1"/>
          <p:nvPr/>
        </p:nvSpPr>
        <p:spPr>
          <a:xfrm>
            <a:off x="1828950" y="2077200"/>
            <a:ext cx="5486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¡VAMOS A PRACTICAR LO VISTO EN LOS BREAKOUT ROOMS!</a:t>
            </a:r>
            <a:endParaRPr i="1" sz="3600">
              <a:latin typeface="Anton"/>
              <a:ea typeface="Anton"/>
              <a:cs typeface="Anton"/>
              <a:sym typeface="Anton"/>
            </a:endParaRPr>
          </a:p>
        </p:txBody>
      </p:sp>
      <p:sp>
        <p:nvSpPr>
          <p:cNvPr id="1500" name="Google Shape;1500;p187"/>
          <p:cNvSpPr txBox="1"/>
          <p:nvPr/>
        </p:nvSpPr>
        <p:spPr>
          <a:xfrm>
            <a:off x="2098800" y="3084150"/>
            <a:ext cx="4946400" cy="74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Helvetica Neue Light"/>
                <a:ea typeface="Helvetica Neue Light"/>
                <a:cs typeface="Helvetica Neue Light"/>
                <a:sym typeface="Helvetica Neue Light"/>
              </a:rPr>
              <a:t>Momento de consolidación de aprendizajes</a:t>
            </a:r>
            <a:r>
              <a:rPr lang="en-GB" sz="2000">
                <a:solidFill>
                  <a:srgbClr val="000000"/>
                </a:solidFill>
                <a:latin typeface="Helvetica Neue Light"/>
                <a:ea typeface="Helvetica Neue Light"/>
                <a:cs typeface="Helvetica Neue Light"/>
                <a:sym typeface="Helvetica Neue Light"/>
              </a:rPr>
              <a:t> </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sp>
        <p:nvSpPr>
          <p:cNvPr id="1505" name="Google Shape;1505;p188"/>
          <p:cNvSpPr txBox="1"/>
          <p:nvPr/>
        </p:nvSpPr>
        <p:spPr>
          <a:xfrm>
            <a:off x="1443000" y="2520825"/>
            <a:ext cx="6258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APLICAR FLEXBOX Y GRIDS</a:t>
            </a:r>
            <a:endParaRPr b="0" i="1" sz="4000" u="none" cap="none" strike="noStrike">
              <a:solidFill>
                <a:srgbClr val="000000"/>
              </a:solidFill>
              <a:latin typeface="Anton"/>
              <a:ea typeface="Anton"/>
              <a:cs typeface="Anton"/>
              <a:sym typeface="Anton"/>
            </a:endParaRPr>
          </a:p>
        </p:txBody>
      </p:sp>
      <p:pic>
        <p:nvPicPr>
          <p:cNvPr id="1506" name="Google Shape;1506;p18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507" name="Google Shape;1507;p188"/>
          <p:cNvPicPr preferRelativeResize="0"/>
          <p:nvPr/>
        </p:nvPicPr>
        <p:blipFill rotWithShape="1">
          <a:blip r:embed="rId4">
            <a:alphaModFix/>
          </a:blip>
          <a:srcRect b="0" l="0" r="0" t="0"/>
          <a:stretch/>
        </p:blipFill>
        <p:spPr>
          <a:xfrm>
            <a:off x="3882275" y="886224"/>
            <a:ext cx="1379450" cy="1379450"/>
          </a:xfrm>
          <a:prstGeom prst="rect">
            <a:avLst/>
          </a:prstGeom>
          <a:noFill/>
          <a:ln>
            <a:noFill/>
          </a:ln>
        </p:spPr>
      </p:pic>
      <p:sp>
        <p:nvSpPr>
          <p:cNvPr id="1508" name="Google Shape;1508;p188"/>
          <p:cNvSpPr/>
          <p:nvPr/>
        </p:nvSpPr>
        <p:spPr>
          <a:xfrm>
            <a:off x="4879825" y="886225"/>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GB">
                <a:solidFill>
                  <a:srgbClr val="FFFFFF"/>
                </a:solidFill>
                <a:latin typeface="Helvetica Neue"/>
                <a:ea typeface="Helvetica Neue"/>
                <a:cs typeface="Helvetica Neue"/>
                <a:sym typeface="Helvetica Neue"/>
              </a:rPr>
              <a:t>5</a:t>
            </a:r>
            <a:endParaRPr b="1" i="0" sz="1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graphicFrame>
        <p:nvGraphicFramePr>
          <p:cNvPr id="1513" name="Google Shape;1513;p189"/>
          <p:cNvGraphicFramePr/>
          <p:nvPr/>
        </p:nvGraphicFramePr>
        <p:xfrm>
          <a:off x="153263" y="344100"/>
          <a:ext cx="3000000" cy="3000000"/>
        </p:xfrm>
        <a:graphic>
          <a:graphicData uri="http://schemas.openxmlformats.org/drawingml/2006/table">
            <a:tbl>
              <a:tblPr>
                <a:noFill/>
                <a:tableStyleId>{51447A30-9A01-46D0-A946-45BD63C31E2F}</a:tableStyleId>
              </a:tblPr>
              <a:tblGrid>
                <a:gridCol w="2945825"/>
                <a:gridCol w="3822275"/>
                <a:gridCol w="2069375"/>
              </a:tblGrid>
              <a:tr h="734725">
                <a:tc gridSpan="3">
                  <a:txBody>
                    <a:bodyPr/>
                    <a:lstStyle/>
                    <a:p>
                      <a:pPr indent="0" lvl="0" marL="0" marR="0" rtl="0" algn="l">
                        <a:lnSpc>
                          <a:spcPct val="100000"/>
                        </a:lnSpc>
                        <a:spcBef>
                          <a:spcPts val="0"/>
                        </a:spcBef>
                        <a:spcAft>
                          <a:spcPts val="0"/>
                        </a:spcAft>
                        <a:buClr>
                          <a:srgbClr val="000000"/>
                        </a:buClr>
                        <a:buSzPts val="2400"/>
                        <a:buFont typeface="Arial"/>
                        <a:buNone/>
                      </a:pPr>
                      <a:r>
                        <a:rPr i="1" lang="en-GB" sz="2400">
                          <a:solidFill>
                            <a:schemeClr val="dk1"/>
                          </a:solidFill>
                          <a:latin typeface="Anton"/>
                          <a:ea typeface="Anton"/>
                          <a:cs typeface="Anton"/>
                          <a:sym typeface="Anton"/>
                        </a:rPr>
                        <a:t>APLICAR FLEXBOX Y GRIDS</a:t>
                      </a:r>
                      <a:endParaRPr i="1" sz="2400">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EFAB"/>
                    </a:solidFill>
                  </a:tcPr>
                </a:tc>
                <a:tc hMerge="1"/>
                <a:tc hMerge="1"/>
              </a:tr>
              <a:tr h="825350">
                <a:tc gridSpan="2">
                  <a:txBody>
                    <a:bodyPr/>
                    <a:lstStyle/>
                    <a:p>
                      <a:pPr indent="0" lvl="0" marL="0" marR="0" rtl="0" algn="l">
                        <a:lnSpc>
                          <a:spcPct val="100000"/>
                        </a:lnSpc>
                        <a:spcBef>
                          <a:spcPts val="0"/>
                        </a:spcBef>
                        <a:spcAft>
                          <a:spcPts val="0"/>
                        </a:spcAft>
                        <a:buClr>
                          <a:srgbClr val="000000"/>
                        </a:buClr>
                        <a:buSzPts val="1600"/>
                        <a:buFont typeface="Arial"/>
                        <a:buNone/>
                      </a:pPr>
                      <a:r>
                        <a:rPr b="1" lang="en-GB" sz="1600" u="none" cap="none" strike="noStrike">
                          <a:latin typeface="Helvetica Neue"/>
                          <a:ea typeface="Helvetica Neue"/>
                          <a:cs typeface="Helvetica Neue"/>
                          <a:sym typeface="Helvetica Neue"/>
                        </a:rPr>
                        <a:t>Formato: </a:t>
                      </a:r>
                      <a:r>
                        <a:rPr lang="en-GB" sz="1600">
                          <a:latin typeface="Helvetica Neue Light"/>
                          <a:ea typeface="Helvetica Neue Light"/>
                          <a:cs typeface="Helvetica Neue Light"/>
                          <a:sym typeface="Helvetica Neue Light"/>
                        </a:rPr>
                        <a:t>a</a:t>
                      </a:r>
                      <a:r>
                        <a:rPr lang="en-GB" sz="1600" u="none" cap="none" strike="noStrike">
                          <a:latin typeface="Helvetica Neue Light"/>
                          <a:ea typeface="Helvetica Neue Light"/>
                          <a:cs typeface="Helvetica Neue Light"/>
                          <a:sym typeface="Helvetica Neue Light"/>
                        </a:rPr>
                        <a:t>rchivo </a:t>
                      </a:r>
                      <a:r>
                        <a:rPr lang="en-GB" sz="1600">
                          <a:latin typeface="Helvetica Neue Light"/>
                          <a:ea typeface="Helvetica Neue Light"/>
                          <a:cs typeface="Helvetica Neue Light"/>
                          <a:sym typeface="Helvetica Neue Light"/>
                        </a:rPr>
                        <a:t>HTML</a:t>
                      </a:r>
                      <a:r>
                        <a:rPr lang="en-GB" sz="1600" u="none" cap="none" strike="noStrike">
                          <a:latin typeface="Helvetica Neue Light"/>
                          <a:ea typeface="Helvetica Neue Light"/>
                          <a:cs typeface="Helvetica Neue Light"/>
                          <a:sym typeface="Helvetica Neue Light"/>
                        </a:rPr>
                        <a:t> y </a:t>
                      </a:r>
                      <a:r>
                        <a:rPr lang="en-GB" sz="1600">
                          <a:latin typeface="Helvetica Neue Light"/>
                          <a:ea typeface="Helvetica Neue Light"/>
                          <a:cs typeface="Helvetica Neue Light"/>
                          <a:sym typeface="Helvetica Neue Light"/>
                        </a:rPr>
                        <a:t>CSS</a:t>
                      </a:r>
                      <a:r>
                        <a:rPr lang="en-GB" sz="1600" u="none" cap="none" strike="noStrike">
                          <a:latin typeface="Helvetica Neue Light"/>
                          <a:ea typeface="Helvetica Neue Light"/>
                          <a:cs typeface="Helvetica Neue Light"/>
                          <a:sym typeface="Helvetica Neue Light"/>
                        </a:rPr>
                        <a:t>. </a:t>
                      </a:r>
                      <a:r>
                        <a:rPr lang="en-GB" sz="1600">
                          <a:solidFill>
                            <a:schemeClr val="dk1"/>
                          </a:solidFill>
                          <a:latin typeface="Helvetica Neue Light"/>
                          <a:ea typeface="Helvetica Neue Light"/>
                          <a:cs typeface="Helvetica Neue Light"/>
                          <a:sym typeface="Helvetica Neue Light"/>
                        </a:rPr>
                        <a:t>D</a:t>
                      </a:r>
                      <a:r>
                        <a:rPr lang="en-GB" sz="1600" u="none" cap="none" strike="noStrike">
                          <a:solidFill>
                            <a:schemeClr val="dk1"/>
                          </a:solidFill>
                          <a:latin typeface="Helvetica Neue Light"/>
                          <a:ea typeface="Helvetica Neue Light"/>
                          <a:cs typeface="Helvetica Neue Light"/>
                          <a:sym typeface="Helvetica Neue Light"/>
                        </a:rPr>
                        <a:t>ebe tener el nombre </a:t>
                      </a:r>
                      <a:r>
                        <a:rPr lang="en-GB" sz="1600" u="none" cap="none" strike="noStrike">
                          <a:solidFill>
                            <a:schemeClr val="dk1"/>
                          </a:solidFill>
                          <a:highlight>
                            <a:srgbClr val="A6FFCA"/>
                          </a:highlight>
                          <a:latin typeface="Helvetica Neue Light"/>
                          <a:ea typeface="Helvetica Neue Light"/>
                          <a:cs typeface="Helvetica Neue Light"/>
                          <a:sym typeface="Helvetica Neue Light"/>
                        </a:rPr>
                        <a:t>“Idea+Apellido”</a:t>
                      </a:r>
                      <a:r>
                        <a:rPr lang="en-GB" sz="1600" u="none" cap="none" strike="noStrike">
                          <a:solidFill>
                            <a:schemeClr val="dk1"/>
                          </a:solidFill>
                          <a:latin typeface="Helvetica Neue Light"/>
                          <a:ea typeface="Helvetica Neue Light"/>
                          <a:cs typeface="Helvetica Neue Light"/>
                          <a:sym typeface="Helvetica Neue Light"/>
                        </a:rPr>
                        <a:t>. </a:t>
                      </a:r>
                      <a:endParaRPr sz="16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n-GB" sz="1600" u="none" cap="none" strike="noStrike">
                          <a:latin typeface="Helvetica Neue"/>
                          <a:ea typeface="Helvetica Neue"/>
                          <a:cs typeface="Helvetica Neue"/>
                          <a:sym typeface="Helvetica Neue"/>
                        </a:rPr>
                        <a:t>Sugerencia: </a:t>
                      </a:r>
                      <a:r>
                        <a:rPr lang="en-GB" sz="1600">
                          <a:latin typeface="Helvetica Neue Light"/>
                          <a:ea typeface="Helvetica Neue Light"/>
                          <a:cs typeface="Helvetica Neue Light"/>
                          <a:sym typeface="Helvetica Neue Light"/>
                        </a:rPr>
                        <a:t>carpeta en formato zip o rar, con el/los archivos HTML y CSS.</a:t>
                      </a:r>
                      <a:endParaRPr sz="16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411750">
                <a:tc gridSpan="3">
                  <a:txBody>
                    <a:bodyPr/>
                    <a:lstStyle/>
                    <a:p>
                      <a:pPr indent="0" lvl="0" marL="0" marR="0" rtl="0" algn="l">
                        <a:lnSpc>
                          <a:spcPct val="100000"/>
                        </a:lnSpc>
                        <a:spcBef>
                          <a:spcPts val="0"/>
                        </a:spcBef>
                        <a:spcAft>
                          <a:spcPts val="0"/>
                        </a:spcAft>
                        <a:buClr>
                          <a:srgbClr val="000000"/>
                        </a:buClr>
                        <a:buSzPts val="200"/>
                        <a:buFont typeface="Arial"/>
                        <a:buNone/>
                      </a:pPr>
                      <a:br>
                        <a:rPr b="1" lang="en-GB" sz="200" u="none" cap="none" strike="noStrike">
                          <a:solidFill>
                            <a:srgbClr val="4D5156"/>
                          </a:solidFill>
                        </a:rPr>
                      </a:br>
                      <a:r>
                        <a:rPr b="1" lang="en-GB" sz="1700" u="none" cap="none" strike="noStrike"/>
                        <a:t>&gt;&gt;</a:t>
                      </a:r>
                      <a:r>
                        <a:rPr b="1" lang="en-GB" sz="1700" u="none" cap="none" strike="noStrike">
                          <a:solidFill>
                            <a:srgbClr val="4D5156"/>
                          </a:solidFill>
                        </a:rPr>
                        <a:t> </a:t>
                      </a:r>
                      <a:r>
                        <a:rPr b="1" lang="en-GB" sz="1700" u="none" cap="none" strike="noStrike">
                          <a:latin typeface="Helvetica Neue"/>
                          <a:ea typeface="Helvetica Neue"/>
                          <a:cs typeface="Helvetica Neue"/>
                          <a:sym typeface="Helvetica Neue"/>
                        </a:rPr>
                        <a:t>Consigna:</a:t>
                      </a:r>
                      <a:r>
                        <a:rPr lang="en-GB" sz="1700" u="none" cap="none" strike="noStrike">
                          <a:latin typeface="Helvetica Neue Light"/>
                          <a:ea typeface="Helvetica Neue Light"/>
                          <a:cs typeface="Helvetica Neue Light"/>
                          <a:sym typeface="Helvetica Neue Light"/>
                        </a:rPr>
                        <a:t> </a:t>
                      </a:r>
                      <a:endParaRPr sz="1700" u="none" cap="none" strike="noStrike">
                        <a:latin typeface="Helvetica Neue Light"/>
                        <a:ea typeface="Helvetica Neue Light"/>
                        <a:cs typeface="Helvetica Neue Light"/>
                        <a:sym typeface="Helvetica Neue Light"/>
                      </a:endParaRPr>
                    </a:p>
                    <a:p>
                      <a:pPr indent="-336550" lvl="0" marL="457200" marR="0" rtl="0" algn="l">
                        <a:lnSpc>
                          <a:spcPct val="100000"/>
                        </a:lnSpc>
                        <a:spcBef>
                          <a:spcPts val="0"/>
                        </a:spcBef>
                        <a:spcAft>
                          <a:spcPts val="0"/>
                        </a:spcAft>
                        <a:buClr>
                          <a:schemeClr val="dk1"/>
                        </a:buClr>
                        <a:buSzPts val="1700"/>
                        <a:buFont typeface="Helvetica Neue Light"/>
                        <a:buAutoNum type="arabicPeriod"/>
                      </a:pPr>
                      <a:r>
                        <a:rPr lang="en-GB" sz="1700">
                          <a:solidFill>
                            <a:schemeClr val="dk1"/>
                          </a:solidFill>
                          <a:latin typeface="Helvetica Neue Light"/>
                          <a:ea typeface="Helvetica Neue Light"/>
                          <a:cs typeface="Helvetica Neue Light"/>
                          <a:sym typeface="Helvetica Neue Light"/>
                        </a:rPr>
                        <a:t>C</a:t>
                      </a:r>
                      <a:r>
                        <a:rPr lang="en-GB" sz="1700">
                          <a:solidFill>
                            <a:schemeClr val="dk1"/>
                          </a:solidFill>
                          <a:latin typeface="Helvetica Neue Light"/>
                          <a:ea typeface="Helvetica Neue Light"/>
                          <a:cs typeface="Helvetica Neue Light"/>
                          <a:sym typeface="Helvetica Neue Light"/>
                        </a:rPr>
                        <a:t>on los conocimientos adquiridos en la clase de hoy, modela con flexbox alguna sección de tu Proyecto Final.</a:t>
                      </a:r>
                      <a:endParaRPr sz="1700">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700"/>
                        <a:buFont typeface="Arial"/>
                        <a:buNone/>
                      </a:pPr>
                      <a:r>
                        <a:rPr b="1" lang="en-GB" sz="1700" u="none" cap="none" strike="noStrike"/>
                        <a:t>&gt;&gt;</a:t>
                      </a:r>
                      <a:r>
                        <a:rPr b="1" lang="en-GB" sz="1600" u="none" cap="none" strike="noStrike">
                          <a:solidFill>
                            <a:schemeClr val="dk1"/>
                          </a:solidFill>
                          <a:latin typeface="Helvetica Neue"/>
                          <a:ea typeface="Helvetica Neue"/>
                          <a:cs typeface="Helvetica Neue"/>
                          <a:sym typeface="Helvetica Neue"/>
                        </a:rPr>
                        <a:t>Aspectos a incluir en el entregable:</a:t>
                      </a:r>
                      <a:endParaRPr b="1" sz="1600" u="none" cap="none" strike="noStrike">
                        <a:solidFill>
                          <a:schemeClr val="dk1"/>
                        </a:solidFill>
                        <a:latin typeface="Helvetica Neue"/>
                        <a:ea typeface="Helvetica Neue"/>
                        <a:cs typeface="Helvetica Neue"/>
                        <a:sym typeface="Helvetica Neue"/>
                      </a:endParaRPr>
                    </a:p>
                    <a:p>
                      <a:pPr indent="-330200" lvl="0" marL="457200" marR="0" rtl="0" algn="l">
                        <a:lnSpc>
                          <a:spcPct val="100000"/>
                        </a:lnSpc>
                        <a:spcBef>
                          <a:spcPts val="0"/>
                        </a:spcBef>
                        <a:spcAft>
                          <a:spcPts val="0"/>
                        </a:spcAft>
                        <a:buClr>
                          <a:schemeClr val="dk1"/>
                        </a:buClr>
                        <a:buSzPts val="1600"/>
                        <a:buFont typeface="Helvetica Neue Light"/>
                        <a:buAutoNum type="arabicPeriod"/>
                      </a:pPr>
                      <a:r>
                        <a:rPr lang="en-GB" sz="1600">
                          <a:solidFill>
                            <a:schemeClr val="dk1"/>
                          </a:solidFill>
                          <a:latin typeface="Helvetica Neue Light"/>
                          <a:ea typeface="Helvetica Neue Light"/>
                          <a:cs typeface="Helvetica Neue Light"/>
                          <a:sym typeface="Helvetica Neue Light"/>
                        </a:rPr>
                        <a:t>Dentro de una sección o página de tu proyecto, modela con flexbox utilizando alguna/s de las siguientes propiedades: display: flex, flex-direction, flex-wrap, flex-flow, justify-content, align-items, align-content y order.</a:t>
                      </a:r>
                      <a:endParaRPr sz="1600">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n-GB" sz="1700" u="none" cap="none" strike="noStrike"/>
                        <a:t>&gt;&gt;Ejemplo:</a:t>
                      </a:r>
                      <a:endParaRPr b="1" sz="1700" u="none" cap="none" strike="noStrike"/>
                    </a:p>
                    <a:p>
                      <a:pPr indent="0" lvl="0" marL="0" rtl="0" algn="l">
                        <a:spcBef>
                          <a:spcPts val="0"/>
                        </a:spcBef>
                        <a:spcAft>
                          <a:spcPts val="0"/>
                        </a:spcAft>
                        <a:buClr>
                          <a:schemeClr val="dk1"/>
                        </a:buClr>
                        <a:buSzPts val="1300"/>
                        <a:buFont typeface="Arial"/>
                        <a:buNone/>
                      </a:pPr>
                      <a:r>
                        <a:rPr lang="en-GB" sz="1600" u="sng">
                          <a:solidFill>
                            <a:srgbClr val="1155CC"/>
                          </a:solidFill>
                          <a:latin typeface="Helvetica Neue Light"/>
                          <a:ea typeface="Helvetica Neue Light"/>
                          <a:cs typeface="Helvetica Neue Light"/>
                          <a:sym typeface="Helvetica Neue Light"/>
                          <a:hlinkClick r:id="rId3">
                            <a:extLst>
                              <a:ext uri="{A12FA001-AC4F-418D-AE19-62706E023703}">
                                <ahyp:hlinkClr val="tx"/>
                              </a:ext>
                            </a:extLst>
                          </a:hlinkClick>
                        </a:rPr>
                        <a:t>Carpeta comprimida con los archivos de flexbox</a:t>
                      </a:r>
                      <a:endParaRPr sz="2000">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1514" name="Google Shape;1514;p189"/>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1515" name="Google Shape;1515;p189"/>
          <p:cNvPicPr preferRelativeResize="0"/>
          <p:nvPr/>
        </p:nvPicPr>
        <p:blipFill rotWithShape="1">
          <a:blip r:embed="rId5">
            <a:alphaModFix/>
          </a:blip>
          <a:srcRect b="0" l="0" r="0" t="0"/>
          <a:stretch/>
        </p:blipFill>
        <p:spPr>
          <a:xfrm>
            <a:off x="7173537" y="1259000"/>
            <a:ext cx="1634174" cy="639850"/>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9" name="Shape 1519"/>
        <p:cNvGrpSpPr/>
        <p:nvPr/>
      </p:nvGrpSpPr>
      <p:grpSpPr>
        <a:xfrm>
          <a:off x="0" y="0"/>
          <a:ext cx="0" cy="0"/>
          <a:chOff x="0" y="0"/>
          <a:chExt cx="0" cy="0"/>
        </a:xfrm>
      </p:grpSpPr>
      <p:graphicFrame>
        <p:nvGraphicFramePr>
          <p:cNvPr id="1520" name="Google Shape;1520;p190"/>
          <p:cNvGraphicFramePr/>
          <p:nvPr/>
        </p:nvGraphicFramePr>
        <p:xfrm>
          <a:off x="153263" y="344100"/>
          <a:ext cx="3000000" cy="3000000"/>
        </p:xfrm>
        <a:graphic>
          <a:graphicData uri="http://schemas.openxmlformats.org/drawingml/2006/table">
            <a:tbl>
              <a:tblPr>
                <a:noFill/>
                <a:tableStyleId>{51447A30-9A01-46D0-A946-45BD63C31E2F}</a:tableStyleId>
              </a:tblPr>
              <a:tblGrid>
                <a:gridCol w="2945825"/>
                <a:gridCol w="3822275"/>
                <a:gridCol w="2069375"/>
              </a:tblGrid>
              <a:tr h="734725">
                <a:tc gridSpan="3">
                  <a:txBody>
                    <a:bodyPr/>
                    <a:lstStyle/>
                    <a:p>
                      <a:pPr indent="0" lvl="0" marL="0" marR="0" rtl="0" algn="l">
                        <a:lnSpc>
                          <a:spcPct val="100000"/>
                        </a:lnSpc>
                        <a:spcBef>
                          <a:spcPts val="0"/>
                        </a:spcBef>
                        <a:spcAft>
                          <a:spcPts val="0"/>
                        </a:spcAft>
                        <a:buClr>
                          <a:srgbClr val="000000"/>
                        </a:buClr>
                        <a:buSzPts val="2400"/>
                        <a:buFont typeface="Arial"/>
                        <a:buNone/>
                      </a:pPr>
                      <a:r>
                        <a:rPr i="1" lang="en-GB" sz="2400">
                          <a:solidFill>
                            <a:schemeClr val="dk1"/>
                          </a:solidFill>
                          <a:latin typeface="Anton"/>
                          <a:ea typeface="Anton"/>
                          <a:cs typeface="Anton"/>
                          <a:sym typeface="Anton"/>
                        </a:rPr>
                        <a:t>APLICANDO GRIDS</a:t>
                      </a:r>
                      <a:endParaRPr i="1" sz="2400">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EFAB"/>
                    </a:solidFill>
                  </a:tcPr>
                </a:tc>
                <a:tc hMerge="1"/>
                <a:tc hMerge="1"/>
              </a:tr>
              <a:tr h="825350">
                <a:tc gridSpan="2">
                  <a:txBody>
                    <a:bodyPr/>
                    <a:lstStyle/>
                    <a:p>
                      <a:pPr indent="0" lvl="0" marL="0" marR="0" rtl="0" algn="l">
                        <a:lnSpc>
                          <a:spcPct val="100000"/>
                        </a:lnSpc>
                        <a:spcBef>
                          <a:spcPts val="0"/>
                        </a:spcBef>
                        <a:spcAft>
                          <a:spcPts val="0"/>
                        </a:spcAft>
                        <a:buClr>
                          <a:srgbClr val="000000"/>
                        </a:buClr>
                        <a:buSzPts val="1600"/>
                        <a:buFont typeface="Arial"/>
                        <a:buNone/>
                      </a:pPr>
                      <a:r>
                        <a:rPr b="1" lang="en-GB" sz="1600" u="none" cap="none" strike="noStrike">
                          <a:latin typeface="Helvetica Neue"/>
                          <a:ea typeface="Helvetica Neue"/>
                          <a:cs typeface="Helvetica Neue"/>
                          <a:sym typeface="Helvetica Neue"/>
                        </a:rPr>
                        <a:t>Formato: </a:t>
                      </a:r>
                      <a:r>
                        <a:rPr lang="en-GB" sz="1600">
                          <a:solidFill>
                            <a:schemeClr val="dk1"/>
                          </a:solidFill>
                          <a:latin typeface="Helvetica Neue Light"/>
                          <a:ea typeface="Helvetica Neue Light"/>
                          <a:cs typeface="Helvetica Neue Light"/>
                          <a:sym typeface="Helvetica Neue Light"/>
                        </a:rPr>
                        <a:t>a</a:t>
                      </a:r>
                      <a:r>
                        <a:rPr lang="en-GB" sz="1600" u="none" cap="none" strike="noStrike">
                          <a:solidFill>
                            <a:schemeClr val="dk1"/>
                          </a:solidFill>
                          <a:latin typeface="Helvetica Neue Light"/>
                          <a:ea typeface="Helvetica Neue Light"/>
                          <a:cs typeface="Helvetica Neue Light"/>
                          <a:sym typeface="Helvetica Neue Light"/>
                        </a:rPr>
                        <a:t>clarar tipo de archivo en que se espera el desafío. </a:t>
                      </a:r>
                      <a:r>
                        <a:rPr lang="en-GB" sz="1600">
                          <a:solidFill>
                            <a:schemeClr val="dk1"/>
                          </a:solidFill>
                          <a:latin typeface="Helvetica Neue Light"/>
                          <a:ea typeface="Helvetica Neue Light"/>
                          <a:cs typeface="Helvetica Neue Light"/>
                          <a:sym typeface="Helvetica Neue Light"/>
                        </a:rPr>
                        <a:t>D</a:t>
                      </a:r>
                      <a:r>
                        <a:rPr lang="en-GB" sz="1600" u="none" cap="none" strike="noStrike">
                          <a:solidFill>
                            <a:schemeClr val="dk1"/>
                          </a:solidFill>
                          <a:latin typeface="Helvetica Neue Light"/>
                          <a:ea typeface="Helvetica Neue Light"/>
                          <a:cs typeface="Helvetica Neue Light"/>
                          <a:sym typeface="Helvetica Neue Light"/>
                        </a:rPr>
                        <a:t>ebe tener el nombre </a:t>
                      </a:r>
                      <a:r>
                        <a:rPr lang="en-GB" sz="1600" u="none" cap="none" strike="noStrike">
                          <a:solidFill>
                            <a:schemeClr val="dk1"/>
                          </a:solidFill>
                          <a:highlight>
                            <a:srgbClr val="A6FFCA"/>
                          </a:highlight>
                          <a:latin typeface="Helvetica Neue Light"/>
                          <a:ea typeface="Helvetica Neue Light"/>
                          <a:cs typeface="Helvetica Neue Light"/>
                          <a:sym typeface="Helvetica Neue Light"/>
                        </a:rPr>
                        <a:t>“Idea+Apellido”</a:t>
                      </a:r>
                      <a:r>
                        <a:rPr lang="en-GB" sz="1600" u="none" cap="none" strike="noStrike">
                          <a:solidFill>
                            <a:schemeClr val="dk1"/>
                          </a:solidFill>
                          <a:latin typeface="Helvetica Neue Light"/>
                          <a:ea typeface="Helvetica Neue Light"/>
                          <a:cs typeface="Helvetica Neue Light"/>
                          <a:sym typeface="Helvetica Neue Light"/>
                        </a:rPr>
                        <a:t>. </a:t>
                      </a:r>
                      <a:endParaRPr sz="16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n-GB" sz="1600" u="none" cap="none" strike="noStrike">
                          <a:latin typeface="Helvetica Neue"/>
                          <a:ea typeface="Helvetica Neue"/>
                          <a:cs typeface="Helvetica Neue"/>
                          <a:sym typeface="Helvetica Neue"/>
                        </a:rPr>
                        <a:t>Sugerencia: </a:t>
                      </a:r>
                      <a:r>
                        <a:rPr lang="en-GB" sz="1600">
                          <a:latin typeface="Helvetica Neue Light"/>
                          <a:ea typeface="Helvetica Neue Light"/>
                          <a:cs typeface="Helvetica Neue Light"/>
                          <a:sym typeface="Helvetica Neue Light"/>
                        </a:rPr>
                        <a:t>i</a:t>
                      </a:r>
                      <a:r>
                        <a:rPr lang="en-GB" sz="1600" u="none" cap="none" strike="noStrike">
                          <a:latin typeface="Helvetica Neue Light"/>
                          <a:ea typeface="Helvetica Neue Light"/>
                          <a:cs typeface="Helvetica Neue Light"/>
                          <a:sym typeface="Helvetica Neue Light"/>
                        </a:rPr>
                        <a:t>ncluir sugerencias</a:t>
                      </a:r>
                      <a:r>
                        <a:rPr lang="en-GB" sz="1600" u="none" cap="none" strike="noStrike">
                          <a:solidFill>
                            <a:schemeClr val="dk1"/>
                          </a:solidFill>
                          <a:latin typeface="Helvetica Neue Light"/>
                          <a:ea typeface="Helvetica Neue Light"/>
                          <a:cs typeface="Helvetica Neue Light"/>
                          <a:sym typeface="Helvetica Neue Light"/>
                        </a:rPr>
                        <a:t>.</a:t>
                      </a:r>
                      <a:endParaRPr sz="16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411750">
                <a:tc gridSpan="3">
                  <a:txBody>
                    <a:bodyPr/>
                    <a:lstStyle/>
                    <a:p>
                      <a:pPr indent="0" lvl="0" marL="0" marR="0" rtl="0" algn="l">
                        <a:lnSpc>
                          <a:spcPct val="100000"/>
                        </a:lnSpc>
                        <a:spcBef>
                          <a:spcPts val="0"/>
                        </a:spcBef>
                        <a:spcAft>
                          <a:spcPts val="0"/>
                        </a:spcAft>
                        <a:buClr>
                          <a:srgbClr val="000000"/>
                        </a:buClr>
                        <a:buSzPts val="200"/>
                        <a:buFont typeface="Arial"/>
                        <a:buNone/>
                      </a:pPr>
                      <a:br>
                        <a:rPr b="1" lang="en-GB" sz="200" u="none" cap="none" strike="noStrike">
                          <a:solidFill>
                            <a:srgbClr val="4D5156"/>
                          </a:solidFill>
                        </a:rPr>
                      </a:br>
                      <a:r>
                        <a:rPr b="1" lang="en-GB" sz="1700" u="none" cap="none" strike="noStrike"/>
                        <a:t>&gt;&gt;</a:t>
                      </a:r>
                      <a:r>
                        <a:rPr b="1" lang="en-GB" sz="1700" u="none" cap="none" strike="noStrike">
                          <a:solidFill>
                            <a:srgbClr val="4D5156"/>
                          </a:solidFill>
                        </a:rPr>
                        <a:t> </a:t>
                      </a:r>
                      <a:r>
                        <a:rPr b="1" lang="en-GB" sz="1700" u="none" cap="none" strike="noStrike">
                          <a:latin typeface="Helvetica Neue"/>
                          <a:ea typeface="Helvetica Neue"/>
                          <a:cs typeface="Helvetica Neue"/>
                          <a:sym typeface="Helvetica Neue"/>
                        </a:rPr>
                        <a:t>Consigna:</a:t>
                      </a:r>
                      <a:r>
                        <a:rPr lang="en-GB" sz="1700" u="none" cap="none" strike="noStrike">
                          <a:latin typeface="Helvetica Neue Light"/>
                          <a:ea typeface="Helvetica Neue Light"/>
                          <a:cs typeface="Helvetica Neue Light"/>
                          <a:sym typeface="Helvetica Neue Light"/>
                        </a:rPr>
                        <a:t> </a:t>
                      </a:r>
                      <a:r>
                        <a:rPr lang="en-GB" sz="1700">
                          <a:solidFill>
                            <a:schemeClr val="dk1"/>
                          </a:solidFill>
                          <a:latin typeface="Helvetica Neue Light"/>
                          <a:ea typeface="Helvetica Neue Light"/>
                          <a:cs typeface="Helvetica Neue Light"/>
                          <a:sym typeface="Helvetica Neue Light"/>
                        </a:rPr>
                        <a:t>aplica Grids en uno o más HTML que tengas (por ej: integrantes.html). </a:t>
                      </a:r>
                      <a:endParaRPr sz="1700">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500"/>
                        <a:buFont typeface="Arial"/>
                        <a:buNone/>
                      </a:pPr>
                      <a:r>
                        <a:t/>
                      </a:r>
                      <a:endParaRPr sz="5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t/>
                      </a:r>
                      <a:endParaRPr b="1" sz="16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700"/>
                        <a:buFont typeface="Arial"/>
                        <a:buNone/>
                      </a:pPr>
                      <a:r>
                        <a:rPr b="1" lang="en-GB" sz="1700" u="none" cap="none" strike="noStrike"/>
                        <a:t>&gt;&gt;</a:t>
                      </a:r>
                      <a:r>
                        <a:rPr b="1" lang="en-GB" sz="1600" u="none" cap="none" strike="noStrike">
                          <a:solidFill>
                            <a:schemeClr val="dk1"/>
                          </a:solidFill>
                          <a:latin typeface="Helvetica Neue"/>
                          <a:ea typeface="Helvetica Neue"/>
                          <a:cs typeface="Helvetica Neue"/>
                          <a:sym typeface="Helvetica Neue"/>
                        </a:rPr>
                        <a:t>Aspectos a incluir en el entregable:</a:t>
                      </a:r>
                      <a:endParaRPr b="1" sz="1600" u="none" cap="none" strike="noStrike">
                        <a:solidFill>
                          <a:schemeClr val="dk1"/>
                        </a:solidFill>
                        <a:latin typeface="Helvetica Neue"/>
                        <a:ea typeface="Helvetica Neue"/>
                        <a:cs typeface="Helvetica Neue"/>
                        <a:sym typeface="Helvetica Neue"/>
                      </a:endParaRPr>
                    </a:p>
                    <a:p>
                      <a:pPr indent="0" lvl="0" marL="457200" marR="0" rtl="0" algn="l">
                        <a:lnSpc>
                          <a:spcPct val="100000"/>
                        </a:lnSpc>
                        <a:spcBef>
                          <a:spcPts val="0"/>
                        </a:spcBef>
                        <a:spcAft>
                          <a:spcPts val="0"/>
                        </a:spcAft>
                        <a:buClr>
                          <a:srgbClr val="000000"/>
                        </a:buClr>
                        <a:buSzPts val="1600"/>
                        <a:buFont typeface="Arial"/>
                        <a:buNone/>
                      </a:pPr>
                      <a:r>
                        <a:rPr lang="en-GB" sz="1600">
                          <a:solidFill>
                            <a:schemeClr val="dk1"/>
                          </a:solidFill>
                          <a:latin typeface="Helvetica Neue Light"/>
                          <a:ea typeface="Helvetica Neue Light"/>
                          <a:cs typeface="Helvetica Neue Light"/>
                          <a:sym typeface="Helvetica Neue Light"/>
                        </a:rPr>
                        <a:t>En nuestro css debe aparecer las propiedades de grid-template-areas, grid-template-rows, grid-template-columns, grid-area y todas las propiedades necesarias para acomodar los items hijos.</a:t>
                      </a:r>
                      <a:endParaRPr b="1" sz="1700"/>
                    </a:p>
                    <a:p>
                      <a:pPr indent="0" lvl="0" marL="457200" marR="0" rtl="0" algn="l">
                        <a:lnSpc>
                          <a:spcPct val="100000"/>
                        </a:lnSpc>
                        <a:spcBef>
                          <a:spcPts val="0"/>
                        </a:spcBef>
                        <a:spcAft>
                          <a:spcPts val="0"/>
                        </a:spcAft>
                        <a:buClr>
                          <a:srgbClr val="000000"/>
                        </a:buClr>
                        <a:buSzPts val="1600"/>
                        <a:buFont typeface="Arial"/>
                        <a:buNone/>
                      </a:pPr>
                      <a:r>
                        <a:t/>
                      </a:r>
                      <a:endParaRPr b="1" sz="17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1521" name="Google Shape;1521;p19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522" name="Google Shape;1522;p190"/>
          <p:cNvPicPr preferRelativeResize="0"/>
          <p:nvPr/>
        </p:nvPicPr>
        <p:blipFill rotWithShape="1">
          <a:blip r:embed="rId4">
            <a:alphaModFix/>
          </a:blip>
          <a:srcRect b="0" l="0" r="0" t="0"/>
          <a:stretch/>
        </p:blipFill>
        <p:spPr>
          <a:xfrm>
            <a:off x="7173537" y="1259000"/>
            <a:ext cx="1634174" cy="639850"/>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26" name="Shape 1526"/>
        <p:cNvGrpSpPr/>
        <p:nvPr/>
      </p:nvGrpSpPr>
      <p:grpSpPr>
        <a:xfrm>
          <a:off x="0" y="0"/>
          <a:ext cx="0" cy="0"/>
          <a:chOff x="0" y="0"/>
          <a:chExt cx="0" cy="0"/>
        </a:xfrm>
      </p:grpSpPr>
      <p:sp>
        <p:nvSpPr>
          <p:cNvPr id="1527" name="Google Shape;1527;p191"/>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1528" name="Google Shape;1528;p191"/>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32" name="Shape 1532"/>
        <p:cNvGrpSpPr/>
        <p:nvPr/>
      </p:nvGrpSpPr>
      <p:grpSpPr>
        <a:xfrm>
          <a:off x="0" y="0"/>
          <a:ext cx="0" cy="0"/>
          <a:chOff x="0" y="0"/>
          <a:chExt cx="0" cy="0"/>
        </a:xfrm>
      </p:grpSpPr>
      <p:sp>
        <p:nvSpPr>
          <p:cNvPr id="1533" name="Google Shape;1533;p192"/>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n-GB"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1534" name="Google Shape;1534;p192"/>
          <p:cNvSpPr txBox="1"/>
          <p:nvPr/>
        </p:nvSpPr>
        <p:spPr>
          <a:xfrm>
            <a:off x="2180400" y="2623175"/>
            <a:ext cx="47832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GB"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Grids.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Nuevas formas de modelar Grids. </a:t>
            </a:r>
            <a:endParaRPr b="0" i="0" sz="2200" u="none" cap="none" strike="noStrike">
              <a:solidFill>
                <a:srgbClr val="E0FF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38" name="Shape 1538"/>
        <p:cNvGrpSpPr/>
        <p:nvPr/>
      </p:nvGrpSpPr>
      <p:grpSpPr>
        <a:xfrm>
          <a:off x="0" y="0"/>
          <a:ext cx="0" cy="0"/>
          <a:chOff x="0" y="0"/>
          <a:chExt cx="0" cy="0"/>
        </a:xfrm>
      </p:grpSpPr>
      <p:sp>
        <p:nvSpPr>
          <p:cNvPr id="1539" name="Google Shape;1539;p193"/>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1540" name="Google Shape;1540;p193"/>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3"/>
          <p:cNvSpPr txBox="1"/>
          <p:nvPr/>
        </p:nvSpPr>
        <p:spPr>
          <a:xfrm>
            <a:off x="941100" y="306800"/>
            <a:ext cx="72618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Clr>
                <a:srgbClr val="000000"/>
              </a:buClr>
              <a:buSzPts val="1100"/>
              <a:buFont typeface="Arial"/>
              <a:buNone/>
            </a:pPr>
            <a:r>
              <a:rPr i="1" lang="en-GB" sz="4400">
                <a:latin typeface="Anton"/>
                <a:ea typeface="Anton"/>
                <a:cs typeface="Anton"/>
                <a:sym typeface="Anton"/>
              </a:rPr>
              <a:t>ANTES</a:t>
            </a:r>
            <a:endParaRPr i="1" sz="4400">
              <a:latin typeface="Anton"/>
              <a:ea typeface="Anton"/>
              <a:cs typeface="Anton"/>
              <a:sym typeface="Anton"/>
            </a:endParaRPr>
          </a:p>
        </p:txBody>
      </p:sp>
      <p:pic>
        <p:nvPicPr>
          <p:cNvPr id="263" name="Google Shape;263;p43"/>
          <p:cNvPicPr preferRelativeResize="0"/>
          <p:nvPr/>
        </p:nvPicPr>
        <p:blipFill>
          <a:blip r:embed="rId3">
            <a:alphaModFix/>
          </a:blip>
          <a:stretch>
            <a:fillRect/>
          </a:stretch>
        </p:blipFill>
        <p:spPr>
          <a:xfrm>
            <a:off x="794100" y="1289340"/>
            <a:ext cx="7696200" cy="3143250"/>
          </a:xfrm>
          <a:prstGeom prst="rect">
            <a:avLst/>
          </a:prstGeom>
          <a:noFill/>
          <a:ln>
            <a:noFill/>
          </a:ln>
        </p:spPr>
      </p:pic>
      <p:sp>
        <p:nvSpPr>
          <p:cNvPr id="264" name="Google Shape;264;p43"/>
          <p:cNvSpPr txBox="1"/>
          <p:nvPr/>
        </p:nvSpPr>
        <p:spPr>
          <a:xfrm>
            <a:off x="1647600" y="1004600"/>
            <a:ext cx="5848800" cy="69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latin typeface="Helvetica Neue Light"/>
                <a:ea typeface="Helvetica Neue Light"/>
                <a:cs typeface="Helvetica Neue Light"/>
                <a:sym typeface="Helvetica Neue Light"/>
              </a:rPr>
              <a:t>Se usaban mucho las tablas...</a:t>
            </a:r>
            <a:endParaRPr sz="2400">
              <a:latin typeface="Helvetica Neue Light"/>
              <a:ea typeface="Helvetica Neue Light"/>
              <a:cs typeface="Helvetica Neue Light"/>
              <a:sym typeface="Helvetica Neue Light"/>
            </a:endParaRPr>
          </a:p>
        </p:txBody>
      </p:sp>
      <p:sp>
        <p:nvSpPr>
          <p:cNvPr id="265" name="Google Shape;265;p43"/>
          <p:cNvSpPr txBox="1"/>
          <p:nvPr/>
        </p:nvSpPr>
        <p:spPr>
          <a:xfrm>
            <a:off x="844300" y="4585000"/>
            <a:ext cx="6576000" cy="42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highlight>
                  <a:srgbClr val="E0FF00"/>
                </a:highlight>
                <a:latin typeface="Helvetica Neue"/>
                <a:ea typeface="Helvetica Neue"/>
                <a:cs typeface="Helvetica Neue"/>
                <a:sym typeface="Helvetica Neue"/>
              </a:rPr>
              <a:t>Fuente:</a:t>
            </a:r>
            <a:r>
              <a:rPr lang="en-GB">
                <a:highlight>
                  <a:srgbClr val="E0FF00"/>
                </a:highlight>
                <a:latin typeface="Helvetica Neue Light"/>
                <a:ea typeface="Helvetica Neue Light"/>
                <a:cs typeface="Helvetica Neue Light"/>
                <a:sym typeface="Helvetica Neue Light"/>
              </a:rPr>
              <a:t> </a:t>
            </a:r>
            <a:r>
              <a:rPr lang="en-GB" u="sng">
                <a:solidFill>
                  <a:schemeClr val="hlink"/>
                </a:solidFill>
                <a:highlight>
                  <a:srgbClr val="E0FF00"/>
                </a:highlight>
                <a:latin typeface="Helvetica Neue Light"/>
                <a:ea typeface="Helvetica Neue Light"/>
                <a:cs typeface="Helvetica Neue Light"/>
                <a:sym typeface="Helvetica Neue Light"/>
                <a:hlinkClick r:id="rId4"/>
              </a:rPr>
              <a:t>https://web.archive.org/web/20050810030357/http://www.youtube.com/ </a:t>
            </a:r>
            <a:endParaRPr>
              <a:highlight>
                <a:srgbClr val="E0FF00"/>
              </a:highlight>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latin typeface="Didact Gothic"/>
              <a:ea typeface="Didact Gothic"/>
              <a:cs typeface="Didact Gothic"/>
              <a:sym typeface="Didact Gothic"/>
            </a:endParaRPr>
          </a:p>
        </p:txBody>
      </p:sp>
      <p:pic>
        <p:nvPicPr>
          <p:cNvPr id="266" name="Google Shape;266;p43"/>
          <p:cNvPicPr preferRelativeResize="0"/>
          <p:nvPr/>
        </p:nvPicPr>
        <p:blipFill>
          <a:blip r:embed="rId5">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4"/>
          <p:cNvSpPr txBox="1"/>
          <p:nvPr/>
        </p:nvSpPr>
        <p:spPr>
          <a:xfrm>
            <a:off x="941100" y="264200"/>
            <a:ext cx="72618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Clr>
                <a:srgbClr val="000000"/>
              </a:buClr>
              <a:buSzPts val="1100"/>
              <a:buFont typeface="Arial"/>
              <a:buNone/>
            </a:pPr>
            <a:r>
              <a:rPr i="1" lang="en-GB" sz="4000">
                <a:latin typeface="Anton"/>
                <a:ea typeface="Anton"/>
                <a:cs typeface="Anton"/>
                <a:sym typeface="Anton"/>
              </a:rPr>
              <a:t>ALGÚN TIEMPO ATRÁS (NO TANTO)...</a:t>
            </a:r>
            <a:endParaRPr i="1" sz="4000">
              <a:latin typeface="Anton"/>
              <a:ea typeface="Anton"/>
              <a:cs typeface="Anton"/>
              <a:sym typeface="Anton"/>
            </a:endParaRPr>
          </a:p>
        </p:txBody>
      </p:sp>
      <p:sp>
        <p:nvSpPr>
          <p:cNvPr id="272" name="Google Shape;272;p44"/>
          <p:cNvSpPr txBox="1"/>
          <p:nvPr/>
        </p:nvSpPr>
        <p:spPr>
          <a:xfrm>
            <a:off x="2168100" y="900788"/>
            <a:ext cx="4807800" cy="37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latin typeface="Helvetica Neue Light"/>
                <a:ea typeface="Helvetica Neue Light"/>
                <a:cs typeface="Helvetica Neue Light"/>
                <a:sym typeface="Helvetica Neue Light"/>
              </a:rPr>
              <a:t>Usando el elemento Float:</a:t>
            </a:r>
            <a:endParaRPr sz="2400">
              <a:latin typeface="Helvetica Neue Light"/>
              <a:ea typeface="Helvetica Neue Light"/>
              <a:cs typeface="Helvetica Neue Light"/>
              <a:sym typeface="Helvetica Neue Light"/>
            </a:endParaRPr>
          </a:p>
        </p:txBody>
      </p:sp>
      <p:pic>
        <p:nvPicPr>
          <p:cNvPr id="273" name="Google Shape;273;p44"/>
          <p:cNvPicPr preferRelativeResize="0"/>
          <p:nvPr/>
        </p:nvPicPr>
        <p:blipFill>
          <a:blip r:embed="rId3">
            <a:alphaModFix/>
          </a:blip>
          <a:stretch>
            <a:fillRect/>
          </a:stretch>
        </p:blipFill>
        <p:spPr>
          <a:xfrm>
            <a:off x="1344474" y="1517263"/>
            <a:ext cx="6866956" cy="2992213"/>
          </a:xfrm>
          <a:prstGeom prst="rect">
            <a:avLst/>
          </a:prstGeom>
          <a:noFill/>
          <a:ln>
            <a:noFill/>
          </a:ln>
        </p:spPr>
      </p:pic>
      <p:sp>
        <p:nvSpPr>
          <p:cNvPr id="274" name="Google Shape;274;p44"/>
          <p:cNvSpPr txBox="1"/>
          <p:nvPr/>
        </p:nvSpPr>
        <p:spPr>
          <a:xfrm>
            <a:off x="948825" y="4720350"/>
            <a:ext cx="6619200" cy="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highlight>
                  <a:srgbClr val="FFFF00"/>
                </a:highlight>
                <a:latin typeface="Helvetica Neue"/>
                <a:ea typeface="Helvetica Neue"/>
                <a:cs typeface="Helvetica Neue"/>
                <a:sym typeface="Helvetica Neue"/>
              </a:rPr>
              <a:t>Fuente:</a:t>
            </a:r>
            <a:r>
              <a:rPr lang="en-GB">
                <a:highlight>
                  <a:srgbClr val="FFFF00"/>
                </a:highlight>
                <a:latin typeface="Helvetica Neue Light"/>
                <a:ea typeface="Helvetica Neue Light"/>
                <a:cs typeface="Helvetica Neue Light"/>
                <a:sym typeface="Helvetica Neue Light"/>
              </a:rPr>
              <a:t> </a:t>
            </a:r>
            <a:r>
              <a:rPr lang="en-GB" u="sng">
                <a:solidFill>
                  <a:schemeClr val="hlink"/>
                </a:solidFill>
                <a:highlight>
                  <a:srgbClr val="FFFF00"/>
                </a:highlight>
                <a:latin typeface="Helvetica Neue Light"/>
                <a:ea typeface="Helvetica Neue Light"/>
                <a:cs typeface="Helvetica Neue Light"/>
                <a:sym typeface="Helvetica Neue Light"/>
                <a:hlinkClick r:id="rId4"/>
              </a:rPr>
              <a:t>https://web.archive.org/web/20100202095628/http://www.youtube.com/</a:t>
            </a:r>
            <a:endParaRPr>
              <a:highlight>
                <a:srgbClr val="FFFF00"/>
              </a:highlight>
              <a:latin typeface="Helvetica Neue Light"/>
              <a:ea typeface="Helvetica Neue Light"/>
              <a:cs typeface="Helvetica Neue Light"/>
              <a:sym typeface="Helvetica Neue Light"/>
            </a:endParaRPr>
          </a:p>
        </p:txBody>
      </p:sp>
      <p:pic>
        <p:nvPicPr>
          <p:cNvPr id="275" name="Google Shape;275;p44"/>
          <p:cNvPicPr preferRelativeResize="0"/>
          <p:nvPr/>
        </p:nvPicPr>
        <p:blipFill>
          <a:blip r:embed="rId5">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5"/>
          <p:cNvSpPr txBox="1"/>
          <p:nvPr/>
        </p:nvSpPr>
        <p:spPr>
          <a:xfrm>
            <a:off x="941100" y="318225"/>
            <a:ext cx="72618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Clr>
                <a:srgbClr val="000000"/>
              </a:buClr>
              <a:buSzPts val="1100"/>
              <a:buFont typeface="Arial"/>
              <a:buNone/>
            </a:pPr>
            <a:r>
              <a:rPr i="1" lang="en-GB" sz="4000">
                <a:latin typeface="Anton"/>
                <a:ea typeface="Anton"/>
                <a:cs typeface="Anton"/>
                <a:sym typeface="Anton"/>
              </a:rPr>
              <a:t>PRESENTE</a:t>
            </a:r>
            <a:endParaRPr i="1" sz="4000">
              <a:latin typeface="Anton"/>
              <a:ea typeface="Anton"/>
              <a:cs typeface="Anton"/>
              <a:sym typeface="Anton"/>
            </a:endParaRPr>
          </a:p>
        </p:txBody>
      </p:sp>
      <p:sp>
        <p:nvSpPr>
          <p:cNvPr id="281" name="Google Shape;281;p45"/>
          <p:cNvSpPr txBox="1"/>
          <p:nvPr/>
        </p:nvSpPr>
        <p:spPr>
          <a:xfrm>
            <a:off x="2819100" y="1016025"/>
            <a:ext cx="3505800" cy="37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latin typeface="Helvetica Neue Light"/>
                <a:ea typeface="Helvetica Neue Light"/>
                <a:cs typeface="Helvetica Neue Light"/>
                <a:sym typeface="Helvetica Neue Light"/>
              </a:rPr>
              <a:t>Aplicando Flexbox...</a:t>
            </a:r>
            <a:endParaRPr sz="2400">
              <a:latin typeface="Helvetica Neue Light"/>
              <a:ea typeface="Helvetica Neue Light"/>
              <a:cs typeface="Helvetica Neue Light"/>
              <a:sym typeface="Helvetica Neue Light"/>
            </a:endParaRPr>
          </a:p>
        </p:txBody>
      </p:sp>
      <p:sp>
        <p:nvSpPr>
          <p:cNvPr id="282" name="Google Shape;282;p45"/>
          <p:cNvSpPr txBox="1"/>
          <p:nvPr/>
        </p:nvSpPr>
        <p:spPr>
          <a:xfrm>
            <a:off x="948825" y="4720350"/>
            <a:ext cx="6366600" cy="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highlight>
                  <a:srgbClr val="E0FF00"/>
                </a:highlight>
                <a:latin typeface="Helvetica Neue"/>
                <a:ea typeface="Helvetica Neue"/>
                <a:cs typeface="Helvetica Neue"/>
                <a:sym typeface="Helvetica Neue"/>
              </a:rPr>
              <a:t>Fuente:</a:t>
            </a:r>
            <a:r>
              <a:rPr lang="en-GB">
                <a:latin typeface="Helvetica Neue Light"/>
                <a:ea typeface="Helvetica Neue Light"/>
                <a:cs typeface="Helvetica Neue Light"/>
                <a:sym typeface="Helvetica Neue Light"/>
              </a:rPr>
              <a:t> </a:t>
            </a:r>
            <a:r>
              <a:rPr lang="en-GB" u="sng">
                <a:solidFill>
                  <a:schemeClr val="hlink"/>
                </a:solidFill>
                <a:latin typeface="Helvetica Neue Light"/>
                <a:ea typeface="Helvetica Neue Light"/>
                <a:cs typeface="Helvetica Neue Light"/>
                <a:sym typeface="Helvetica Neue Light"/>
                <a:hlinkClick r:id="rId3"/>
              </a:rPr>
              <a:t>http://www.youtube.com/</a:t>
            </a:r>
            <a:endParaRPr>
              <a:latin typeface="Helvetica Neue Light"/>
              <a:ea typeface="Helvetica Neue Light"/>
              <a:cs typeface="Helvetica Neue Light"/>
              <a:sym typeface="Helvetica Neue Light"/>
            </a:endParaRPr>
          </a:p>
        </p:txBody>
      </p:sp>
      <p:pic>
        <p:nvPicPr>
          <p:cNvPr id="283" name="Google Shape;283;p45"/>
          <p:cNvPicPr preferRelativeResize="0"/>
          <p:nvPr/>
        </p:nvPicPr>
        <p:blipFill>
          <a:blip r:embed="rId4">
            <a:alphaModFix/>
          </a:blip>
          <a:stretch>
            <a:fillRect/>
          </a:stretch>
        </p:blipFill>
        <p:spPr>
          <a:xfrm>
            <a:off x="1087500" y="1546850"/>
            <a:ext cx="6885121" cy="2927874"/>
          </a:xfrm>
          <a:prstGeom prst="rect">
            <a:avLst/>
          </a:prstGeom>
          <a:noFill/>
          <a:ln>
            <a:noFill/>
          </a:ln>
        </p:spPr>
      </p:pic>
      <p:pic>
        <p:nvPicPr>
          <p:cNvPr id="284" name="Google Shape;284;p45"/>
          <p:cNvPicPr preferRelativeResize="0"/>
          <p:nvPr/>
        </p:nvPicPr>
        <p:blipFill>
          <a:blip r:embed="rId5">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0" name="Shape 110"/>
        <p:cNvGrpSpPr/>
        <p:nvPr/>
      </p:nvGrpSpPr>
      <p:grpSpPr>
        <a:xfrm>
          <a:off x="0" y="0"/>
          <a:ext cx="0" cy="0"/>
          <a:chOff x="0" y="0"/>
          <a:chExt cx="0" cy="0"/>
        </a:xfrm>
      </p:grpSpPr>
      <p:sp>
        <p:nvSpPr>
          <p:cNvPr id="111" name="Google Shape;111;p28"/>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112" name="Google Shape;112;p28"/>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113" name="Google Shape;113;p28"/>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4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90" name="Google Shape;290;p46"/>
          <p:cNvSpPr txBox="1"/>
          <p:nvPr/>
        </p:nvSpPr>
        <p:spPr>
          <a:xfrm>
            <a:off x="1005900" y="101875"/>
            <a:ext cx="71256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i="1" lang="en-GB" sz="4000">
                <a:solidFill>
                  <a:schemeClr val="dk1"/>
                </a:solidFill>
                <a:latin typeface="Anton"/>
                <a:ea typeface="Anton"/>
                <a:cs typeface="Anton"/>
                <a:sym typeface="Anton"/>
              </a:rPr>
              <a:t>PÁGINA CON FLEXBOX</a:t>
            </a:r>
            <a:endParaRPr i="1" sz="4000">
              <a:solidFill>
                <a:schemeClr val="dk1"/>
              </a:solidFill>
              <a:latin typeface="Anton"/>
              <a:ea typeface="Anton"/>
              <a:cs typeface="Anton"/>
              <a:sym typeface="Anton"/>
            </a:endParaRPr>
          </a:p>
          <a:p>
            <a:pPr indent="0" lvl="0" marL="0" marR="0" rtl="0" algn="l">
              <a:lnSpc>
                <a:spcPct val="115000"/>
              </a:lnSpc>
              <a:spcBef>
                <a:spcPts val="300"/>
              </a:spcBef>
              <a:spcAft>
                <a:spcPts val="300"/>
              </a:spcAft>
              <a:buClr>
                <a:srgbClr val="000000"/>
              </a:buClr>
              <a:buSzPts val="4000"/>
              <a:buFont typeface="Arial"/>
              <a:buNone/>
            </a:pPr>
            <a:r>
              <a:rPr b="0" i="1" lang="en-GB" sz="2300" u="none" cap="none" strike="noStrike">
                <a:solidFill>
                  <a:schemeClr val="dk1"/>
                </a:solidFill>
                <a:latin typeface="Anton"/>
                <a:ea typeface="Anton"/>
                <a:cs typeface="Anton"/>
                <a:sym typeface="Anton"/>
              </a:rPr>
              <a:t>Ejemplos</a:t>
            </a:r>
            <a:endParaRPr b="0" i="1" sz="2300" u="none" cap="none" strike="noStrike">
              <a:solidFill>
                <a:schemeClr val="dk1"/>
              </a:solidFill>
              <a:latin typeface="Anton"/>
              <a:ea typeface="Anton"/>
              <a:cs typeface="Anton"/>
              <a:sym typeface="Anton"/>
            </a:endParaRPr>
          </a:p>
        </p:txBody>
      </p:sp>
      <p:pic>
        <p:nvPicPr>
          <p:cNvPr id="291" name="Google Shape;291;p46"/>
          <p:cNvPicPr preferRelativeResize="0"/>
          <p:nvPr/>
        </p:nvPicPr>
        <p:blipFill rotWithShape="1">
          <a:blip r:embed="rId4">
            <a:alphaModFix/>
          </a:blip>
          <a:srcRect b="0" l="0" r="0" t="0"/>
          <a:stretch/>
        </p:blipFill>
        <p:spPr>
          <a:xfrm>
            <a:off x="1116250" y="1307465"/>
            <a:ext cx="7188021" cy="3395384"/>
          </a:xfrm>
          <a:prstGeom prst="rect">
            <a:avLst/>
          </a:prstGeom>
          <a:noFill/>
          <a:ln>
            <a:noFill/>
          </a:ln>
        </p:spPr>
      </p:pic>
      <p:sp>
        <p:nvSpPr>
          <p:cNvPr id="292" name="Google Shape;292;p46"/>
          <p:cNvSpPr/>
          <p:nvPr/>
        </p:nvSpPr>
        <p:spPr>
          <a:xfrm>
            <a:off x="5788075" y="3134750"/>
            <a:ext cx="1540200" cy="697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6" name="Shape 296"/>
        <p:cNvGrpSpPr/>
        <p:nvPr/>
      </p:nvGrpSpPr>
      <p:grpSpPr>
        <a:xfrm>
          <a:off x="0" y="0"/>
          <a:ext cx="0" cy="0"/>
          <a:chOff x="0" y="0"/>
          <a:chExt cx="0" cy="0"/>
        </a:xfrm>
      </p:grpSpPr>
      <p:sp>
        <p:nvSpPr>
          <p:cNvPr id="297" name="Google Shape;297;p47"/>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EJEMPLOS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4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03" name="Google Shape;303;p48"/>
          <p:cNvPicPr preferRelativeResize="0"/>
          <p:nvPr/>
        </p:nvPicPr>
        <p:blipFill rotWithShape="1">
          <a:blip r:embed="rId4">
            <a:alphaModFix/>
          </a:blip>
          <a:srcRect b="0" l="0" r="0" t="0"/>
          <a:stretch/>
        </p:blipFill>
        <p:spPr>
          <a:xfrm>
            <a:off x="7096854" y="1103750"/>
            <a:ext cx="1762673" cy="3085650"/>
          </a:xfrm>
          <a:prstGeom prst="rect">
            <a:avLst/>
          </a:prstGeom>
          <a:noFill/>
          <a:ln>
            <a:noFill/>
          </a:ln>
        </p:spPr>
      </p:pic>
      <p:pic>
        <p:nvPicPr>
          <p:cNvPr id="304" name="Google Shape;304;p48"/>
          <p:cNvPicPr preferRelativeResize="0"/>
          <p:nvPr/>
        </p:nvPicPr>
        <p:blipFill rotWithShape="1">
          <a:blip r:embed="rId5">
            <a:alphaModFix/>
          </a:blip>
          <a:srcRect b="0" l="0" r="0" t="0"/>
          <a:stretch/>
        </p:blipFill>
        <p:spPr>
          <a:xfrm>
            <a:off x="4675701" y="1103751"/>
            <a:ext cx="2320096" cy="3085649"/>
          </a:xfrm>
          <a:prstGeom prst="rect">
            <a:avLst/>
          </a:prstGeom>
          <a:noFill/>
          <a:ln>
            <a:noFill/>
          </a:ln>
        </p:spPr>
      </p:pic>
      <p:pic>
        <p:nvPicPr>
          <p:cNvPr id="305" name="Google Shape;305;p48"/>
          <p:cNvPicPr preferRelativeResize="0"/>
          <p:nvPr/>
        </p:nvPicPr>
        <p:blipFill rotWithShape="1">
          <a:blip r:embed="rId6">
            <a:alphaModFix/>
          </a:blip>
          <a:srcRect b="0" l="0" r="0" t="0"/>
          <a:stretch/>
        </p:blipFill>
        <p:spPr>
          <a:xfrm>
            <a:off x="424700" y="2239913"/>
            <a:ext cx="4149948" cy="1949487"/>
          </a:xfrm>
          <a:prstGeom prst="rect">
            <a:avLst/>
          </a:prstGeom>
          <a:noFill/>
          <a:ln>
            <a:noFill/>
          </a:ln>
        </p:spPr>
      </p:pic>
      <p:sp>
        <p:nvSpPr>
          <p:cNvPr id="306" name="Google Shape;306;p48"/>
          <p:cNvSpPr txBox="1"/>
          <p:nvPr/>
        </p:nvSpPr>
        <p:spPr>
          <a:xfrm>
            <a:off x="424700" y="4251725"/>
            <a:ext cx="11388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n-GB" sz="1200" u="none" cap="none" strike="noStrike">
                <a:solidFill>
                  <a:srgbClr val="000000"/>
                </a:solidFill>
                <a:latin typeface="Didact Gothic"/>
                <a:ea typeface="Didact Gothic"/>
                <a:cs typeface="Didact Gothic"/>
                <a:sym typeface="Didact Gothic"/>
              </a:rPr>
              <a:t>Desktop</a:t>
            </a:r>
            <a:endParaRPr b="0" i="0" sz="1400" u="none" cap="none" strike="noStrike">
              <a:solidFill>
                <a:srgbClr val="000000"/>
              </a:solidFill>
              <a:latin typeface="Arial"/>
              <a:ea typeface="Arial"/>
              <a:cs typeface="Arial"/>
              <a:sym typeface="Arial"/>
            </a:endParaRPr>
          </a:p>
        </p:txBody>
      </p:sp>
      <p:sp>
        <p:nvSpPr>
          <p:cNvPr id="307" name="Google Shape;307;p48"/>
          <p:cNvSpPr txBox="1"/>
          <p:nvPr/>
        </p:nvSpPr>
        <p:spPr>
          <a:xfrm>
            <a:off x="4675700" y="4251725"/>
            <a:ext cx="11388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n-GB" sz="1200" u="none" cap="none" strike="noStrike">
                <a:solidFill>
                  <a:srgbClr val="000000"/>
                </a:solidFill>
                <a:latin typeface="Didact Gothic"/>
                <a:ea typeface="Didact Gothic"/>
                <a:cs typeface="Didact Gothic"/>
                <a:sym typeface="Didact Gothic"/>
              </a:rPr>
              <a:t>Tablet</a:t>
            </a:r>
            <a:endParaRPr b="0" i="0" sz="1400" u="none" cap="none" strike="noStrike">
              <a:solidFill>
                <a:srgbClr val="000000"/>
              </a:solidFill>
              <a:latin typeface="Arial"/>
              <a:ea typeface="Arial"/>
              <a:cs typeface="Arial"/>
              <a:sym typeface="Arial"/>
            </a:endParaRPr>
          </a:p>
        </p:txBody>
      </p:sp>
      <p:sp>
        <p:nvSpPr>
          <p:cNvPr id="308" name="Google Shape;308;p48"/>
          <p:cNvSpPr txBox="1"/>
          <p:nvPr/>
        </p:nvSpPr>
        <p:spPr>
          <a:xfrm>
            <a:off x="7096850" y="4251725"/>
            <a:ext cx="11388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n-GB" sz="1200" u="none" cap="none" strike="noStrike">
                <a:solidFill>
                  <a:srgbClr val="000000"/>
                </a:solidFill>
                <a:latin typeface="Didact Gothic"/>
                <a:ea typeface="Didact Gothic"/>
                <a:cs typeface="Didact Gothic"/>
                <a:sym typeface="Didact Gothic"/>
              </a:rPr>
              <a:t>Mobile</a:t>
            </a:r>
            <a:endParaRPr b="0" i="0" sz="1400" u="none" cap="none" strike="noStrike">
              <a:solidFill>
                <a:srgbClr val="000000"/>
              </a:solidFill>
              <a:latin typeface="Arial"/>
              <a:ea typeface="Arial"/>
              <a:cs typeface="Arial"/>
              <a:sym typeface="Arial"/>
            </a:endParaRPr>
          </a:p>
        </p:txBody>
      </p:sp>
      <p:sp>
        <p:nvSpPr>
          <p:cNvPr id="309" name="Google Shape;309;p48"/>
          <p:cNvSpPr txBox="1"/>
          <p:nvPr/>
        </p:nvSpPr>
        <p:spPr>
          <a:xfrm>
            <a:off x="1005900" y="101875"/>
            <a:ext cx="71256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i="1" lang="en-GB" sz="4000">
                <a:solidFill>
                  <a:schemeClr val="dk1"/>
                </a:solidFill>
                <a:latin typeface="Anton"/>
                <a:ea typeface="Anton"/>
                <a:cs typeface="Anton"/>
                <a:sym typeface="Anton"/>
              </a:rPr>
              <a:t>PÁGINA CON FLEXBOX</a:t>
            </a:r>
            <a:endParaRPr i="1" sz="4000">
              <a:solidFill>
                <a:schemeClr val="dk1"/>
              </a:solidFill>
              <a:latin typeface="Anton"/>
              <a:ea typeface="Anton"/>
              <a:cs typeface="Anton"/>
              <a:sym typeface="Anton"/>
            </a:endParaRPr>
          </a:p>
          <a:p>
            <a:pPr indent="0" lvl="0" marL="0" marR="0" rtl="0" algn="l">
              <a:lnSpc>
                <a:spcPct val="115000"/>
              </a:lnSpc>
              <a:spcBef>
                <a:spcPts val="300"/>
              </a:spcBef>
              <a:spcAft>
                <a:spcPts val="300"/>
              </a:spcAft>
              <a:buClr>
                <a:srgbClr val="000000"/>
              </a:buClr>
              <a:buSzPts val="4000"/>
              <a:buFont typeface="Arial"/>
              <a:buNone/>
            </a:pPr>
            <a:r>
              <a:rPr b="0" i="1" lang="en-GB" sz="2300" u="none" cap="none" strike="noStrike">
                <a:solidFill>
                  <a:schemeClr val="dk1"/>
                </a:solidFill>
                <a:latin typeface="Anton"/>
                <a:ea typeface="Anton"/>
                <a:cs typeface="Anton"/>
                <a:sym typeface="Anton"/>
              </a:rPr>
              <a:t>Ejemplos</a:t>
            </a:r>
            <a:endParaRPr b="0" i="1" sz="2300" u="none" cap="none" strike="noStrike">
              <a:solidFill>
                <a:schemeClr val="dk1"/>
              </a:solidFill>
              <a:latin typeface="Anton"/>
              <a:ea typeface="Anton"/>
              <a:cs typeface="Anton"/>
              <a:sym typeface="Anto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49"/>
          <p:cNvPicPr preferRelativeResize="0"/>
          <p:nvPr/>
        </p:nvPicPr>
        <p:blipFill rotWithShape="1">
          <a:blip r:embed="rId3">
            <a:alphaModFix/>
          </a:blip>
          <a:srcRect b="0" l="0" r="0" t="0"/>
          <a:stretch/>
        </p:blipFill>
        <p:spPr>
          <a:xfrm>
            <a:off x="1134250" y="1256878"/>
            <a:ext cx="7395510" cy="3394575"/>
          </a:xfrm>
          <a:prstGeom prst="rect">
            <a:avLst/>
          </a:prstGeom>
          <a:noFill/>
          <a:ln>
            <a:noFill/>
          </a:ln>
        </p:spPr>
      </p:pic>
      <p:pic>
        <p:nvPicPr>
          <p:cNvPr id="315" name="Google Shape;315;p49"/>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316" name="Google Shape;316;p49"/>
          <p:cNvSpPr/>
          <p:nvPr/>
        </p:nvSpPr>
        <p:spPr>
          <a:xfrm>
            <a:off x="6769950" y="3459025"/>
            <a:ext cx="1540200" cy="697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49"/>
          <p:cNvSpPr txBox="1"/>
          <p:nvPr/>
        </p:nvSpPr>
        <p:spPr>
          <a:xfrm>
            <a:off x="1005900" y="101875"/>
            <a:ext cx="71256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i="1" lang="en-GB" sz="4000">
                <a:solidFill>
                  <a:schemeClr val="dk1"/>
                </a:solidFill>
                <a:latin typeface="Anton"/>
                <a:ea typeface="Anton"/>
                <a:cs typeface="Anton"/>
                <a:sym typeface="Anton"/>
              </a:rPr>
              <a:t>PÁGINA CON FLEXBOX</a:t>
            </a:r>
            <a:endParaRPr i="1" sz="4000">
              <a:solidFill>
                <a:schemeClr val="dk1"/>
              </a:solidFill>
              <a:latin typeface="Anton"/>
              <a:ea typeface="Anton"/>
              <a:cs typeface="Anton"/>
              <a:sym typeface="Anton"/>
            </a:endParaRPr>
          </a:p>
          <a:p>
            <a:pPr indent="0" lvl="0" marL="0" marR="0" rtl="0" algn="l">
              <a:lnSpc>
                <a:spcPct val="115000"/>
              </a:lnSpc>
              <a:spcBef>
                <a:spcPts val="300"/>
              </a:spcBef>
              <a:spcAft>
                <a:spcPts val="300"/>
              </a:spcAft>
              <a:buClr>
                <a:srgbClr val="000000"/>
              </a:buClr>
              <a:buSzPts val="4000"/>
              <a:buFont typeface="Arial"/>
              <a:buNone/>
            </a:pPr>
            <a:r>
              <a:rPr b="0" i="1" lang="en-GB" sz="2300" u="none" cap="none" strike="noStrike">
                <a:solidFill>
                  <a:schemeClr val="dk1"/>
                </a:solidFill>
                <a:latin typeface="Anton"/>
                <a:ea typeface="Anton"/>
                <a:cs typeface="Anton"/>
                <a:sym typeface="Anton"/>
              </a:rPr>
              <a:t>Ejemplos</a:t>
            </a:r>
            <a:endParaRPr b="0" i="1" sz="2300" u="none" cap="none" strike="noStrike">
              <a:solidFill>
                <a:schemeClr val="dk1"/>
              </a:solidFill>
              <a:latin typeface="Anton"/>
              <a:ea typeface="Anton"/>
              <a:cs typeface="Anton"/>
              <a:sym typeface="Anto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p5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23" name="Google Shape;323;p50"/>
          <p:cNvSpPr txBox="1"/>
          <p:nvPr/>
        </p:nvSpPr>
        <p:spPr>
          <a:xfrm>
            <a:off x="424700" y="4251725"/>
            <a:ext cx="11388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n-GB" sz="1200" u="none" cap="none" strike="noStrike">
                <a:solidFill>
                  <a:srgbClr val="000000"/>
                </a:solidFill>
                <a:latin typeface="Didact Gothic"/>
                <a:ea typeface="Didact Gothic"/>
                <a:cs typeface="Didact Gothic"/>
                <a:sym typeface="Didact Gothic"/>
              </a:rPr>
              <a:t>Desktop</a:t>
            </a:r>
            <a:endParaRPr b="0" i="0" sz="1400" u="none" cap="none" strike="noStrike">
              <a:solidFill>
                <a:srgbClr val="000000"/>
              </a:solidFill>
              <a:latin typeface="Arial"/>
              <a:ea typeface="Arial"/>
              <a:cs typeface="Arial"/>
              <a:sym typeface="Arial"/>
            </a:endParaRPr>
          </a:p>
        </p:txBody>
      </p:sp>
      <p:sp>
        <p:nvSpPr>
          <p:cNvPr id="324" name="Google Shape;324;p50"/>
          <p:cNvSpPr txBox="1"/>
          <p:nvPr/>
        </p:nvSpPr>
        <p:spPr>
          <a:xfrm>
            <a:off x="4675700" y="4251725"/>
            <a:ext cx="11388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n-GB" sz="1200" u="none" cap="none" strike="noStrike">
                <a:solidFill>
                  <a:srgbClr val="000000"/>
                </a:solidFill>
                <a:latin typeface="Didact Gothic"/>
                <a:ea typeface="Didact Gothic"/>
                <a:cs typeface="Didact Gothic"/>
                <a:sym typeface="Didact Gothic"/>
              </a:rPr>
              <a:t>Tablet</a:t>
            </a:r>
            <a:endParaRPr b="0" i="0" sz="1400" u="none" cap="none" strike="noStrike">
              <a:solidFill>
                <a:srgbClr val="000000"/>
              </a:solidFill>
              <a:latin typeface="Arial"/>
              <a:ea typeface="Arial"/>
              <a:cs typeface="Arial"/>
              <a:sym typeface="Arial"/>
            </a:endParaRPr>
          </a:p>
        </p:txBody>
      </p:sp>
      <p:sp>
        <p:nvSpPr>
          <p:cNvPr id="325" name="Google Shape;325;p50"/>
          <p:cNvSpPr txBox="1"/>
          <p:nvPr/>
        </p:nvSpPr>
        <p:spPr>
          <a:xfrm>
            <a:off x="7096850" y="4251725"/>
            <a:ext cx="11388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n-GB" sz="1200" u="none" cap="none" strike="noStrike">
                <a:solidFill>
                  <a:srgbClr val="000000"/>
                </a:solidFill>
                <a:latin typeface="Didact Gothic"/>
                <a:ea typeface="Didact Gothic"/>
                <a:cs typeface="Didact Gothic"/>
                <a:sym typeface="Didact Gothic"/>
              </a:rPr>
              <a:t>Mobile</a:t>
            </a:r>
            <a:endParaRPr b="0" i="0" sz="1400" u="none" cap="none" strike="noStrike">
              <a:solidFill>
                <a:srgbClr val="000000"/>
              </a:solidFill>
              <a:latin typeface="Arial"/>
              <a:ea typeface="Arial"/>
              <a:cs typeface="Arial"/>
              <a:sym typeface="Arial"/>
            </a:endParaRPr>
          </a:p>
        </p:txBody>
      </p:sp>
      <p:pic>
        <p:nvPicPr>
          <p:cNvPr id="326" name="Google Shape;326;p50"/>
          <p:cNvPicPr preferRelativeResize="0"/>
          <p:nvPr/>
        </p:nvPicPr>
        <p:blipFill rotWithShape="1">
          <a:blip r:embed="rId4">
            <a:alphaModFix/>
          </a:blip>
          <a:srcRect b="0" l="0" r="0" t="0"/>
          <a:stretch/>
        </p:blipFill>
        <p:spPr>
          <a:xfrm>
            <a:off x="424700" y="2239925"/>
            <a:ext cx="4210350" cy="2005990"/>
          </a:xfrm>
          <a:prstGeom prst="rect">
            <a:avLst/>
          </a:prstGeom>
          <a:noFill/>
          <a:ln>
            <a:noFill/>
          </a:ln>
        </p:spPr>
      </p:pic>
      <p:pic>
        <p:nvPicPr>
          <p:cNvPr id="327" name="Google Shape;327;p50"/>
          <p:cNvPicPr preferRelativeResize="0"/>
          <p:nvPr/>
        </p:nvPicPr>
        <p:blipFill rotWithShape="1">
          <a:blip r:embed="rId5">
            <a:alphaModFix/>
          </a:blip>
          <a:srcRect b="0" l="0" r="0" t="0"/>
          <a:stretch/>
        </p:blipFill>
        <p:spPr>
          <a:xfrm>
            <a:off x="4675700" y="1256875"/>
            <a:ext cx="2320100" cy="2932727"/>
          </a:xfrm>
          <a:prstGeom prst="rect">
            <a:avLst/>
          </a:prstGeom>
          <a:noFill/>
          <a:ln>
            <a:noFill/>
          </a:ln>
        </p:spPr>
      </p:pic>
      <p:pic>
        <p:nvPicPr>
          <p:cNvPr id="328" name="Google Shape;328;p50"/>
          <p:cNvPicPr preferRelativeResize="0"/>
          <p:nvPr/>
        </p:nvPicPr>
        <p:blipFill rotWithShape="1">
          <a:blip r:embed="rId6">
            <a:alphaModFix/>
          </a:blip>
          <a:srcRect b="0" l="0" r="0" t="0"/>
          <a:stretch/>
        </p:blipFill>
        <p:spPr>
          <a:xfrm>
            <a:off x="7114133" y="1241700"/>
            <a:ext cx="1724018" cy="2932725"/>
          </a:xfrm>
          <a:prstGeom prst="rect">
            <a:avLst/>
          </a:prstGeom>
          <a:noFill/>
          <a:ln>
            <a:noFill/>
          </a:ln>
        </p:spPr>
      </p:pic>
      <p:sp>
        <p:nvSpPr>
          <p:cNvPr id="329" name="Google Shape;329;p50"/>
          <p:cNvSpPr txBox="1"/>
          <p:nvPr/>
        </p:nvSpPr>
        <p:spPr>
          <a:xfrm>
            <a:off x="1005900" y="101875"/>
            <a:ext cx="71256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i="1" lang="en-GB" sz="4000">
                <a:solidFill>
                  <a:schemeClr val="dk1"/>
                </a:solidFill>
                <a:latin typeface="Anton"/>
                <a:ea typeface="Anton"/>
                <a:cs typeface="Anton"/>
                <a:sym typeface="Anton"/>
              </a:rPr>
              <a:t>PÁGINA CON FLEXBOX</a:t>
            </a:r>
            <a:endParaRPr i="1" sz="4000">
              <a:solidFill>
                <a:schemeClr val="dk1"/>
              </a:solidFill>
              <a:latin typeface="Anton"/>
              <a:ea typeface="Anton"/>
              <a:cs typeface="Anton"/>
              <a:sym typeface="Anton"/>
            </a:endParaRPr>
          </a:p>
          <a:p>
            <a:pPr indent="0" lvl="0" marL="0" marR="0" rtl="0" algn="l">
              <a:lnSpc>
                <a:spcPct val="115000"/>
              </a:lnSpc>
              <a:spcBef>
                <a:spcPts val="300"/>
              </a:spcBef>
              <a:spcAft>
                <a:spcPts val="300"/>
              </a:spcAft>
              <a:buClr>
                <a:srgbClr val="000000"/>
              </a:buClr>
              <a:buSzPts val="4000"/>
              <a:buFont typeface="Arial"/>
              <a:buNone/>
            </a:pPr>
            <a:r>
              <a:rPr b="0" i="1" lang="en-GB" sz="2300" u="none" cap="none" strike="noStrike">
                <a:solidFill>
                  <a:schemeClr val="dk1"/>
                </a:solidFill>
                <a:latin typeface="Anton"/>
                <a:ea typeface="Anton"/>
                <a:cs typeface="Anton"/>
                <a:sym typeface="Anton"/>
              </a:rPr>
              <a:t>Ejemplos</a:t>
            </a:r>
            <a:endParaRPr b="0" i="1" sz="2300" u="none" cap="none" strike="noStrike">
              <a:solidFill>
                <a:schemeClr val="dk1"/>
              </a:solidFill>
              <a:latin typeface="Anton"/>
              <a:ea typeface="Anton"/>
              <a:cs typeface="Anton"/>
              <a:sym typeface="Anto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p51"/>
          <p:cNvPicPr preferRelativeResize="0"/>
          <p:nvPr/>
        </p:nvPicPr>
        <p:blipFill rotWithShape="1">
          <a:blip r:embed="rId3">
            <a:alphaModFix/>
          </a:blip>
          <a:srcRect b="0" l="0" r="0" t="0"/>
          <a:stretch/>
        </p:blipFill>
        <p:spPr>
          <a:xfrm>
            <a:off x="1116250" y="1307475"/>
            <a:ext cx="7125600" cy="3307121"/>
          </a:xfrm>
          <a:prstGeom prst="rect">
            <a:avLst/>
          </a:prstGeom>
          <a:noFill/>
          <a:ln>
            <a:noFill/>
          </a:ln>
        </p:spPr>
      </p:pic>
      <p:pic>
        <p:nvPicPr>
          <p:cNvPr id="335" name="Google Shape;335;p51"/>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336" name="Google Shape;336;p51"/>
          <p:cNvSpPr/>
          <p:nvPr/>
        </p:nvSpPr>
        <p:spPr>
          <a:xfrm>
            <a:off x="6591300" y="2954575"/>
            <a:ext cx="1540200" cy="1441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51"/>
          <p:cNvSpPr txBox="1"/>
          <p:nvPr/>
        </p:nvSpPr>
        <p:spPr>
          <a:xfrm>
            <a:off x="1005900" y="101875"/>
            <a:ext cx="71256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i="1" lang="en-GB" sz="4000">
                <a:solidFill>
                  <a:schemeClr val="dk1"/>
                </a:solidFill>
                <a:latin typeface="Anton"/>
                <a:ea typeface="Anton"/>
                <a:cs typeface="Anton"/>
                <a:sym typeface="Anton"/>
              </a:rPr>
              <a:t>PÁGINA CON FLEXBOX</a:t>
            </a:r>
            <a:endParaRPr i="1" sz="4000">
              <a:solidFill>
                <a:schemeClr val="dk1"/>
              </a:solidFill>
              <a:latin typeface="Anton"/>
              <a:ea typeface="Anton"/>
              <a:cs typeface="Anton"/>
              <a:sym typeface="Anton"/>
            </a:endParaRPr>
          </a:p>
          <a:p>
            <a:pPr indent="0" lvl="0" marL="0" marR="0" rtl="0" algn="l">
              <a:lnSpc>
                <a:spcPct val="115000"/>
              </a:lnSpc>
              <a:spcBef>
                <a:spcPts val="300"/>
              </a:spcBef>
              <a:spcAft>
                <a:spcPts val="300"/>
              </a:spcAft>
              <a:buClr>
                <a:srgbClr val="000000"/>
              </a:buClr>
              <a:buSzPts val="4000"/>
              <a:buFont typeface="Arial"/>
              <a:buNone/>
            </a:pPr>
            <a:r>
              <a:rPr b="0" i="1" lang="en-GB" sz="2300" u="none" cap="none" strike="noStrike">
                <a:solidFill>
                  <a:schemeClr val="dk1"/>
                </a:solidFill>
                <a:latin typeface="Anton"/>
                <a:ea typeface="Anton"/>
                <a:cs typeface="Anton"/>
                <a:sym typeface="Anton"/>
              </a:rPr>
              <a:t>Ejemplos</a:t>
            </a:r>
            <a:endParaRPr b="0" i="1" sz="2300" u="none" cap="none" strike="noStrike">
              <a:solidFill>
                <a:schemeClr val="dk1"/>
              </a:solidFill>
              <a:latin typeface="Anton"/>
              <a:ea typeface="Anton"/>
              <a:cs typeface="Anton"/>
              <a:sym typeface="Anto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341" name="Shape 341"/>
        <p:cNvGrpSpPr/>
        <p:nvPr/>
      </p:nvGrpSpPr>
      <p:grpSpPr>
        <a:xfrm>
          <a:off x="0" y="0"/>
          <a:ext cx="0" cy="0"/>
          <a:chOff x="0" y="0"/>
          <a:chExt cx="0" cy="0"/>
        </a:xfrm>
      </p:grpSpPr>
      <p:sp>
        <p:nvSpPr>
          <p:cNvPr id="342" name="Google Shape;342;p52"/>
          <p:cNvSpPr txBox="1"/>
          <p:nvPr/>
        </p:nvSpPr>
        <p:spPr>
          <a:xfrm>
            <a:off x="1348200" y="2077200"/>
            <a:ext cx="6447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PROPIEDADES DE PADRES E HIJOS</a:t>
            </a:r>
            <a:endParaRPr b="0" i="1" sz="3600" u="none" cap="none" strike="noStrike">
              <a:solidFill>
                <a:srgbClr val="000000"/>
              </a:solidFill>
              <a:latin typeface="Anton"/>
              <a:ea typeface="Anton"/>
              <a:cs typeface="Anton"/>
              <a:sym typeface="Anton"/>
            </a:endParaRPr>
          </a:p>
        </p:txBody>
      </p:sp>
      <p:pic>
        <p:nvPicPr>
          <p:cNvPr id="343" name="Google Shape;343;p5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5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49" name="Google Shape;349;p53"/>
          <p:cNvSpPr txBox="1"/>
          <p:nvPr/>
        </p:nvSpPr>
        <p:spPr>
          <a:xfrm>
            <a:off x="666450" y="2069100"/>
            <a:ext cx="7811100" cy="2781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3CEFAB"/>
              </a:buClr>
              <a:buSzPts val="1800"/>
              <a:buFont typeface="Helvetica Neue Light"/>
              <a:buChar char="●"/>
            </a:pPr>
            <a:r>
              <a:rPr lang="en-GB" sz="1800">
                <a:latin typeface="Helvetica Neue Light"/>
                <a:ea typeface="Helvetica Neue Light"/>
                <a:cs typeface="Helvetica Neue Light"/>
                <a:sym typeface="Helvetica Neue Light"/>
              </a:rPr>
              <a:t>display:</a:t>
            </a:r>
            <a:r>
              <a:rPr i="1" lang="en-GB" sz="1800">
                <a:latin typeface="Helvetica Neue Light"/>
                <a:ea typeface="Helvetica Neue Light"/>
                <a:cs typeface="Helvetica Neue Light"/>
                <a:sym typeface="Helvetica Neue Light"/>
              </a:rPr>
              <a:t> flex </a:t>
            </a:r>
            <a:r>
              <a:rPr lang="en-GB" sz="1800">
                <a:latin typeface="Helvetica Neue Light"/>
                <a:ea typeface="Helvetica Neue Light"/>
                <a:cs typeface="Helvetica Neue Light"/>
                <a:sym typeface="Helvetica Neue Light"/>
              </a:rPr>
              <a:t>(el que inicia): indicará que sus hijos serán “flexibles”.</a:t>
            </a:r>
            <a:endParaRPr i="1" sz="1800">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lang="en-GB" sz="1800">
                <a:latin typeface="Helvetica Neue Light"/>
                <a:ea typeface="Helvetica Neue Light"/>
                <a:cs typeface="Helvetica Neue Light"/>
                <a:sym typeface="Helvetica Neue Light"/>
              </a:rPr>
              <a:t>flex-direction</a:t>
            </a:r>
            <a:r>
              <a:rPr i="1" lang="en-GB" sz="1800">
                <a:latin typeface="Helvetica Neue Light"/>
                <a:ea typeface="Helvetica Neue Light"/>
                <a:cs typeface="Helvetica Neue Light"/>
                <a:sym typeface="Helvetica Neue Light"/>
              </a:rPr>
              <a:t>: </a:t>
            </a:r>
            <a:r>
              <a:rPr lang="en-GB" sz="1800">
                <a:latin typeface="Helvetica Neue Light"/>
                <a:ea typeface="Helvetica Neue Light"/>
                <a:cs typeface="Helvetica Neue Light"/>
                <a:sym typeface="Helvetica Neue Light"/>
              </a:rPr>
              <a:t>elegir dirección </a:t>
            </a:r>
            <a:r>
              <a:rPr lang="en-GB" sz="1800">
                <a:highlight>
                  <a:srgbClr val="E0FF00"/>
                </a:highlight>
                <a:latin typeface="Helvetica Neue Light"/>
                <a:ea typeface="Helvetica Neue Light"/>
                <a:cs typeface="Helvetica Neue Light"/>
                <a:sym typeface="Helvetica Neue Light"/>
              </a:rPr>
              <a:t>vertical</a:t>
            </a:r>
            <a:r>
              <a:rPr lang="en-GB" sz="1800">
                <a:latin typeface="Helvetica Neue Light"/>
                <a:ea typeface="Helvetica Neue Light"/>
                <a:cs typeface="Helvetica Neue Light"/>
                <a:sym typeface="Helvetica Neue Light"/>
              </a:rPr>
              <a:t> u </a:t>
            </a:r>
            <a:r>
              <a:rPr lang="en-GB" sz="1800">
                <a:highlight>
                  <a:srgbClr val="E0FF00"/>
                </a:highlight>
                <a:latin typeface="Helvetica Neue Light"/>
                <a:ea typeface="Helvetica Neue Light"/>
                <a:cs typeface="Helvetica Neue Light"/>
                <a:sym typeface="Helvetica Neue Light"/>
              </a:rPr>
              <a:t>horizontal</a:t>
            </a:r>
            <a:r>
              <a:rPr lang="en-GB" sz="1800">
                <a:latin typeface="Helvetica Neue Light"/>
                <a:ea typeface="Helvetica Neue Light"/>
                <a:cs typeface="Helvetica Neue Light"/>
                <a:sym typeface="Helvetica Neue Light"/>
              </a:rPr>
              <a:t>.</a:t>
            </a:r>
            <a:endParaRPr i="1" sz="1800">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lang="en-GB" sz="1800">
                <a:latin typeface="Helvetica Neue Light"/>
                <a:ea typeface="Helvetica Neue Light"/>
                <a:cs typeface="Helvetica Neue Light"/>
                <a:sym typeface="Helvetica Neue Light"/>
              </a:rPr>
              <a:t>flex-wrap:</a:t>
            </a:r>
            <a:r>
              <a:rPr i="1" lang="en-GB" sz="1800">
                <a:latin typeface="Helvetica Neue Light"/>
                <a:ea typeface="Helvetica Neue Light"/>
                <a:cs typeface="Helvetica Neue Light"/>
                <a:sym typeface="Helvetica Neue Light"/>
              </a:rPr>
              <a:t> </a:t>
            </a:r>
            <a:r>
              <a:rPr lang="en-GB" sz="1800">
                <a:latin typeface="Helvetica Neue Light"/>
                <a:ea typeface="Helvetica Neue Light"/>
                <a:cs typeface="Helvetica Neue Light"/>
                <a:sym typeface="Helvetica Neue Light"/>
              </a:rPr>
              <a:t>¿se hará multilínea cuando llegue al limite?</a:t>
            </a:r>
            <a:endParaRPr i="1" sz="1800">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lang="en-GB" sz="1800">
                <a:latin typeface="Helvetica Neue Light"/>
                <a:ea typeface="Helvetica Neue Light"/>
                <a:cs typeface="Helvetica Neue Light"/>
                <a:sym typeface="Helvetica Neue Light"/>
              </a:rPr>
              <a:t>flex-flow:</a:t>
            </a:r>
            <a:r>
              <a:rPr i="1" lang="en-GB" sz="1800">
                <a:latin typeface="Helvetica Neue Light"/>
                <a:ea typeface="Helvetica Neue Light"/>
                <a:cs typeface="Helvetica Neue Light"/>
                <a:sym typeface="Helvetica Neue Light"/>
              </a:rPr>
              <a:t> </a:t>
            </a:r>
            <a:r>
              <a:rPr lang="en-GB" sz="1800">
                <a:latin typeface="Helvetica Neue Light"/>
                <a:ea typeface="Helvetica Neue Light"/>
                <a:cs typeface="Helvetica Neue Light"/>
                <a:sym typeface="Helvetica Neue Light"/>
              </a:rPr>
              <a:t>abreviación de propiedades</a:t>
            </a:r>
            <a:endParaRPr sz="1800">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lang="en-GB" sz="1800">
                <a:latin typeface="Helvetica Neue Light"/>
                <a:ea typeface="Helvetica Neue Light"/>
                <a:cs typeface="Helvetica Neue Light"/>
                <a:sym typeface="Helvetica Neue Light"/>
              </a:rPr>
              <a:t>justify-content:</a:t>
            </a:r>
            <a:r>
              <a:rPr i="1" lang="en-GB" sz="1800">
                <a:latin typeface="Helvetica Neue Light"/>
                <a:ea typeface="Helvetica Neue Light"/>
                <a:cs typeface="Helvetica Neue Light"/>
                <a:sym typeface="Helvetica Neue Light"/>
              </a:rPr>
              <a:t> </a:t>
            </a:r>
            <a:r>
              <a:rPr lang="en-GB" sz="1800">
                <a:latin typeface="Helvetica Neue Light"/>
                <a:ea typeface="Helvetica Neue Light"/>
                <a:cs typeface="Helvetica Neue Light"/>
                <a:sym typeface="Helvetica Neue Light"/>
              </a:rPr>
              <a:t>alinear horizontalmente a los hijos si el padre es “fila” o verticalmente si el padre es “columna”</a:t>
            </a:r>
            <a:endParaRPr i="1" sz="1800">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lang="en-GB" sz="1800">
                <a:latin typeface="Helvetica Neue Light"/>
                <a:ea typeface="Helvetica Neue Light"/>
                <a:cs typeface="Helvetica Neue Light"/>
                <a:sym typeface="Helvetica Neue Light"/>
              </a:rPr>
              <a:t>align-items:</a:t>
            </a:r>
            <a:r>
              <a:rPr i="1" lang="en-GB" sz="1800">
                <a:latin typeface="Helvetica Neue Light"/>
                <a:ea typeface="Helvetica Neue Light"/>
                <a:cs typeface="Helvetica Neue Light"/>
                <a:sym typeface="Helvetica Neue Light"/>
              </a:rPr>
              <a:t> </a:t>
            </a:r>
            <a:r>
              <a:rPr lang="en-GB" sz="1800">
                <a:latin typeface="Helvetica Neue Light"/>
                <a:ea typeface="Helvetica Neue Light"/>
                <a:cs typeface="Helvetica Neue Light"/>
                <a:sym typeface="Helvetica Neue Light"/>
              </a:rPr>
              <a:t>alinea verticalmente a los hijos (si el padre es “columna”)</a:t>
            </a:r>
            <a:endParaRPr i="1" sz="1800">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lang="en-GB" sz="1800">
                <a:latin typeface="Helvetica Neue Light"/>
                <a:ea typeface="Helvetica Neue Light"/>
                <a:cs typeface="Helvetica Neue Light"/>
                <a:sym typeface="Helvetica Neue Light"/>
              </a:rPr>
              <a:t>align-content:</a:t>
            </a:r>
            <a:r>
              <a:rPr i="1" lang="en-GB" sz="1800">
                <a:latin typeface="Helvetica Neue Light"/>
                <a:ea typeface="Helvetica Neue Light"/>
                <a:cs typeface="Helvetica Neue Light"/>
                <a:sym typeface="Helvetica Neue Light"/>
              </a:rPr>
              <a:t> </a:t>
            </a:r>
            <a:r>
              <a:rPr lang="en-GB" sz="1800">
                <a:latin typeface="Helvetica Neue Light"/>
                <a:ea typeface="Helvetica Neue Light"/>
                <a:cs typeface="Helvetica Neue Light"/>
                <a:sym typeface="Helvetica Neue Light"/>
              </a:rPr>
              <a:t>alinea verticalmente a los hijos cuando son </a:t>
            </a:r>
            <a:r>
              <a:rPr lang="en-GB" sz="1800">
                <a:highlight>
                  <a:srgbClr val="E0FF00"/>
                </a:highlight>
                <a:latin typeface="Helvetica Neue Light"/>
                <a:ea typeface="Helvetica Neue Light"/>
                <a:cs typeface="Helvetica Neue Light"/>
                <a:sym typeface="Helvetica Neue Light"/>
              </a:rPr>
              <a:t>multilínea</a:t>
            </a:r>
            <a:endParaRPr sz="1800">
              <a:highlight>
                <a:srgbClr val="E0FF00"/>
              </a:highlight>
              <a:latin typeface="Helvetica Neue Light"/>
              <a:ea typeface="Helvetica Neue Light"/>
              <a:cs typeface="Helvetica Neue Light"/>
              <a:sym typeface="Helvetica Neue Light"/>
            </a:endParaRPr>
          </a:p>
        </p:txBody>
      </p:sp>
      <p:sp>
        <p:nvSpPr>
          <p:cNvPr id="350" name="Google Shape;350;p53"/>
          <p:cNvSpPr txBox="1"/>
          <p:nvPr/>
        </p:nvSpPr>
        <p:spPr>
          <a:xfrm>
            <a:off x="1453047" y="37386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FLEXBOX</a:t>
            </a:r>
            <a:endParaRPr i="1" sz="4000">
              <a:latin typeface="Anton"/>
              <a:ea typeface="Anton"/>
              <a:cs typeface="Anton"/>
              <a:sym typeface="Anton"/>
            </a:endParaRPr>
          </a:p>
        </p:txBody>
      </p:sp>
      <p:sp>
        <p:nvSpPr>
          <p:cNvPr id="351" name="Google Shape;351;p53"/>
          <p:cNvSpPr txBox="1"/>
          <p:nvPr/>
        </p:nvSpPr>
        <p:spPr>
          <a:xfrm>
            <a:off x="0" y="1300350"/>
            <a:ext cx="9045600" cy="475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en-GB" sz="2000">
                <a:latin typeface="Helvetica Neue Light"/>
                <a:ea typeface="Helvetica Neue Light"/>
                <a:cs typeface="Helvetica Neue Light"/>
                <a:sym typeface="Helvetica Neue Light"/>
              </a:rPr>
              <a:t>Propiedades para aplicar en el contenedor flexible (el </a:t>
            </a:r>
            <a:r>
              <a:rPr lang="en-GB" sz="2000">
                <a:highlight>
                  <a:srgbClr val="E0FF00"/>
                </a:highlight>
                <a:latin typeface="Helvetica Neue Light"/>
                <a:ea typeface="Helvetica Neue Light"/>
                <a:cs typeface="Helvetica Neue Light"/>
                <a:sym typeface="Helvetica Neue Light"/>
              </a:rPr>
              <a:t>padre</a:t>
            </a:r>
            <a:r>
              <a:rPr lang="en-GB" sz="2000">
                <a:latin typeface="Helvetica Neue Light"/>
                <a:ea typeface="Helvetica Neue Light"/>
                <a:cs typeface="Helvetica Neue Light"/>
                <a:sym typeface="Helvetica Neue Light"/>
              </a:rPr>
              <a:t>)</a:t>
            </a:r>
            <a:endParaRPr sz="2000">
              <a:latin typeface="Helvetica Neue Light"/>
              <a:ea typeface="Helvetica Neue Light"/>
              <a:cs typeface="Helvetica Neue Light"/>
              <a:sym typeface="Helvetica Neue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p5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57" name="Google Shape;357;p54"/>
          <p:cNvSpPr txBox="1"/>
          <p:nvPr/>
        </p:nvSpPr>
        <p:spPr>
          <a:xfrm>
            <a:off x="1009200" y="559075"/>
            <a:ext cx="71256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300"/>
              </a:spcAft>
              <a:buClr>
                <a:srgbClr val="000000"/>
              </a:buClr>
              <a:buSzPts val="3500"/>
              <a:buFont typeface="Arial"/>
              <a:buNone/>
            </a:pPr>
            <a:r>
              <a:rPr b="0" i="1" lang="en-GB" sz="3500" u="none" cap="none" strike="noStrike">
                <a:solidFill>
                  <a:schemeClr val="dk1"/>
                </a:solidFill>
                <a:latin typeface="Anton"/>
                <a:ea typeface="Anton"/>
                <a:cs typeface="Anton"/>
                <a:sym typeface="Anton"/>
              </a:rPr>
              <a:t>PROPIEDADES DEL PADRE</a:t>
            </a:r>
            <a:endParaRPr b="0" i="1" sz="3500" u="none" cap="none" strike="noStrike">
              <a:solidFill>
                <a:srgbClr val="000000"/>
              </a:solidFill>
              <a:latin typeface="Anton"/>
              <a:ea typeface="Anton"/>
              <a:cs typeface="Anton"/>
              <a:sym typeface="Anton"/>
            </a:endParaRPr>
          </a:p>
        </p:txBody>
      </p:sp>
      <p:pic>
        <p:nvPicPr>
          <p:cNvPr id="358" name="Google Shape;358;p54"/>
          <p:cNvPicPr preferRelativeResize="0"/>
          <p:nvPr/>
        </p:nvPicPr>
        <p:blipFill rotWithShape="1">
          <a:blip r:embed="rId4">
            <a:alphaModFix/>
          </a:blip>
          <a:srcRect b="0" l="0" r="0" t="0"/>
          <a:stretch/>
        </p:blipFill>
        <p:spPr>
          <a:xfrm>
            <a:off x="1397350" y="1695877"/>
            <a:ext cx="6495092" cy="2711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id="363" name="Google Shape;363;p5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64" name="Google Shape;364;p55"/>
          <p:cNvSpPr txBox="1"/>
          <p:nvPr/>
        </p:nvSpPr>
        <p:spPr>
          <a:xfrm>
            <a:off x="1453047" y="363340"/>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¿CÓMO EMPEZAMOS?</a:t>
            </a:r>
            <a:endParaRPr b="0" i="1" sz="4000" u="none" cap="none" strike="noStrike">
              <a:solidFill>
                <a:srgbClr val="000000"/>
              </a:solidFill>
              <a:latin typeface="Anton"/>
              <a:ea typeface="Anton"/>
              <a:cs typeface="Anton"/>
              <a:sym typeface="Anton"/>
            </a:endParaRPr>
          </a:p>
        </p:txBody>
      </p:sp>
      <p:sp>
        <p:nvSpPr>
          <p:cNvPr id="365" name="Google Shape;365;p55"/>
          <p:cNvSpPr txBox="1"/>
          <p:nvPr/>
        </p:nvSpPr>
        <p:spPr>
          <a:xfrm>
            <a:off x="581300" y="1526475"/>
            <a:ext cx="8123100" cy="848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300"/>
              </a:spcBef>
              <a:spcAft>
                <a:spcPts val="1200"/>
              </a:spcAft>
              <a:buClr>
                <a:srgbClr val="000000"/>
              </a:buClr>
              <a:buSzPts val="1800"/>
              <a:buFont typeface="Arial"/>
              <a:buNone/>
            </a:pPr>
            <a:r>
              <a:rPr i="0" lang="en-GB" sz="1900" u="none" cap="none" strike="noStrike">
                <a:solidFill>
                  <a:srgbClr val="24292E"/>
                </a:solidFill>
                <a:latin typeface="Helvetica Neue Light"/>
                <a:ea typeface="Helvetica Neue Light"/>
                <a:cs typeface="Helvetica Neue Light"/>
                <a:sym typeface="Helvetica Neue Light"/>
              </a:rPr>
              <a:t>Lo primero que debemos hacer es establecer la propiedad display con el valor flex en el elemento padre.</a:t>
            </a:r>
            <a:br>
              <a:rPr i="0" lang="en-GB" sz="1900" u="none" cap="none" strike="noStrike">
                <a:solidFill>
                  <a:srgbClr val="24292E"/>
                </a:solidFill>
                <a:latin typeface="Helvetica Neue Light"/>
                <a:ea typeface="Helvetica Neue Light"/>
                <a:cs typeface="Helvetica Neue Light"/>
                <a:sym typeface="Helvetica Neue Light"/>
              </a:rPr>
            </a:br>
            <a:endParaRPr i="0" sz="1900" u="none" cap="none" strike="noStrike">
              <a:solidFill>
                <a:srgbClr val="24292E"/>
              </a:solidFill>
              <a:latin typeface="Helvetica Neue Light"/>
              <a:ea typeface="Helvetica Neue Light"/>
              <a:cs typeface="Helvetica Neue Light"/>
              <a:sym typeface="Helvetica Neue Light"/>
            </a:endParaRPr>
          </a:p>
        </p:txBody>
      </p:sp>
      <p:sp>
        <p:nvSpPr>
          <p:cNvPr id="366" name="Google Shape;366;p55"/>
          <p:cNvSpPr txBox="1"/>
          <p:nvPr/>
        </p:nvSpPr>
        <p:spPr>
          <a:xfrm>
            <a:off x="2433300" y="2539425"/>
            <a:ext cx="4277400" cy="16116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n-GB" sz="1800" u="none" cap="none" strike="noStrike">
                <a:solidFill>
                  <a:srgbClr val="800000"/>
                </a:solidFill>
                <a:latin typeface="Consolas"/>
                <a:ea typeface="Consolas"/>
                <a:cs typeface="Consolas"/>
                <a:sym typeface="Consolas"/>
              </a:rPr>
              <a:t>.padre-flex</a:t>
            </a:r>
            <a:r>
              <a:rPr b="0" i="0" lang="en-GB" sz="1800" u="none" cap="none" strike="noStrike">
                <a:solidFill>
                  <a:schemeClr val="dk1"/>
                </a:solidFill>
                <a:latin typeface="Consolas"/>
                <a:ea typeface="Consolas"/>
                <a:cs typeface="Consolas"/>
                <a:sym typeface="Consolas"/>
              </a:rPr>
              <a:t> {</a:t>
            </a:r>
            <a:endParaRPr b="0" i="0" sz="18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800" u="none" cap="none" strike="noStrike">
                <a:solidFill>
                  <a:schemeClr val="dk1"/>
                </a:solidFill>
                <a:latin typeface="Consolas"/>
                <a:ea typeface="Consolas"/>
                <a:cs typeface="Consolas"/>
                <a:sym typeface="Consolas"/>
              </a:rPr>
              <a:t>  </a:t>
            </a:r>
            <a:r>
              <a:rPr b="0" i="0" lang="en-GB" sz="1800" u="none" cap="none" strike="noStrike">
                <a:solidFill>
                  <a:srgbClr val="FF0000"/>
                </a:solidFill>
                <a:latin typeface="Consolas"/>
                <a:ea typeface="Consolas"/>
                <a:cs typeface="Consolas"/>
                <a:sym typeface="Consolas"/>
              </a:rPr>
              <a:t>display</a:t>
            </a:r>
            <a:r>
              <a:rPr b="0" i="0" lang="en-GB" sz="1800" u="none" cap="none" strike="noStrike">
                <a:solidFill>
                  <a:schemeClr val="dk1"/>
                </a:solidFill>
                <a:latin typeface="Consolas"/>
                <a:ea typeface="Consolas"/>
                <a:cs typeface="Consolas"/>
                <a:sym typeface="Consolas"/>
              </a:rPr>
              <a:t>: </a:t>
            </a:r>
            <a:r>
              <a:rPr b="0" i="0" lang="en-GB" sz="1800" u="none" cap="none" strike="noStrike">
                <a:solidFill>
                  <a:srgbClr val="0451A5"/>
                </a:solidFill>
                <a:latin typeface="Consolas"/>
                <a:ea typeface="Consolas"/>
                <a:cs typeface="Consolas"/>
                <a:sym typeface="Consolas"/>
              </a:rPr>
              <a:t>flex</a:t>
            </a:r>
            <a:r>
              <a:rPr b="0" i="0" lang="en-GB" sz="1800" u="none" cap="none" strike="noStrike">
                <a:solidFill>
                  <a:schemeClr val="dk1"/>
                </a:solidFill>
                <a:latin typeface="Consolas"/>
                <a:ea typeface="Consolas"/>
                <a:cs typeface="Consolas"/>
                <a:sym typeface="Consolas"/>
              </a:rPr>
              <a:t>;</a:t>
            </a:r>
            <a:endParaRPr b="0" i="0" sz="18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800" u="none" cap="none" strike="noStrike">
                <a:solidFill>
                  <a:schemeClr val="dk1"/>
                </a:solidFill>
                <a:latin typeface="Consolas"/>
                <a:ea typeface="Consolas"/>
                <a:cs typeface="Consolas"/>
                <a:sym typeface="Consolas"/>
              </a:rPr>
              <a:t>}</a:t>
            </a:r>
            <a:endParaRPr b="0" i="0" sz="18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t/>
            </a:r>
            <a:endParaRPr b="0" i="0" sz="18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6FA8DC"/>
              </a:solidFill>
              <a:latin typeface="Consolas"/>
              <a:ea typeface="Consolas"/>
              <a:cs typeface="Consolas"/>
              <a:sym typeface="Consola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7" name="Shape 117"/>
        <p:cNvGrpSpPr/>
        <p:nvPr/>
      </p:nvGrpSpPr>
      <p:grpSpPr>
        <a:xfrm>
          <a:off x="0" y="0"/>
          <a:ext cx="0" cy="0"/>
          <a:chOff x="0" y="0"/>
          <a:chExt cx="0" cy="0"/>
        </a:xfrm>
      </p:grpSpPr>
      <p:sp>
        <p:nvSpPr>
          <p:cNvPr id="118" name="Google Shape;118;p29"/>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FLEXBOX</a:t>
            </a:r>
            <a:endParaRPr b="0" i="1" sz="3600" u="none" cap="none" strike="noStrike">
              <a:solidFill>
                <a:srgbClr val="121212"/>
              </a:solidFill>
              <a:latin typeface="Anton"/>
              <a:ea typeface="Anton"/>
              <a:cs typeface="Anton"/>
              <a:sym typeface="Anton"/>
            </a:endParaRPr>
          </a:p>
        </p:txBody>
      </p:sp>
      <p:sp>
        <p:nvSpPr>
          <p:cNvPr id="119" name="Google Shape;119;p29"/>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
        <p:nvSpPr>
          <p:cNvPr id="120" name="Google Shape;120;p29"/>
          <p:cNvSpPr txBox="1"/>
          <p:nvPr/>
        </p:nvSpPr>
        <p:spPr>
          <a:xfrm>
            <a:off x="1631850" y="1643300"/>
            <a:ext cx="58803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n-GB" sz="2000" u="none" cap="none" strike="noStrike">
                <a:solidFill>
                  <a:srgbClr val="121212"/>
                </a:solidFill>
                <a:latin typeface="Helvetica Neue"/>
                <a:ea typeface="Helvetica Neue"/>
                <a:cs typeface="Helvetica Neue"/>
                <a:sym typeface="Helvetica Neue"/>
              </a:rPr>
              <a:t>     Clase 0</a:t>
            </a:r>
            <a:r>
              <a:rPr b="1" lang="en-GB" sz="2000">
                <a:solidFill>
                  <a:srgbClr val="121212"/>
                </a:solidFill>
                <a:latin typeface="Helvetica Neue"/>
                <a:ea typeface="Helvetica Neue"/>
                <a:cs typeface="Helvetica Neue"/>
                <a:sym typeface="Helvetica Neue"/>
              </a:rPr>
              <a:t>6</a:t>
            </a:r>
            <a:r>
              <a:rPr b="1" i="0" lang="en-GB" sz="2000" u="none" cap="none" strike="noStrike">
                <a:solidFill>
                  <a:srgbClr val="121212"/>
                </a:solidFill>
                <a:latin typeface="Helvetica Neue"/>
                <a:ea typeface="Helvetica Neue"/>
                <a:cs typeface="Helvetica Neue"/>
                <a:sym typeface="Helvetica Neue"/>
              </a:rPr>
              <a:t>. </a:t>
            </a:r>
            <a:r>
              <a:rPr b="0" i="0" lang="en-GB" sz="2000" u="none" cap="none" strike="noStrike">
                <a:solidFill>
                  <a:srgbClr val="121212"/>
                </a:solidFill>
                <a:latin typeface="Helvetica Neue Light"/>
                <a:ea typeface="Helvetica Neue Light"/>
                <a:cs typeface="Helvetica Neue Light"/>
                <a:sym typeface="Helvetica Neue Light"/>
              </a:rPr>
              <a:t> </a:t>
            </a:r>
            <a:r>
              <a:rPr lang="en-GB" sz="2000">
                <a:solidFill>
                  <a:srgbClr val="121212"/>
                </a:solidFill>
                <a:latin typeface="Helvetica Neue Light"/>
                <a:ea typeface="Helvetica Neue Light"/>
                <a:cs typeface="Helvetica Neue Light"/>
                <a:sym typeface="Helvetica Neue Light"/>
              </a:rPr>
              <a:t>DESARROLLO WEB</a:t>
            </a:r>
            <a:endParaRPr b="0" i="0" sz="1400" u="none" cap="none" strike="noStrike">
              <a:solidFill>
                <a:srgbClr val="121212"/>
              </a:solidFill>
              <a:latin typeface="Helvetica Neue Light"/>
              <a:ea typeface="Helvetica Neue Light"/>
              <a:cs typeface="Helvetica Neue Light"/>
              <a:sym typeface="Helvetica Neue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5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72" name="Google Shape;372;p56"/>
          <p:cNvSpPr txBox="1"/>
          <p:nvPr/>
        </p:nvSpPr>
        <p:spPr>
          <a:xfrm>
            <a:off x="1005900" y="254275"/>
            <a:ext cx="71256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n-GB" sz="4000" u="none" cap="none" strike="noStrike">
                <a:solidFill>
                  <a:schemeClr val="dk1"/>
                </a:solidFill>
                <a:latin typeface="Anton"/>
                <a:ea typeface="Anton"/>
                <a:cs typeface="Anton"/>
                <a:sym typeface="Anton"/>
              </a:rPr>
              <a:t>FLEX-DIRECTION: ROW</a:t>
            </a:r>
            <a:endParaRPr b="0" i="1" sz="4000" u="none" cap="none" strike="noStrike">
              <a:solidFill>
                <a:srgbClr val="000000"/>
              </a:solidFill>
              <a:latin typeface="Anton"/>
              <a:ea typeface="Anton"/>
              <a:cs typeface="Anton"/>
              <a:sym typeface="Anton"/>
            </a:endParaRPr>
          </a:p>
        </p:txBody>
      </p:sp>
      <p:sp>
        <p:nvSpPr>
          <p:cNvPr id="373" name="Google Shape;373;p56"/>
          <p:cNvSpPr txBox="1"/>
          <p:nvPr/>
        </p:nvSpPr>
        <p:spPr>
          <a:xfrm>
            <a:off x="654875" y="1480625"/>
            <a:ext cx="7567800" cy="808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200"/>
              </a:spcAft>
              <a:buClr>
                <a:srgbClr val="000000"/>
              </a:buClr>
              <a:buSzPts val="1800"/>
              <a:buFont typeface="Arial"/>
              <a:buNone/>
            </a:pPr>
            <a:r>
              <a:rPr i="0" lang="en-GB" sz="1900" u="none" cap="none" strike="noStrike">
                <a:solidFill>
                  <a:srgbClr val="000000"/>
                </a:solidFill>
                <a:latin typeface="Helvetica Neue Light"/>
                <a:ea typeface="Helvetica Neue Light"/>
                <a:cs typeface="Helvetica Neue Light"/>
                <a:sym typeface="Helvetica Neue Light"/>
              </a:rPr>
              <a:t>Esta propiedad nos va a permitir especificar si queremos que los flex items se dispongan en filas o columnas.</a:t>
            </a:r>
            <a:endParaRPr i="0" sz="1900" u="none" cap="none" strike="noStrike">
              <a:solidFill>
                <a:srgbClr val="000000"/>
              </a:solidFill>
              <a:latin typeface="Helvetica Neue Light"/>
              <a:ea typeface="Helvetica Neue Light"/>
              <a:cs typeface="Helvetica Neue Light"/>
              <a:sym typeface="Helvetica Neue Light"/>
            </a:endParaRPr>
          </a:p>
        </p:txBody>
      </p:sp>
      <p:sp>
        <p:nvSpPr>
          <p:cNvPr id="374" name="Google Shape;374;p56"/>
          <p:cNvSpPr txBox="1"/>
          <p:nvPr/>
        </p:nvSpPr>
        <p:spPr>
          <a:xfrm>
            <a:off x="1469500" y="2303700"/>
            <a:ext cx="6116400" cy="13383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row</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08000"/>
                </a:solidFill>
                <a:latin typeface="Consolas"/>
                <a:ea typeface="Consolas"/>
                <a:cs typeface="Consolas"/>
                <a:sym typeface="Consolas"/>
              </a:rPr>
              <a:t>/* predeterminado */</a:t>
            </a:r>
            <a:endParaRPr b="0" i="0" sz="1400" u="none" cap="none" strike="noStrike">
              <a:solidFill>
                <a:srgbClr val="008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pic>
        <p:nvPicPr>
          <p:cNvPr id="375" name="Google Shape;375;p56"/>
          <p:cNvPicPr preferRelativeResize="0"/>
          <p:nvPr/>
        </p:nvPicPr>
        <p:blipFill rotWithShape="1">
          <a:blip r:embed="rId4">
            <a:alphaModFix/>
          </a:blip>
          <a:srcRect b="0" l="0" r="0" t="0"/>
          <a:stretch/>
        </p:blipFill>
        <p:spPr>
          <a:xfrm>
            <a:off x="1446713" y="3733075"/>
            <a:ext cx="6161976" cy="11572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p57"/>
          <p:cNvPicPr preferRelativeResize="0"/>
          <p:nvPr/>
        </p:nvPicPr>
        <p:blipFill rotWithShape="1">
          <a:blip r:embed="rId3">
            <a:alphaModFix/>
          </a:blip>
          <a:srcRect b="0" l="0" r="0" t="0"/>
          <a:stretch/>
        </p:blipFill>
        <p:spPr>
          <a:xfrm>
            <a:off x="7491725" y="4659625"/>
            <a:ext cx="1186526" cy="330675"/>
          </a:xfrm>
          <a:prstGeom prst="rect">
            <a:avLst/>
          </a:prstGeom>
          <a:noFill/>
          <a:ln>
            <a:noFill/>
          </a:ln>
        </p:spPr>
      </p:pic>
      <p:sp>
        <p:nvSpPr>
          <p:cNvPr id="381" name="Google Shape;381;p57"/>
          <p:cNvSpPr txBox="1"/>
          <p:nvPr/>
        </p:nvSpPr>
        <p:spPr>
          <a:xfrm>
            <a:off x="1005900" y="254275"/>
            <a:ext cx="71256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chemeClr val="dk1"/>
                </a:solidFill>
                <a:latin typeface="Anton"/>
                <a:ea typeface="Anton"/>
                <a:cs typeface="Anton"/>
                <a:sym typeface="Anton"/>
              </a:rPr>
              <a:t>FLEX-DIRECTION: ROW-REVERSE</a:t>
            </a:r>
            <a:endParaRPr b="0" i="1" sz="4000" u="none" cap="none" strike="noStrike">
              <a:solidFill>
                <a:srgbClr val="000000"/>
              </a:solidFill>
              <a:latin typeface="Anton"/>
              <a:ea typeface="Anton"/>
              <a:cs typeface="Anton"/>
              <a:sym typeface="Anton"/>
            </a:endParaRPr>
          </a:p>
        </p:txBody>
      </p:sp>
      <p:sp>
        <p:nvSpPr>
          <p:cNvPr id="382" name="Google Shape;382;p57"/>
          <p:cNvSpPr txBox="1"/>
          <p:nvPr/>
        </p:nvSpPr>
        <p:spPr>
          <a:xfrm>
            <a:off x="418175" y="1369700"/>
            <a:ext cx="8123100" cy="848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300"/>
              </a:spcBef>
              <a:spcAft>
                <a:spcPts val="1200"/>
              </a:spcAft>
              <a:buClr>
                <a:srgbClr val="000000"/>
              </a:buClr>
              <a:buSzPts val="1800"/>
              <a:buFont typeface="Arial"/>
              <a:buNone/>
            </a:pPr>
            <a:r>
              <a:rPr i="0" lang="en-GB" sz="1800" u="none" cap="none" strike="noStrike">
                <a:solidFill>
                  <a:srgbClr val="24292E"/>
                </a:solidFill>
                <a:latin typeface="Helvetica Neue Light"/>
                <a:ea typeface="Helvetica Neue Light"/>
                <a:cs typeface="Helvetica Neue Light"/>
                <a:sym typeface="Helvetica Neue Light"/>
              </a:rPr>
              <a:t>Con el valor </a:t>
            </a:r>
            <a:r>
              <a:rPr i="0" lang="en-GB" sz="1800" u="none" cap="none" strike="noStrike">
                <a:solidFill>
                  <a:srgbClr val="24292E"/>
                </a:solidFill>
                <a:highlight>
                  <a:srgbClr val="E0FF00"/>
                </a:highlight>
                <a:latin typeface="Helvetica Neue Light"/>
                <a:ea typeface="Helvetica Neue Light"/>
                <a:cs typeface="Helvetica Neue Light"/>
                <a:sym typeface="Helvetica Neue Light"/>
              </a:rPr>
              <a:t>row-reverse </a:t>
            </a:r>
            <a:r>
              <a:rPr i="0" lang="en-GB" sz="1800" u="none" cap="none" strike="noStrike">
                <a:solidFill>
                  <a:srgbClr val="24292E"/>
                </a:solidFill>
                <a:latin typeface="Helvetica Neue Light"/>
                <a:ea typeface="Helvetica Neue Light"/>
                <a:cs typeface="Helvetica Neue Light"/>
                <a:sym typeface="Helvetica Neue Light"/>
              </a:rPr>
              <a:t>(fila inversa) los flex items se apilan en una fila de derecha a izquierda.</a:t>
            </a:r>
            <a:endParaRPr i="0" sz="1800" u="none" cap="none" strike="noStrike">
              <a:solidFill>
                <a:srgbClr val="24292E"/>
              </a:solidFill>
              <a:latin typeface="Helvetica Neue Light"/>
              <a:ea typeface="Helvetica Neue Light"/>
              <a:cs typeface="Helvetica Neue Light"/>
              <a:sym typeface="Helvetica Neue Light"/>
            </a:endParaRPr>
          </a:p>
        </p:txBody>
      </p:sp>
      <p:sp>
        <p:nvSpPr>
          <p:cNvPr id="383" name="Google Shape;383;p57"/>
          <p:cNvSpPr txBox="1"/>
          <p:nvPr/>
        </p:nvSpPr>
        <p:spPr>
          <a:xfrm>
            <a:off x="1421525" y="2259725"/>
            <a:ext cx="6116400" cy="13383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row-reverse</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pic>
        <p:nvPicPr>
          <p:cNvPr id="384" name="Google Shape;384;p57"/>
          <p:cNvPicPr preferRelativeResize="0"/>
          <p:nvPr/>
        </p:nvPicPr>
        <p:blipFill rotWithShape="1">
          <a:blip r:embed="rId4">
            <a:alphaModFix/>
          </a:blip>
          <a:srcRect b="0" l="0" r="0" t="0"/>
          <a:stretch/>
        </p:blipFill>
        <p:spPr>
          <a:xfrm>
            <a:off x="1421523" y="3717150"/>
            <a:ext cx="6116401" cy="110745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pic>
        <p:nvPicPr>
          <p:cNvPr id="389" name="Google Shape;389;p5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90" name="Google Shape;390;p58"/>
          <p:cNvSpPr txBox="1"/>
          <p:nvPr/>
        </p:nvSpPr>
        <p:spPr>
          <a:xfrm>
            <a:off x="1005900" y="254275"/>
            <a:ext cx="71256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chemeClr val="dk1"/>
                </a:solidFill>
                <a:latin typeface="Anton"/>
                <a:ea typeface="Anton"/>
                <a:cs typeface="Anton"/>
                <a:sym typeface="Anton"/>
              </a:rPr>
              <a:t>FLEX-DIRECTION: COLUMN</a:t>
            </a:r>
            <a:endParaRPr b="0" i="1" sz="4000" u="none" cap="none" strike="noStrike">
              <a:solidFill>
                <a:srgbClr val="000000"/>
              </a:solidFill>
              <a:latin typeface="Anton"/>
              <a:ea typeface="Anton"/>
              <a:cs typeface="Anton"/>
              <a:sym typeface="Anton"/>
            </a:endParaRPr>
          </a:p>
        </p:txBody>
      </p:sp>
      <p:sp>
        <p:nvSpPr>
          <p:cNvPr id="391" name="Google Shape;391;p58"/>
          <p:cNvSpPr txBox="1"/>
          <p:nvPr/>
        </p:nvSpPr>
        <p:spPr>
          <a:xfrm>
            <a:off x="3932300" y="1583350"/>
            <a:ext cx="3756300" cy="1455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300"/>
              </a:spcBef>
              <a:spcAft>
                <a:spcPts val="1200"/>
              </a:spcAft>
              <a:buClr>
                <a:srgbClr val="000000"/>
              </a:buClr>
              <a:buSzPts val="2000"/>
              <a:buFont typeface="Arial"/>
              <a:buNone/>
            </a:pPr>
            <a:r>
              <a:rPr i="0" lang="en-GB" sz="2000" u="none" cap="none" strike="noStrike">
                <a:latin typeface="Helvetica Neue Light"/>
                <a:ea typeface="Helvetica Neue Light"/>
                <a:cs typeface="Helvetica Neue Light"/>
                <a:sym typeface="Helvetica Neue Light"/>
              </a:rPr>
              <a:t>Con el valor </a:t>
            </a:r>
            <a:r>
              <a:rPr i="0" lang="en-GB" sz="2000" u="none" cap="none" strike="noStrike">
                <a:highlight>
                  <a:srgbClr val="E0FF00"/>
                </a:highlight>
                <a:latin typeface="Helvetica Neue Light"/>
                <a:ea typeface="Helvetica Neue Light"/>
                <a:cs typeface="Helvetica Neue Light"/>
                <a:sym typeface="Helvetica Neue Light"/>
              </a:rPr>
              <a:t>column, </a:t>
            </a:r>
            <a:r>
              <a:rPr i="0" lang="en-GB" sz="2000" u="none" cap="none" strike="noStrike">
                <a:latin typeface="Helvetica Neue Light"/>
                <a:ea typeface="Helvetica Neue Light"/>
                <a:cs typeface="Helvetica Neue Light"/>
                <a:sym typeface="Helvetica Neue Light"/>
              </a:rPr>
              <a:t>los flex items se apilan en una columna de arriba hacia abajo.</a:t>
            </a:r>
            <a:endParaRPr i="0" sz="2000" u="none" cap="none" strike="noStrike">
              <a:latin typeface="Helvetica Neue Light"/>
              <a:ea typeface="Helvetica Neue Light"/>
              <a:cs typeface="Helvetica Neue Light"/>
              <a:sym typeface="Helvetica Neue Light"/>
            </a:endParaRPr>
          </a:p>
        </p:txBody>
      </p:sp>
      <p:sp>
        <p:nvSpPr>
          <p:cNvPr id="392" name="Google Shape;392;p58"/>
          <p:cNvSpPr txBox="1"/>
          <p:nvPr/>
        </p:nvSpPr>
        <p:spPr>
          <a:xfrm>
            <a:off x="4057525" y="3262874"/>
            <a:ext cx="3756300" cy="13434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column</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pic>
        <p:nvPicPr>
          <p:cNvPr id="393" name="Google Shape;393;p58"/>
          <p:cNvPicPr preferRelativeResize="0"/>
          <p:nvPr/>
        </p:nvPicPr>
        <p:blipFill rotWithShape="1">
          <a:blip r:embed="rId4">
            <a:alphaModFix/>
          </a:blip>
          <a:srcRect b="0" l="0" r="-13224" t="0"/>
          <a:stretch/>
        </p:blipFill>
        <p:spPr>
          <a:xfrm>
            <a:off x="1158300" y="1583350"/>
            <a:ext cx="2661173" cy="31593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id="398" name="Google Shape;398;p5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99" name="Google Shape;399;p59"/>
          <p:cNvSpPr txBox="1"/>
          <p:nvPr/>
        </p:nvSpPr>
        <p:spPr>
          <a:xfrm>
            <a:off x="1009200" y="262425"/>
            <a:ext cx="7125600" cy="1031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chemeClr val="dk1"/>
                </a:solidFill>
                <a:latin typeface="Anton"/>
                <a:ea typeface="Anton"/>
                <a:cs typeface="Anton"/>
                <a:sym typeface="Anton"/>
              </a:rPr>
              <a:t>FLEX-DIRECTION: COLUMN-REVERSE</a:t>
            </a:r>
            <a:endParaRPr b="0" i="1" sz="4000" u="none" cap="none" strike="noStrike">
              <a:solidFill>
                <a:srgbClr val="000000"/>
              </a:solidFill>
              <a:latin typeface="Anton"/>
              <a:ea typeface="Anton"/>
              <a:cs typeface="Anton"/>
              <a:sym typeface="Anton"/>
            </a:endParaRPr>
          </a:p>
        </p:txBody>
      </p:sp>
      <p:sp>
        <p:nvSpPr>
          <p:cNvPr id="400" name="Google Shape;400;p59"/>
          <p:cNvSpPr txBox="1"/>
          <p:nvPr/>
        </p:nvSpPr>
        <p:spPr>
          <a:xfrm>
            <a:off x="2589625" y="1493129"/>
            <a:ext cx="4450500" cy="1606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300"/>
              </a:spcBef>
              <a:spcAft>
                <a:spcPts val="1200"/>
              </a:spcAft>
              <a:buClr>
                <a:srgbClr val="000000"/>
              </a:buClr>
              <a:buSzPts val="1800"/>
              <a:buFont typeface="Arial"/>
              <a:buNone/>
            </a:pPr>
            <a:r>
              <a:rPr i="0" lang="en-GB" sz="1800" u="none" cap="none" strike="noStrike">
                <a:solidFill>
                  <a:srgbClr val="24292E"/>
                </a:solidFill>
                <a:latin typeface="Helvetica Neue Light"/>
                <a:ea typeface="Helvetica Neue Light"/>
                <a:cs typeface="Helvetica Neue Light"/>
                <a:sym typeface="Helvetica Neue Light"/>
              </a:rPr>
              <a:t>Con el valor </a:t>
            </a:r>
            <a:r>
              <a:rPr i="0" lang="en-GB" sz="1800" u="none" cap="none" strike="noStrike">
                <a:solidFill>
                  <a:srgbClr val="24292E"/>
                </a:solidFill>
                <a:highlight>
                  <a:srgbClr val="E0FF00"/>
                </a:highlight>
                <a:latin typeface="Helvetica Neue Light"/>
                <a:ea typeface="Helvetica Neue Light"/>
                <a:cs typeface="Helvetica Neue Light"/>
                <a:sym typeface="Helvetica Neue Light"/>
              </a:rPr>
              <a:t>column-reverse </a:t>
            </a:r>
            <a:r>
              <a:rPr i="0" lang="en-GB" sz="1800" u="none" cap="none" strike="noStrike">
                <a:solidFill>
                  <a:srgbClr val="24292E"/>
                </a:solidFill>
                <a:latin typeface="Helvetica Neue Light"/>
                <a:ea typeface="Helvetica Neue Light"/>
                <a:cs typeface="Helvetica Neue Light"/>
                <a:sym typeface="Helvetica Neue Light"/>
              </a:rPr>
              <a:t>los flex items se apilan en una columna de abajo hacia arriba</a:t>
            </a:r>
            <a:endParaRPr i="0" sz="1800" u="none" cap="none" strike="noStrike">
              <a:solidFill>
                <a:srgbClr val="24292E"/>
              </a:solidFill>
              <a:latin typeface="Helvetica Neue Light"/>
              <a:ea typeface="Helvetica Neue Light"/>
              <a:cs typeface="Helvetica Neue Light"/>
              <a:sym typeface="Helvetica Neue Light"/>
            </a:endParaRPr>
          </a:p>
        </p:txBody>
      </p:sp>
      <p:sp>
        <p:nvSpPr>
          <p:cNvPr id="401" name="Google Shape;401;p59"/>
          <p:cNvSpPr txBox="1"/>
          <p:nvPr/>
        </p:nvSpPr>
        <p:spPr>
          <a:xfrm>
            <a:off x="2589625" y="3263250"/>
            <a:ext cx="4876200" cy="13965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column-reverse</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pic>
        <p:nvPicPr>
          <p:cNvPr id="402" name="Google Shape;402;p59"/>
          <p:cNvPicPr preferRelativeResize="0"/>
          <p:nvPr/>
        </p:nvPicPr>
        <p:blipFill rotWithShape="1">
          <a:blip r:embed="rId4">
            <a:alphaModFix/>
          </a:blip>
          <a:srcRect b="0" l="0" r="0" t="0"/>
          <a:stretch/>
        </p:blipFill>
        <p:spPr>
          <a:xfrm>
            <a:off x="741300" y="1516244"/>
            <a:ext cx="1395900" cy="336490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pic>
        <p:nvPicPr>
          <p:cNvPr id="407" name="Google Shape;407;p6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08" name="Google Shape;408;p60"/>
          <p:cNvSpPr txBox="1"/>
          <p:nvPr/>
        </p:nvSpPr>
        <p:spPr>
          <a:xfrm>
            <a:off x="1009200" y="254275"/>
            <a:ext cx="7125600" cy="1031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chemeClr val="dk1"/>
                </a:solidFill>
                <a:latin typeface="Anton"/>
                <a:ea typeface="Anton"/>
                <a:cs typeface="Anton"/>
                <a:sym typeface="Anton"/>
              </a:rPr>
              <a:t>FLEX-DIRECTION - RESUMEN</a:t>
            </a:r>
            <a:endParaRPr b="0" i="1" sz="4000" u="none" cap="none" strike="noStrike">
              <a:solidFill>
                <a:srgbClr val="000000"/>
              </a:solidFill>
              <a:latin typeface="Anton"/>
              <a:ea typeface="Anton"/>
              <a:cs typeface="Anton"/>
              <a:sym typeface="Anton"/>
            </a:endParaRPr>
          </a:p>
        </p:txBody>
      </p:sp>
      <p:pic>
        <p:nvPicPr>
          <p:cNvPr id="409" name="Google Shape;409;p60"/>
          <p:cNvPicPr preferRelativeResize="0"/>
          <p:nvPr/>
        </p:nvPicPr>
        <p:blipFill rotWithShape="1">
          <a:blip r:embed="rId4">
            <a:alphaModFix/>
          </a:blip>
          <a:srcRect b="0" l="0" r="0" t="0"/>
          <a:stretch/>
        </p:blipFill>
        <p:spPr>
          <a:xfrm>
            <a:off x="1399325" y="1623925"/>
            <a:ext cx="5978749" cy="32244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id="414" name="Google Shape;414;p6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15" name="Google Shape;415;p61"/>
          <p:cNvSpPr txBox="1"/>
          <p:nvPr/>
        </p:nvSpPr>
        <p:spPr>
          <a:xfrm>
            <a:off x="1005900" y="254275"/>
            <a:ext cx="71256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chemeClr val="dk1"/>
                </a:solidFill>
                <a:latin typeface="Anton"/>
                <a:ea typeface="Anton"/>
                <a:cs typeface="Anton"/>
                <a:sym typeface="Anton"/>
              </a:rPr>
              <a:t>FLEX-WRAP</a:t>
            </a:r>
            <a:endParaRPr b="0" i="1" sz="4000" u="none" cap="none" strike="noStrike">
              <a:solidFill>
                <a:srgbClr val="000000"/>
              </a:solidFill>
              <a:latin typeface="Anton"/>
              <a:ea typeface="Anton"/>
              <a:cs typeface="Anton"/>
              <a:sym typeface="Anton"/>
            </a:endParaRPr>
          </a:p>
        </p:txBody>
      </p:sp>
      <p:sp>
        <p:nvSpPr>
          <p:cNvPr id="416" name="Google Shape;416;p61"/>
          <p:cNvSpPr txBox="1"/>
          <p:nvPr/>
        </p:nvSpPr>
        <p:spPr>
          <a:xfrm>
            <a:off x="899550" y="1551475"/>
            <a:ext cx="7338300" cy="3000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i="0" lang="en-GB" sz="1900" u="none" cap="none" strike="noStrike">
                <a:solidFill>
                  <a:srgbClr val="24292E"/>
                </a:solidFill>
                <a:highlight>
                  <a:srgbClr val="FFFFFF"/>
                </a:highlight>
                <a:latin typeface="Helvetica Neue Light"/>
                <a:ea typeface="Helvetica Neue Light"/>
                <a:cs typeface="Helvetica Neue Light"/>
                <a:sym typeface="Helvetica Neue Light"/>
              </a:rPr>
              <a:t>El comportamiento inicial del contenedor flexible es poder mantener los flex items en su eje, sin importar que las dimensiones de </a:t>
            </a:r>
            <a:r>
              <a:rPr lang="en-GB" sz="1900">
                <a:solidFill>
                  <a:srgbClr val="24292E"/>
                </a:solidFill>
                <a:highlight>
                  <a:srgbClr val="FFFFFF"/>
                </a:highlight>
                <a:latin typeface="Helvetica Neue Light"/>
                <a:ea typeface="Helvetica Neue Light"/>
                <a:cs typeface="Helvetica Neue Light"/>
                <a:sym typeface="Helvetica Neue Light"/>
              </a:rPr>
              <a:t>los mismos</a:t>
            </a:r>
            <a:r>
              <a:rPr i="0" lang="en-GB" sz="1900" u="none" cap="none" strike="noStrike">
                <a:solidFill>
                  <a:srgbClr val="24292E"/>
                </a:solidFill>
                <a:highlight>
                  <a:srgbClr val="FFFFFF"/>
                </a:highlight>
                <a:latin typeface="Helvetica Neue Light"/>
                <a:ea typeface="Helvetica Neue Light"/>
                <a:cs typeface="Helvetica Neue Light"/>
                <a:sym typeface="Helvetica Neue Light"/>
              </a:rPr>
              <a:t> cambien.</a:t>
            </a:r>
            <a:endParaRPr i="0" sz="1900" u="none" cap="none" strike="noStrike">
              <a:solidFill>
                <a:srgbClr val="24292E"/>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i="0" lang="en-GB" sz="1900" u="none" cap="none" strike="noStrike">
                <a:solidFill>
                  <a:srgbClr val="24292E"/>
                </a:solidFill>
                <a:highlight>
                  <a:srgbClr val="FFFFFF"/>
                </a:highlight>
                <a:latin typeface="Helvetica Neue Light"/>
                <a:ea typeface="Helvetica Neue Light"/>
                <a:cs typeface="Helvetica Neue Light"/>
                <a:sym typeface="Helvetica Neue Light"/>
              </a:rPr>
              <a:t>Con </a:t>
            </a:r>
            <a:r>
              <a:rPr i="1" lang="en-GB" sz="1900" u="none" cap="none" strike="noStrike">
                <a:solidFill>
                  <a:srgbClr val="24292E"/>
                </a:solidFill>
                <a:highlight>
                  <a:srgbClr val="FFFFFF"/>
                </a:highlight>
                <a:latin typeface="Helvetica Neue Light"/>
                <a:ea typeface="Helvetica Neue Light"/>
                <a:cs typeface="Helvetica Neue Light"/>
                <a:sym typeface="Helvetica Neue Light"/>
              </a:rPr>
              <a:t>flex-wrap</a:t>
            </a:r>
            <a:r>
              <a:rPr i="0" lang="en-GB" sz="1900" u="none" cap="none" strike="noStrike">
                <a:solidFill>
                  <a:srgbClr val="24292E"/>
                </a:solidFill>
                <a:highlight>
                  <a:srgbClr val="FFFFFF"/>
                </a:highlight>
                <a:latin typeface="Helvetica Neue Light"/>
                <a:ea typeface="Helvetica Neue Light"/>
                <a:cs typeface="Helvetica Neue Light"/>
                <a:sym typeface="Helvetica Neue Light"/>
              </a:rPr>
              <a:t> vamos a poder especificar si queremos que los ítems puedan saltar a una nueva línea, </a:t>
            </a:r>
            <a:r>
              <a:rPr lang="en-GB" sz="1900">
                <a:solidFill>
                  <a:srgbClr val="24292E"/>
                </a:solidFill>
                <a:highlight>
                  <a:srgbClr val="FFFFFF"/>
                </a:highlight>
                <a:latin typeface="Helvetica Neue Light"/>
                <a:ea typeface="Helvetica Neue Light"/>
                <a:cs typeface="Helvetica Neue Light"/>
                <a:sym typeface="Helvetica Neue Light"/>
              </a:rPr>
              <a:t>cuando</a:t>
            </a:r>
            <a:r>
              <a:rPr i="0" lang="en-GB" sz="1900" u="none" cap="none" strike="noStrike">
                <a:solidFill>
                  <a:srgbClr val="24292E"/>
                </a:solidFill>
                <a:highlight>
                  <a:srgbClr val="FFFFFF"/>
                </a:highlight>
                <a:latin typeface="Helvetica Neue Light"/>
                <a:ea typeface="Helvetica Neue Light"/>
                <a:cs typeface="Helvetica Neue Light"/>
                <a:sym typeface="Helvetica Neue Light"/>
              </a:rPr>
              <a:t> el contenedor flexible se qued</a:t>
            </a:r>
            <a:r>
              <a:rPr lang="en-GB" sz="1900">
                <a:solidFill>
                  <a:srgbClr val="24292E"/>
                </a:solidFill>
                <a:highlight>
                  <a:srgbClr val="FFFFFF"/>
                </a:highlight>
                <a:latin typeface="Helvetica Neue Light"/>
                <a:ea typeface="Helvetica Neue Light"/>
                <a:cs typeface="Helvetica Neue Light"/>
                <a:sym typeface="Helvetica Neue Light"/>
              </a:rPr>
              <a:t>e</a:t>
            </a:r>
            <a:r>
              <a:rPr i="0" lang="en-GB" sz="1900" u="none" cap="none" strike="noStrike">
                <a:solidFill>
                  <a:srgbClr val="24292E"/>
                </a:solidFill>
                <a:highlight>
                  <a:srgbClr val="FFFFFF"/>
                </a:highlight>
                <a:latin typeface="Helvetica Neue Light"/>
                <a:ea typeface="Helvetica Neue Light"/>
                <a:cs typeface="Helvetica Neue Light"/>
                <a:sym typeface="Helvetica Neue Light"/>
              </a:rPr>
              <a:t> sin espacio.</a:t>
            </a:r>
            <a:endParaRPr i="0" sz="1900" u="none" cap="none" strike="noStrike">
              <a:solidFill>
                <a:srgbClr val="24292E"/>
              </a:solidFill>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id="421" name="Google Shape;421;p6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22" name="Google Shape;422;p62"/>
          <p:cNvSpPr txBox="1"/>
          <p:nvPr/>
        </p:nvSpPr>
        <p:spPr>
          <a:xfrm>
            <a:off x="1005900" y="254275"/>
            <a:ext cx="7125600" cy="11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chemeClr val="dk1"/>
                </a:solidFill>
                <a:latin typeface="Anton"/>
                <a:ea typeface="Anton"/>
                <a:cs typeface="Anton"/>
                <a:sym typeface="Anton"/>
              </a:rPr>
              <a:t>FLEX-WRAP: NOWRAP</a:t>
            </a:r>
            <a:endParaRPr b="0" i="1" sz="4000" u="none" cap="none" strike="noStrike">
              <a:solidFill>
                <a:srgbClr val="000000"/>
              </a:solidFill>
              <a:latin typeface="Anton"/>
              <a:ea typeface="Anton"/>
              <a:cs typeface="Anton"/>
              <a:sym typeface="Anton"/>
            </a:endParaRPr>
          </a:p>
        </p:txBody>
      </p:sp>
      <p:sp>
        <p:nvSpPr>
          <p:cNvPr id="423" name="Google Shape;423;p62"/>
          <p:cNvSpPr txBox="1"/>
          <p:nvPr/>
        </p:nvSpPr>
        <p:spPr>
          <a:xfrm>
            <a:off x="1510500" y="1664950"/>
            <a:ext cx="6116400" cy="13383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flex-wrap</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nowrap</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pic>
        <p:nvPicPr>
          <p:cNvPr id="424" name="Google Shape;424;p62"/>
          <p:cNvPicPr preferRelativeResize="0"/>
          <p:nvPr/>
        </p:nvPicPr>
        <p:blipFill rotWithShape="1">
          <a:blip r:embed="rId4">
            <a:alphaModFix/>
          </a:blip>
          <a:srcRect b="0" l="0" r="0" t="0"/>
          <a:stretch/>
        </p:blipFill>
        <p:spPr>
          <a:xfrm>
            <a:off x="1372300" y="3308000"/>
            <a:ext cx="6454400" cy="9756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p6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30" name="Google Shape;430;p63"/>
          <p:cNvSpPr txBox="1"/>
          <p:nvPr/>
        </p:nvSpPr>
        <p:spPr>
          <a:xfrm>
            <a:off x="1005900" y="254275"/>
            <a:ext cx="7125600" cy="11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chemeClr val="dk1"/>
                </a:solidFill>
                <a:latin typeface="Anton"/>
                <a:ea typeface="Anton"/>
                <a:cs typeface="Anton"/>
                <a:sym typeface="Anton"/>
              </a:rPr>
              <a:t>FLEX-WRAP: WRAP</a:t>
            </a:r>
            <a:endParaRPr b="0" i="1" sz="4000" u="none" cap="none" strike="noStrike">
              <a:solidFill>
                <a:srgbClr val="000000"/>
              </a:solidFill>
              <a:latin typeface="Anton"/>
              <a:ea typeface="Anton"/>
              <a:cs typeface="Anton"/>
              <a:sym typeface="Anton"/>
            </a:endParaRPr>
          </a:p>
        </p:txBody>
      </p:sp>
      <p:sp>
        <p:nvSpPr>
          <p:cNvPr id="431" name="Google Shape;431;p63"/>
          <p:cNvSpPr txBox="1"/>
          <p:nvPr/>
        </p:nvSpPr>
        <p:spPr>
          <a:xfrm>
            <a:off x="418175" y="1522100"/>
            <a:ext cx="8123100" cy="1493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300"/>
              </a:spcBef>
              <a:spcAft>
                <a:spcPts val="1200"/>
              </a:spcAft>
              <a:buClr>
                <a:srgbClr val="000000"/>
              </a:buClr>
              <a:buSzPts val="1800"/>
              <a:buFont typeface="Arial"/>
              <a:buNone/>
            </a:pPr>
            <a:r>
              <a:rPr i="0" lang="en-GB" sz="1800" u="none" cap="none" strike="noStrike">
                <a:solidFill>
                  <a:srgbClr val="24292E"/>
                </a:solidFill>
                <a:latin typeface="Helvetica Neue Light"/>
                <a:ea typeface="Helvetica Neue Light"/>
                <a:cs typeface="Helvetica Neue Light"/>
                <a:sym typeface="Helvetica Neue Light"/>
              </a:rPr>
              <a:t>Los </a:t>
            </a:r>
            <a:r>
              <a:rPr i="1" lang="en-GB" sz="1800" u="none" cap="none" strike="noStrike">
                <a:solidFill>
                  <a:srgbClr val="24292E"/>
                </a:solidFill>
                <a:latin typeface="Helvetica Neue Light"/>
                <a:ea typeface="Helvetica Neue Light"/>
                <a:cs typeface="Helvetica Neue Light"/>
                <a:sym typeface="Helvetica Neue Light"/>
              </a:rPr>
              <a:t>flex items (hijos)</a:t>
            </a:r>
            <a:r>
              <a:rPr i="0" lang="en-GB" sz="1800" u="none" cap="none" strike="noStrike">
                <a:solidFill>
                  <a:srgbClr val="24292E"/>
                </a:solidFill>
                <a:latin typeface="Helvetica Neue Light"/>
                <a:ea typeface="Helvetica Neue Light"/>
                <a:cs typeface="Helvetica Neue Light"/>
                <a:sym typeface="Helvetica Neue Light"/>
              </a:rPr>
              <a:t> pueden romper la línea del eje horizontal, si les es necesario para conservar las características de sus dimensiones. Esto es de izquierda a derecha, y de arriba a abajo.</a:t>
            </a:r>
            <a:endParaRPr i="0" sz="1800" u="none" cap="none" strike="noStrike">
              <a:solidFill>
                <a:srgbClr val="24292E"/>
              </a:solidFill>
              <a:latin typeface="Helvetica Neue Light"/>
              <a:ea typeface="Helvetica Neue Light"/>
              <a:cs typeface="Helvetica Neue Light"/>
              <a:sym typeface="Helvetica Neue Light"/>
            </a:endParaRPr>
          </a:p>
        </p:txBody>
      </p:sp>
      <p:pic>
        <p:nvPicPr>
          <p:cNvPr id="432" name="Google Shape;432;p63"/>
          <p:cNvPicPr preferRelativeResize="0"/>
          <p:nvPr/>
        </p:nvPicPr>
        <p:blipFill rotWithShape="1">
          <a:blip r:embed="rId4">
            <a:alphaModFix/>
          </a:blip>
          <a:srcRect b="0" l="0" r="0" t="0"/>
          <a:stretch/>
        </p:blipFill>
        <p:spPr>
          <a:xfrm>
            <a:off x="470425" y="3106446"/>
            <a:ext cx="3941250" cy="1398725"/>
          </a:xfrm>
          <a:prstGeom prst="rect">
            <a:avLst/>
          </a:prstGeom>
          <a:noFill/>
          <a:ln>
            <a:noFill/>
          </a:ln>
        </p:spPr>
      </p:pic>
      <p:sp>
        <p:nvSpPr>
          <p:cNvPr id="433" name="Google Shape;433;p63"/>
          <p:cNvSpPr txBox="1"/>
          <p:nvPr/>
        </p:nvSpPr>
        <p:spPr>
          <a:xfrm>
            <a:off x="4692725" y="3142200"/>
            <a:ext cx="3941100" cy="13383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flex-wrap</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wrap</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pic>
        <p:nvPicPr>
          <p:cNvPr id="438" name="Google Shape;438;p6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39" name="Google Shape;439;p64"/>
          <p:cNvSpPr txBox="1"/>
          <p:nvPr/>
        </p:nvSpPr>
        <p:spPr>
          <a:xfrm>
            <a:off x="1005900" y="254275"/>
            <a:ext cx="7125600" cy="11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chemeClr val="dk1"/>
                </a:solidFill>
                <a:latin typeface="Anton"/>
                <a:ea typeface="Anton"/>
                <a:cs typeface="Anton"/>
                <a:sym typeface="Anton"/>
              </a:rPr>
              <a:t>FLEX-WRAP: WRAP-REVERSE</a:t>
            </a:r>
            <a:endParaRPr b="0" i="1" sz="4000" u="none" cap="none" strike="noStrike">
              <a:solidFill>
                <a:srgbClr val="000000"/>
              </a:solidFill>
              <a:latin typeface="Anton"/>
              <a:ea typeface="Anton"/>
              <a:cs typeface="Anton"/>
              <a:sym typeface="Anton"/>
            </a:endParaRPr>
          </a:p>
        </p:txBody>
      </p:sp>
      <p:sp>
        <p:nvSpPr>
          <p:cNvPr id="440" name="Google Shape;440;p64"/>
          <p:cNvSpPr txBox="1"/>
          <p:nvPr/>
        </p:nvSpPr>
        <p:spPr>
          <a:xfrm>
            <a:off x="510450" y="1489500"/>
            <a:ext cx="8123100" cy="1506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300"/>
              </a:spcBef>
              <a:spcAft>
                <a:spcPts val="1200"/>
              </a:spcAft>
              <a:buClr>
                <a:srgbClr val="000000"/>
              </a:buClr>
              <a:buSzPts val="1800"/>
              <a:buFont typeface="Arial"/>
              <a:buNone/>
            </a:pPr>
            <a:r>
              <a:rPr i="0" lang="en-GB" sz="1800" u="none" cap="none" strike="noStrike">
                <a:solidFill>
                  <a:srgbClr val="24292E"/>
                </a:solidFill>
                <a:latin typeface="Helvetica Neue Light"/>
                <a:ea typeface="Helvetica Neue Light"/>
                <a:cs typeface="Helvetica Neue Light"/>
                <a:sym typeface="Helvetica Neue Light"/>
              </a:rPr>
              <a:t>Esta vez el orden es de izquierda a derecha, y de abajo a arriba.</a:t>
            </a:r>
            <a:endParaRPr i="0" sz="1800" u="none" cap="none" strike="noStrike">
              <a:solidFill>
                <a:srgbClr val="24292E"/>
              </a:solidFill>
              <a:latin typeface="Helvetica Neue Light"/>
              <a:ea typeface="Helvetica Neue Light"/>
              <a:cs typeface="Helvetica Neue Light"/>
              <a:sym typeface="Helvetica Neue Light"/>
            </a:endParaRPr>
          </a:p>
        </p:txBody>
      </p:sp>
      <p:pic>
        <p:nvPicPr>
          <p:cNvPr id="441" name="Google Shape;441;p64"/>
          <p:cNvPicPr preferRelativeResize="0"/>
          <p:nvPr/>
        </p:nvPicPr>
        <p:blipFill rotWithShape="1">
          <a:blip r:embed="rId4">
            <a:alphaModFix/>
          </a:blip>
          <a:srcRect b="0" l="0" r="0" t="0"/>
          <a:stretch/>
        </p:blipFill>
        <p:spPr>
          <a:xfrm>
            <a:off x="2264288" y="2079125"/>
            <a:ext cx="4615420" cy="1299875"/>
          </a:xfrm>
          <a:prstGeom prst="rect">
            <a:avLst/>
          </a:prstGeom>
          <a:noFill/>
          <a:ln>
            <a:noFill/>
          </a:ln>
        </p:spPr>
      </p:pic>
      <p:sp>
        <p:nvSpPr>
          <p:cNvPr id="442" name="Google Shape;442;p64"/>
          <p:cNvSpPr txBox="1"/>
          <p:nvPr/>
        </p:nvSpPr>
        <p:spPr>
          <a:xfrm>
            <a:off x="2509175" y="3536375"/>
            <a:ext cx="3941100" cy="13383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flex-wrap</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wrap-reverse</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pic>
        <p:nvPicPr>
          <p:cNvPr id="447" name="Google Shape;447;p6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48" name="Google Shape;448;p65"/>
          <p:cNvSpPr txBox="1"/>
          <p:nvPr/>
        </p:nvSpPr>
        <p:spPr>
          <a:xfrm>
            <a:off x="1005900" y="254275"/>
            <a:ext cx="7125600" cy="11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chemeClr val="dk1"/>
                </a:solidFill>
                <a:latin typeface="Anton"/>
                <a:ea typeface="Anton"/>
                <a:cs typeface="Anton"/>
                <a:sym typeface="Anton"/>
              </a:rPr>
              <a:t>FLEX-WRAP - RESUMEN</a:t>
            </a:r>
            <a:endParaRPr b="0" i="1" sz="4000" u="none" cap="none" strike="noStrike">
              <a:solidFill>
                <a:srgbClr val="000000"/>
              </a:solidFill>
              <a:latin typeface="Anton"/>
              <a:ea typeface="Anton"/>
              <a:cs typeface="Anton"/>
              <a:sym typeface="Anton"/>
            </a:endParaRPr>
          </a:p>
        </p:txBody>
      </p:sp>
      <p:pic>
        <p:nvPicPr>
          <p:cNvPr id="449" name="Google Shape;449;p65"/>
          <p:cNvPicPr preferRelativeResize="0"/>
          <p:nvPr/>
        </p:nvPicPr>
        <p:blipFill rotWithShape="1">
          <a:blip r:embed="rId4">
            <a:alphaModFix/>
          </a:blip>
          <a:srcRect b="0" l="0" r="0" t="0"/>
          <a:stretch/>
        </p:blipFill>
        <p:spPr>
          <a:xfrm>
            <a:off x="1495875" y="1568800"/>
            <a:ext cx="6001100" cy="3260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24" name="Shape 124"/>
        <p:cNvGrpSpPr/>
        <p:nvPr/>
      </p:nvGrpSpPr>
      <p:grpSpPr>
        <a:xfrm>
          <a:off x="0" y="0"/>
          <a:ext cx="0" cy="0"/>
          <a:chOff x="0" y="0"/>
          <a:chExt cx="0" cy="0"/>
        </a:xfrm>
      </p:grpSpPr>
      <p:sp>
        <p:nvSpPr>
          <p:cNvPr id="125" name="Google Shape;125;p30"/>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Conocer nuevos elementos de flexbox.</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Aplicar sus diferentes variantes.</a:t>
            </a:r>
            <a:endParaRPr sz="1800">
              <a:latin typeface="Helvetica Neue Light"/>
              <a:ea typeface="Helvetica Neue Light"/>
              <a:cs typeface="Helvetica Neue Light"/>
              <a:sym typeface="Helvetica Neue Light"/>
            </a:endParaRPr>
          </a:p>
        </p:txBody>
      </p:sp>
      <p:pic>
        <p:nvPicPr>
          <p:cNvPr id="126" name="Google Shape;126;p3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27" name="Google Shape;127;p30"/>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n-GB"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128" name="Google Shape;128;p30"/>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pic>
        <p:nvPicPr>
          <p:cNvPr id="454" name="Google Shape;454;p6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55" name="Google Shape;455;p66"/>
          <p:cNvSpPr txBox="1"/>
          <p:nvPr/>
        </p:nvSpPr>
        <p:spPr>
          <a:xfrm>
            <a:off x="1005900" y="254275"/>
            <a:ext cx="7125600" cy="11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chemeClr val="dk1"/>
                </a:solidFill>
                <a:latin typeface="Anton"/>
                <a:ea typeface="Anton"/>
                <a:cs typeface="Anton"/>
                <a:sym typeface="Anton"/>
              </a:rPr>
              <a:t>FLEX-FLOW</a:t>
            </a:r>
            <a:endParaRPr b="0" i="1" sz="4000" u="none" cap="none" strike="noStrike">
              <a:solidFill>
                <a:srgbClr val="000000"/>
              </a:solidFill>
              <a:latin typeface="Anton"/>
              <a:ea typeface="Anton"/>
              <a:cs typeface="Anton"/>
              <a:sym typeface="Anton"/>
            </a:endParaRPr>
          </a:p>
        </p:txBody>
      </p:sp>
      <p:sp>
        <p:nvSpPr>
          <p:cNvPr id="456" name="Google Shape;456;p66"/>
          <p:cNvSpPr txBox="1"/>
          <p:nvPr/>
        </p:nvSpPr>
        <p:spPr>
          <a:xfrm>
            <a:off x="507150" y="1412075"/>
            <a:ext cx="8123100" cy="1681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300"/>
              </a:spcBef>
              <a:spcAft>
                <a:spcPts val="0"/>
              </a:spcAft>
              <a:buClr>
                <a:srgbClr val="000000"/>
              </a:buClr>
              <a:buSzPts val="1800"/>
              <a:buFont typeface="Arial"/>
              <a:buNone/>
            </a:pPr>
            <a:r>
              <a:rPr i="0" lang="en-GB" sz="1800" u="none" cap="none" strike="noStrike">
                <a:solidFill>
                  <a:srgbClr val="24292E"/>
                </a:solidFill>
                <a:latin typeface="Helvetica Neue Light"/>
                <a:ea typeface="Helvetica Neue Light"/>
                <a:cs typeface="Helvetica Neue Light"/>
                <a:sym typeface="Helvetica Neue Light"/>
              </a:rPr>
              <a:t>Es la forma abreviada (shorthand) o rápida para las propiedades: </a:t>
            </a:r>
            <a:endParaRPr i="0" sz="1800" u="none" cap="none" strike="noStrike">
              <a:solidFill>
                <a:srgbClr val="24292E"/>
              </a:solidFill>
              <a:latin typeface="Helvetica Neue Light"/>
              <a:ea typeface="Helvetica Neue Light"/>
              <a:cs typeface="Helvetica Neue Light"/>
              <a:sym typeface="Helvetica Neue Light"/>
            </a:endParaRPr>
          </a:p>
          <a:p>
            <a:pPr indent="-342900" lvl="0" marL="457200" marR="0" rtl="0" algn="l">
              <a:lnSpc>
                <a:spcPct val="115000"/>
              </a:lnSpc>
              <a:spcBef>
                <a:spcPts val="1200"/>
              </a:spcBef>
              <a:spcAft>
                <a:spcPts val="0"/>
              </a:spcAft>
              <a:buClr>
                <a:srgbClr val="3CEFAB"/>
              </a:buClr>
              <a:buSzPts val="1800"/>
              <a:buFont typeface="Helvetica Neue Light"/>
              <a:buChar char="●"/>
            </a:pPr>
            <a:r>
              <a:rPr i="1" lang="en-GB" sz="1800" u="none" cap="none" strike="noStrike">
                <a:solidFill>
                  <a:srgbClr val="24292E"/>
                </a:solidFill>
                <a:latin typeface="Helvetica Neue Light"/>
                <a:ea typeface="Helvetica Neue Light"/>
                <a:cs typeface="Helvetica Neue Light"/>
                <a:sym typeface="Helvetica Neue Light"/>
              </a:rPr>
              <a:t>flex-direction</a:t>
            </a:r>
            <a:endParaRPr i="0" sz="1800" u="none" cap="none" strike="noStrike">
              <a:solidFill>
                <a:srgbClr val="24292E"/>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Helvetica Neue Light"/>
              <a:buChar char="●"/>
            </a:pPr>
            <a:r>
              <a:rPr i="1" lang="en-GB" sz="1800" u="none" cap="none" strike="noStrike">
                <a:solidFill>
                  <a:srgbClr val="24292E"/>
                </a:solidFill>
                <a:latin typeface="Helvetica Neue Light"/>
                <a:ea typeface="Helvetica Neue Light"/>
                <a:cs typeface="Helvetica Neue Light"/>
                <a:sym typeface="Helvetica Neue Light"/>
              </a:rPr>
              <a:t>flex-wrap</a:t>
            </a:r>
            <a:endParaRPr i="0" sz="1800" u="none" cap="none" strike="noStrike">
              <a:solidFill>
                <a:srgbClr val="24292E"/>
              </a:solidFill>
              <a:latin typeface="Helvetica Neue Light"/>
              <a:ea typeface="Helvetica Neue Light"/>
              <a:cs typeface="Helvetica Neue Light"/>
              <a:sym typeface="Helvetica Neue Light"/>
            </a:endParaRPr>
          </a:p>
          <a:p>
            <a:pPr indent="0" lvl="0" marL="0" marR="0" rtl="0" algn="ctr">
              <a:lnSpc>
                <a:spcPct val="115000"/>
              </a:lnSpc>
              <a:spcBef>
                <a:spcPts val="1200"/>
              </a:spcBef>
              <a:spcAft>
                <a:spcPts val="1200"/>
              </a:spcAft>
              <a:buClr>
                <a:srgbClr val="000000"/>
              </a:buClr>
              <a:buSzPts val="1800"/>
              <a:buFont typeface="Arial"/>
              <a:buNone/>
            </a:pPr>
            <a:r>
              <a:rPr i="0" lang="en-GB" sz="1800" u="none" cap="none" strike="noStrike">
                <a:solidFill>
                  <a:srgbClr val="24292E"/>
                </a:solidFill>
                <a:latin typeface="Helvetica Neue Light"/>
                <a:ea typeface="Helvetica Neue Light"/>
                <a:cs typeface="Helvetica Neue Light"/>
                <a:sym typeface="Helvetica Neue Light"/>
              </a:rPr>
              <a:t>Se pone primero la propiedad de </a:t>
            </a:r>
            <a:r>
              <a:rPr i="1" lang="en-GB" sz="1800" u="none" cap="none" strike="noStrike">
                <a:solidFill>
                  <a:srgbClr val="24292E"/>
                </a:solidFill>
                <a:latin typeface="Helvetica Neue Light"/>
                <a:ea typeface="Helvetica Neue Light"/>
                <a:cs typeface="Helvetica Neue Light"/>
                <a:sym typeface="Helvetica Neue Light"/>
              </a:rPr>
              <a:t>flex-direction,</a:t>
            </a:r>
            <a:r>
              <a:rPr i="0" lang="en-GB" sz="1800" u="none" cap="none" strike="noStrike">
                <a:solidFill>
                  <a:srgbClr val="24292E"/>
                </a:solidFill>
                <a:latin typeface="Helvetica Neue Light"/>
                <a:ea typeface="Helvetica Neue Light"/>
                <a:cs typeface="Helvetica Neue Light"/>
                <a:sym typeface="Helvetica Neue Light"/>
              </a:rPr>
              <a:t> y luego la de </a:t>
            </a:r>
            <a:r>
              <a:rPr i="1" lang="en-GB" sz="1800" u="none" cap="none" strike="noStrike">
                <a:solidFill>
                  <a:srgbClr val="24292E"/>
                </a:solidFill>
                <a:latin typeface="Helvetica Neue Light"/>
                <a:ea typeface="Helvetica Neue Light"/>
                <a:cs typeface="Helvetica Neue Light"/>
                <a:sym typeface="Helvetica Neue Light"/>
              </a:rPr>
              <a:t>flex-wrap.</a:t>
            </a:r>
            <a:endParaRPr i="0" sz="1800" u="none" cap="none" strike="noStrike">
              <a:solidFill>
                <a:srgbClr val="24292E"/>
              </a:solidFill>
              <a:latin typeface="Helvetica Neue Light"/>
              <a:ea typeface="Helvetica Neue Light"/>
              <a:cs typeface="Helvetica Neue Light"/>
              <a:sym typeface="Helvetica Neue Light"/>
            </a:endParaRPr>
          </a:p>
        </p:txBody>
      </p:sp>
      <p:sp>
        <p:nvSpPr>
          <p:cNvPr id="457" name="Google Shape;457;p66"/>
          <p:cNvSpPr txBox="1"/>
          <p:nvPr/>
        </p:nvSpPr>
        <p:spPr>
          <a:xfrm>
            <a:off x="2535225" y="3234350"/>
            <a:ext cx="3753000" cy="13383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flex-flow</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row</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nowrap</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pic>
        <p:nvPicPr>
          <p:cNvPr id="462" name="Google Shape;462;p6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63" name="Google Shape;463;p67"/>
          <p:cNvSpPr txBox="1"/>
          <p:nvPr/>
        </p:nvSpPr>
        <p:spPr>
          <a:xfrm>
            <a:off x="1005900" y="482875"/>
            <a:ext cx="71256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300"/>
              </a:spcBef>
              <a:spcAft>
                <a:spcPts val="1200"/>
              </a:spcAft>
              <a:buClr>
                <a:srgbClr val="000000"/>
              </a:buClr>
              <a:buSzPts val="4000"/>
              <a:buFont typeface="Arial"/>
              <a:buNone/>
            </a:pPr>
            <a:r>
              <a:rPr b="0" i="1" lang="en-GB" sz="4000" u="none" cap="none" strike="noStrike">
                <a:solidFill>
                  <a:schemeClr val="dk1"/>
                </a:solidFill>
                <a:latin typeface="Anton"/>
                <a:ea typeface="Anton"/>
                <a:cs typeface="Anton"/>
                <a:sym typeface="Anton"/>
              </a:rPr>
              <a:t>JUSTIFY-CONTENT</a:t>
            </a:r>
            <a:endParaRPr b="0" i="1" sz="4000" u="none" cap="none" strike="noStrike">
              <a:solidFill>
                <a:srgbClr val="000000"/>
              </a:solidFill>
              <a:latin typeface="Anton"/>
              <a:ea typeface="Anton"/>
              <a:cs typeface="Anton"/>
              <a:sym typeface="Anton"/>
            </a:endParaRPr>
          </a:p>
        </p:txBody>
      </p:sp>
      <p:sp>
        <p:nvSpPr>
          <p:cNvPr id="464" name="Google Shape;464;p67"/>
          <p:cNvSpPr txBox="1"/>
          <p:nvPr/>
        </p:nvSpPr>
        <p:spPr>
          <a:xfrm>
            <a:off x="726050" y="1551475"/>
            <a:ext cx="7682400" cy="3000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3CEFAB"/>
              </a:buClr>
              <a:buSzPts val="1800"/>
              <a:buFont typeface="Didact Gothic"/>
              <a:buChar char="●"/>
            </a:pPr>
            <a:r>
              <a:rPr i="1" lang="en-GB" sz="1800" u="none" cap="none" strike="noStrike">
                <a:solidFill>
                  <a:srgbClr val="24292E"/>
                </a:solidFill>
                <a:highlight>
                  <a:srgbClr val="FFFFFF"/>
                </a:highlight>
                <a:latin typeface="Helvetica Neue Light"/>
                <a:ea typeface="Helvetica Neue Light"/>
                <a:cs typeface="Helvetica Neue Light"/>
                <a:sym typeface="Helvetica Neue Light"/>
              </a:rPr>
              <a:t>Justify-content</a:t>
            </a:r>
            <a:r>
              <a:rPr i="0" lang="en-GB" sz="1800" u="none" cap="none" strike="noStrike">
                <a:solidFill>
                  <a:srgbClr val="24292E"/>
                </a:solidFill>
                <a:highlight>
                  <a:srgbClr val="FFFFFF"/>
                </a:highlight>
                <a:latin typeface="Helvetica Neue Light"/>
                <a:ea typeface="Helvetica Neue Light"/>
                <a:cs typeface="Helvetica Neue Light"/>
                <a:sym typeface="Helvetica Neue Light"/>
              </a:rPr>
              <a:t> nos va a permitir alinear los elementos.</a:t>
            </a:r>
            <a:endParaRPr i="0" sz="1800" u="none" cap="none" strike="noStrike">
              <a:solidFill>
                <a:srgbClr val="24292E"/>
              </a:solidFill>
              <a:highlight>
                <a:srgbClr val="FFFFFF"/>
              </a:highlight>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Helvetica Neue Light"/>
              <a:buChar char="●"/>
            </a:pPr>
            <a:r>
              <a:rPr i="0" lang="en-GB" sz="1800" u="none" cap="none" strike="noStrike">
                <a:solidFill>
                  <a:srgbClr val="24292E"/>
                </a:solidFill>
                <a:highlight>
                  <a:srgbClr val="FFFFFF"/>
                </a:highlight>
                <a:latin typeface="Helvetica Neue Light"/>
                <a:ea typeface="Helvetica Neue Light"/>
                <a:cs typeface="Helvetica Neue Light"/>
                <a:sym typeface="Helvetica Neue Light"/>
              </a:rPr>
              <a:t>Esto puede ser de forma vertical u horizontal, según lo especifiquemos con </a:t>
            </a:r>
            <a:r>
              <a:rPr i="1" lang="en-GB" sz="1800" u="none" cap="none" strike="noStrike">
                <a:solidFill>
                  <a:srgbClr val="24292E"/>
                </a:solidFill>
                <a:highlight>
                  <a:srgbClr val="FFFFFF"/>
                </a:highlight>
                <a:latin typeface="Helvetica Neue Light"/>
                <a:ea typeface="Helvetica Neue Light"/>
                <a:cs typeface="Helvetica Neue Light"/>
                <a:sym typeface="Helvetica Neue Light"/>
              </a:rPr>
              <a:t>flex-direction.</a:t>
            </a:r>
            <a:endParaRPr i="0" sz="1800" u="none" cap="none" strike="noStrike">
              <a:solidFill>
                <a:srgbClr val="24292E"/>
              </a:solidFill>
              <a:highlight>
                <a:srgbClr val="FFFFFF"/>
              </a:highlight>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Helvetica Neue Light"/>
              <a:buChar char="●"/>
            </a:pPr>
            <a:r>
              <a:rPr i="0" lang="en-GB" sz="1800" u="none" cap="none" strike="noStrike">
                <a:solidFill>
                  <a:srgbClr val="24292E"/>
                </a:solidFill>
                <a:highlight>
                  <a:srgbClr val="FFFFFF"/>
                </a:highlight>
                <a:latin typeface="Helvetica Neue Light"/>
                <a:ea typeface="Helvetica Neue Light"/>
                <a:cs typeface="Helvetica Neue Light"/>
                <a:sym typeface="Helvetica Neue Light"/>
              </a:rPr>
              <a:t>Nos va a ayudar a distribuir los </a:t>
            </a:r>
            <a:r>
              <a:rPr i="1" lang="en-GB" sz="1800" u="none" cap="none" strike="noStrike">
                <a:solidFill>
                  <a:srgbClr val="24292E"/>
                </a:solidFill>
                <a:highlight>
                  <a:srgbClr val="FFFFFF"/>
                </a:highlight>
                <a:latin typeface="Helvetica Neue Light"/>
                <a:ea typeface="Helvetica Neue Light"/>
                <a:cs typeface="Helvetica Neue Light"/>
                <a:sym typeface="Helvetica Neue Light"/>
              </a:rPr>
              <a:t>flex items (hijos)</a:t>
            </a:r>
            <a:r>
              <a:rPr i="0" lang="en-GB" sz="1800" u="none" cap="none" strike="noStrike">
                <a:solidFill>
                  <a:srgbClr val="24292E"/>
                </a:solidFill>
                <a:highlight>
                  <a:srgbClr val="FFFFFF"/>
                </a:highlight>
                <a:latin typeface="Helvetica Neue Light"/>
                <a:ea typeface="Helvetica Neue Light"/>
                <a:cs typeface="Helvetica Neue Light"/>
                <a:sym typeface="Helvetica Neue Light"/>
              </a:rPr>
              <a:t> en el </a:t>
            </a:r>
            <a:r>
              <a:rPr i="1" lang="en-GB" sz="1800" u="none" cap="none" strike="noStrike">
                <a:solidFill>
                  <a:srgbClr val="24292E"/>
                </a:solidFill>
                <a:highlight>
                  <a:srgbClr val="FFFFFF"/>
                </a:highlight>
                <a:latin typeface="Helvetica Neue Light"/>
                <a:ea typeface="Helvetica Neue Light"/>
                <a:cs typeface="Helvetica Neue Light"/>
                <a:sym typeface="Helvetica Neue Light"/>
              </a:rPr>
              <a:t>contenedor (padre),</a:t>
            </a:r>
            <a:r>
              <a:rPr i="0" lang="en-GB" sz="1800" u="none" cap="none" strike="noStrike">
                <a:solidFill>
                  <a:srgbClr val="24292E"/>
                </a:solidFill>
                <a:highlight>
                  <a:srgbClr val="FFFFFF"/>
                </a:highlight>
                <a:latin typeface="Helvetica Neue Light"/>
                <a:ea typeface="Helvetica Neue Light"/>
                <a:cs typeface="Helvetica Neue Light"/>
                <a:sym typeface="Helvetica Neue Light"/>
              </a:rPr>
              <a:t> cuando los ítems no utilicen todo el espacio disponible en su eje principal actual. </a:t>
            </a:r>
            <a:endParaRPr i="0" sz="1800" u="none" cap="none" strike="noStrike">
              <a:solidFill>
                <a:srgbClr val="24292E"/>
              </a:solidFill>
              <a:highlight>
                <a:srgbClr val="FFFFFF"/>
              </a:highlight>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Helvetica Neue Light"/>
              <a:buChar char="●"/>
            </a:pPr>
            <a:r>
              <a:rPr i="0" lang="en-GB" sz="1800" u="none" cap="none" strike="noStrike">
                <a:solidFill>
                  <a:srgbClr val="24292E"/>
                </a:solidFill>
                <a:highlight>
                  <a:srgbClr val="E0FF00"/>
                </a:highlight>
                <a:latin typeface="Helvetica Neue Light"/>
                <a:ea typeface="Helvetica Neue Light"/>
                <a:cs typeface="Helvetica Neue Light"/>
                <a:sym typeface="Helvetica Neue Light"/>
              </a:rPr>
              <a:t>Los siguientes ejemplos parten de la base del contenedor en “row”.</a:t>
            </a:r>
            <a:endParaRPr i="0" sz="1800" u="none" cap="none" strike="noStrike">
              <a:solidFill>
                <a:srgbClr val="24292E"/>
              </a:solidFill>
              <a:highlight>
                <a:srgbClr val="E0FF00"/>
              </a:highlight>
              <a:latin typeface="Helvetica Neue Light"/>
              <a:ea typeface="Helvetica Neue Light"/>
              <a:cs typeface="Helvetica Neue Light"/>
              <a:sym typeface="Helvetica Neue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pic>
        <p:nvPicPr>
          <p:cNvPr id="469" name="Google Shape;469;p6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70" name="Google Shape;470;p68"/>
          <p:cNvSpPr txBox="1"/>
          <p:nvPr/>
        </p:nvSpPr>
        <p:spPr>
          <a:xfrm>
            <a:off x="726050" y="1551475"/>
            <a:ext cx="7682400" cy="1338300"/>
          </a:xfrm>
          <a:prstGeom prst="rect">
            <a:avLst/>
          </a:prstGeom>
          <a:noFill/>
          <a:ln>
            <a:noFill/>
          </a:ln>
        </p:spPr>
        <p:txBody>
          <a:bodyPr anchorCtr="0" anchor="t" bIns="91425" lIns="91425" spcFirstLastPara="1" rIns="91425" wrap="square" tIns="91425">
            <a:noAutofit/>
          </a:bodyPr>
          <a:lstStyle/>
          <a:p>
            <a:pPr indent="0" lvl="0" marL="45720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24292E"/>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200"/>
              <a:buFont typeface="Arial"/>
              <a:buNone/>
            </a:pPr>
            <a:r>
              <a:rPr i="0" lang="en-GB" sz="2000" u="none" cap="none" strike="noStrike">
                <a:solidFill>
                  <a:srgbClr val="24292E"/>
                </a:solidFill>
                <a:highlight>
                  <a:srgbClr val="E0FF00"/>
                </a:highlight>
                <a:latin typeface="Helvetica Neue Light"/>
                <a:ea typeface="Helvetica Neue Light"/>
                <a:cs typeface="Helvetica Neue Light"/>
                <a:sym typeface="Helvetica Neue Light"/>
              </a:rPr>
              <a:t>Los siguientes ejemplos parten de la base del contenedor en “row”: </a:t>
            </a:r>
            <a:endParaRPr i="0" sz="2000" u="none" cap="none" strike="noStrike">
              <a:solidFill>
                <a:srgbClr val="24292E"/>
              </a:solidFill>
              <a:highlight>
                <a:srgbClr val="E0FF00"/>
              </a:highlight>
              <a:latin typeface="Helvetica Neue Light"/>
              <a:ea typeface="Helvetica Neue Light"/>
              <a:cs typeface="Helvetica Neue Light"/>
              <a:sym typeface="Helvetica Neue Light"/>
            </a:endParaRPr>
          </a:p>
        </p:txBody>
      </p:sp>
      <p:sp>
        <p:nvSpPr>
          <p:cNvPr id="471" name="Google Shape;471;p68"/>
          <p:cNvSpPr txBox="1"/>
          <p:nvPr/>
        </p:nvSpPr>
        <p:spPr>
          <a:xfrm>
            <a:off x="1509050" y="2955775"/>
            <a:ext cx="6116400" cy="13383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row</a:t>
            </a:r>
            <a:r>
              <a:rPr b="0" i="0" lang="en-GB" sz="1400" u="none" cap="none" strike="noStrike">
                <a:solidFill>
                  <a:schemeClr val="dk1"/>
                </a:solidFill>
                <a:latin typeface="Consolas"/>
                <a:ea typeface="Consolas"/>
                <a:cs typeface="Consolas"/>
                <a:sym typeface="Consolas"/>
              </a:rPr>
              <a:t>; </a:t>
            </a:r>
            <a:endParaRPr b="0" i="0" sz="1400" u="none" cap="none" strike="noStrike">
              <a:solidFill>
                <a:srgbClr val="008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sp>
        <p:nvSpPr>
          <p:cNvPr id="472" name="Google Shape;472;p68"/>
          <p:cNvSpPr txBox="1"/>
          <p:nvPr/>
        </p:nvSpPr>
        <p:spPr>
          <a:xfrm>
            <a:off x="1005900" y="482875"/>
            <a:ext cx="71256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300"/>
              </a:spcBef>
              <a:spcAft>
                <a:spcPts val="1200"/>
              </a:spcAft>
              <a:buClr>
                <a:srgbClr val="000000"/>
              </a:buClr>
              <a:buSzPts val="4000"/>
              <a:buFont typeface="Arial"/>
              <a:buNone/>
            </a:pPr>
            <a:r>
              <a:rPr b="0" i="1" lang="en-GB" sz="4000" u="none" cap="none" strike="noStrike">
                <a:solidFill>
                  <a:schemeClr val="dk1"/>
                </a:solidFill>
                <a:latin typeface="Anton"/>
                <a:ea typeface="Anton"/>
                <a:cs typeface="Anton"/>
                <a:sym typeface="Anton"/>
              </a:rPr>
              <a:t>JUSTIFY-CONTENT</a:t>
            </a:r>
            <a:endParaRPr b="0" i="1" sz="4000" u="none" cap="none" strike="noStrike">
              <a:solidFill>
                <a:srgbClr val="000000"/>
              </a:solidFill>
              <a:latin typeface="Anton"/>
              <a:ea typeface="Anton"/>
              <a:cs typeface="Anton"/>
              <a:sym typeface="Anto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pic>
        <p:nvPicPr>
          <p:cNvPr id="477" name="Google Shape;477;p6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78" name="Google Shape;478;p69"/>
          <p:cNvSpPr txBox="1"/>
          <p:nvPr/>
        </p:nvSpPr>
        <p:spPr>
          <a:xfrm>
            <a:off x="1005900" y="254275"/>
            <a:ext cx="7125600" cy="11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chemeClr val="dk1"/>
                </a:solidFill>
                <a:latin typeface="Anton"/>
                <a:ea typeface="Anton"/>
                <a:cs typeface="Anton"/>
                <a:sym typeface="Anton"/>
              </a:rPr>
              <a:t>JUSTIFY-CONTENT: FLEX-START</a:t>
            </a:r>
            <a:endParaRPr b="0" i="1" sz="4000" u="none" cap="none" strike="noStrike">
              <a:solidFill>
                <a:srgbClr val="000000"/>
              </a:solidFill>
              <a:latin typeface="Anton"/>
              <a:ea typeface="Anton"/>
              <a:cs typeface="Anton"/>
              <a:sym typeface="Anton"/>
            </a:endParaRPr>
          </a:p>
        </p:txBody>
      </p:sp>
      <p:sp>
        <p:nvSpPr>
          <p:cNvPr id="479" name="Google Shape;479;p69"/>
          <p:cNvSpPr txBox="1"/>
          <p:nvPr/>
        </p:nvSpPr>
        <p:spPr>
          <a:xfrm>
            <a:off x="964650" y="1991400"/>
            <a:ext cx="7125600" cy="13959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row</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justify-content</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flex-start</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08000"/>
                </a:solidFill>
                <a:latin typeface="Consolas"/>
                <a:ea typeface="Consolas"/>
                <a:cs typeface="Consolas"/>
                <a:sym typeface="Consolas"/>
              </a:rPr>
              <a:t>/* predeterminado */</a:t>
            </a:r>
            <a:endParaRPr b="0" i="0" sz="1400" u="none" cap="none" strike="noStrike">
              <a:solidFill>
                <a:srgbClr val="008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sp>
        <p:nvSpPr>
          <p:cNvPr id="480" name="Google Shape;480;p69"/>
          <p:cNvSpPr txBox="1"/>
          <p:nvPr/>
        </p:nvSpPr>
        <p:spPr>
          <a:xfrm>
            <a:off x="853500" y="1468774"/>
            <a:ext cx="7535400" cy="737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300"/>
              </a:spcBef>
              <a:spcAft>
                <a:spcPts val="1200"/>
              </a:spcAft>
              <a:buClr>
                <a:srgbClr val="000000"/>
              </a:buClr>
              <a:buSzPts val="1800"/>
              <a:buFont typeface="Arial"/>
              <a:buNone/>
            </a:pPr>
            <a:r>
              <a:rPr lang="en-GB" sz="1800">
                <a:solidFill>
                  <a:srgbClr val="24292E"/>
                </a:solidFill>
                <a:latin typeface="Helvetica Neue Light"/>
                <a:ea typeface="Helvetica Neue Light"/>
                <a:cs typeface="Helvetica Neue Light"/>
                <a:sym typeface="Helvetica Neue Light"/>
              </a:rPr>
              <a:t>Consiste en </a:t>
            </a:r>
            <a:r>
              <a:rPr i="0" lang="en-GB" sz="1800" u="none" cap="none" strike="noStrike">
                <a:solidFill>
                  <a:srgbClr val="24292E"/>
                </a:solidFill>
                <a:latin typeface="Helvetica Neue Light"/>
                <a:ea typeface="Helvetica Neue Light"/>
                <a:cs typeface="Helvetica Neue Light"/>
                <a:sym typeface="Helvetica Neue Light"/>
              </a:rPr>
              <a:t>alinear los </a:t>
            </a:r>
            <a:r>
              <a:rPr i="1" lang="en-GB" sz="1800" u="none" cap="none" strike="noStrike">
                <a:solidFill>
                  <a:srgbClr val="24292E"/>
                </a:solidFill>
                <a:latin typeface="Helvetica Neue Light"/>
                <a:ea typeface="Helvetica Neue Light"/>
                <a:cs typeface="Helvetica Neue Light"/>
                <a:sym typeface="Helvetica Neue Light"/>
              </a:rPr>
              <a:t>flex items (hijos)</a:t>
            </a:r>
            <a:r>
              <a:rPr i="0" lang="en-GB" sz="1800" u="none" cap="none" strike="noStrike">
                <a:solidFill>
                  <a:srgbClr val="24292E"/>
                </a:solidFill>
                <a:latin typeface="Helvetica Neue Light"/>
                <a:ea typeface="Helvetica Neue Light"/>
                <a:cs typeface="Helvetica Neue Light"/>
                <a:sym typeface="Helvetica Neue Light"/>
              </a:rPr>
              <a:t> al lado izquierdo.</a:t>
            </a:r>
            <a:br>
              <a:rPr i="0" lang="en-GB" sz="1800" u="none" cap="none" strike="noStrike">
                <a:solidFill>
                  <a:srgbClr val="24292E"/>
                </a:solidFill>
                <a:latin typeface="Helvetica Neue Light"/>
                <a:ea typeface="Helvetica Neue Light"/>
                <a:cs typeface="Helvetica Neue Light"/>
                <a:sym typeface="Helvetica Neue Light"/>
              </a:rPr>
            </a:br>
            <a:endParaRPr i="0" sz="1800" u="none" cap="none" strike="noStrike">
              <a:solidFill>
                <a:srgbClr val="24292E"/>
              </a:solidFill>
              <a:latin typeface="Helvetica Neue Light"/>
              <a:ea typeface="Helvetica Neue Light"/>
              <a:cs typeface="Helvetica Neue Light"/>
              <a:sym typeface="Helvetica Neue Light"/>
            </a:endParaRPr>
          </a:p>
        </p:txBody>
      </p:sp>
      <p:pic>
        <p:nvPicPr>
          <p:cNvPr id="481" name="Google Shape;481;p69"/>
          <p:cNvPicPr preferRelativeResize="0"/>
          <p:nvPr/>
        </p:nvPicPr>
        <p:blipFill rotWithShape="1">
          <a:blip r:embed="rId4">
            <a:alphaModFix/>
          </a:blip>
          <a:srcRect b="0" l="0" r="0" t="0"/>
          <a:stretch/>
        </p:blipFill>
        <p:spPr>
          <a:xfrm>
            <a:off x="1386874" y="3630001"/>
            <a:ext cx="6381288" cy="102632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pic>
        <p:nvPicPr>
          <p:cNvPr id="486" name="Google Shape;486;p7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87" name="Google Shape;487;p70"/>
          <p:cNvSpPr txBox="1"/>
          <p:nvPr/>
        </p:nvSpPr>
        <p:spPr>
          <a:xfrm>
            <a:off x="1005900" y="254275"/>
            <a:ext cx="7125600" cy="11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chemeClr val="dk1"/>
                </a:solidFill>
                <a:latin typeface="Anton"/>
                <a:ea typeface="Anton"/>
                <a:cs typeface="Anton"/>
                <a:sym typeface="Anton"/>
              </a:rPr>
              <a:t>JUSTIFY-CONTENT: FLEX-END</a:t>
            </a:r>
            <a:endParaRPr b="0" i="1" sz="4000" u="none" cap="none" strike="noStrike">
              <a:solidFill>
                <a:srgbClr val="000000"/>
              </a:solidFill>
              <a:latin typeface="Anton"/>
              <a:ea typeface="Anton"/>
              <a:cs typeface="Anton"/>
              <a:sym typeface="Anton"/>
            </a:endParaRPr>
          </a:p>
        </p:txBody>
      </p:sp>
      <p:sp>
        <p:nvSpPr>
          <p:cNvPr id="488" name="Google Shape;488;p70"/>
          <p:cNvSpPr txBox="1"/>
          <p:nvPr/>
        </p:nvSpPr>
        <p:spPr>
          <a:xfrm>
            <a:off x="964650" y="1991400"/>
            <a:ext cx="7125600" cy="13959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row</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justify-content</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flex-end</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sp>
        <p:nvSpPr>
          <p:cNvPr id="489" name="Google Shape;489;p70"/>
          <p:cNvSpPr txBox="1"/>
          <p:nvPr/>
        </p:nvSpPr>
        <p:spPr>
          <a:xfrm>
            <a:off x="853500" y="1468774"/>
            <a:ext cx="7535400" cy="737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300"/>
              </a:spcBef>
              <a:spcAft>
                <a:spcPts val="1200"/>
              </a:spcAft>
              <a:buClr>
                <a:srgbClr val="000000"/>
              </a:buClr>
              <a:buSzPts val="1800"/>
              <a:buFont typeface="Arial"/>
              <a:buNone/>
            </a:pPr>
            <a:r>
              <a:rPr lang="en-GB" sz="1800">
                <a:solidFill>
                  <a:srgbClr val="24292E"/>
                </a:solidFill>
                <a:latin typeface="Helvetica Neue Light"/>
                <a:ea typeface="Helvetica Neue Light"/>
                <a:cs typeface="Helvetica Neue Light"/>
                <a:sym typeface="Helvetica Neue Light"/>
              </a:rPr>
              <a:t>Consiste en </a:t>
            </a:r>
            <a:r>
              <a:rPr i="0" lang="en-GB" sz="1800" u="none" cap="none" strike="noStrike">
                <a:solidFill>
                  <a:srgbClr val="24292E"/>
                </a:solidFill>
                <a:latin typeface="Helvetica Neue Light"/>
                <a:ea typeface="Helvetica Neue Light"/>
                <a:cs typeface="Helvetica Neue Light"/>
                <a:sym typeface="Helvetica Neue Light"/>
              </a:rPr>
              <a:t>alinear los </a:t>
            </a:r>
            <a:r>
              <a:rPr i="1" lang="en-GB" sz="1800" u="none" cap="none" strike="noStrike">
                <a:solidFill>
                  <a:srgbClr val="24292E"/>
                </a:solidFill>
                <a:latin typeface="Helvetica Neue Light"/>
                <a:ea typeface="Helvetica Neue Light"/>
                <a:cs typeface="Helvetica Neue Light"/>
                <a:sym typeface="Helvetica Neue Light"/>
              </a:rPr>
              <a:t>flex items (hijos)</a:t>
            </a:r>
            <a:r>
              <a:rPr i="0" lang="en-GB" sz="1800" u="none" cap="none" strike="noStrike">
                <a:solidFill>
                  <a:srgbClr val="24292E"/>
                </a:solidFill>
                <a:latin typeface="Helvetica Neue Light"/>
                <a:ea typeface="Helvetica Neue Light"/>
                <a:cs typeface="Helvetica Neue Light"/>
                <a:sym typeface="Helvetica Neue Light"/>
              </a:rPr>
              <a:t> al lado derecho.</a:t>
            </a:r>
            <a:br>
              <a:rPr i="0" lang="en-GB" sz="1800" u="none" cap="none" strike="noStrike">
                <a:solidFill>
                  <a:srgbClr val="24292E"/>
                </a:solidFill>
                <a:latin typeface="Helvetica Neue Light"/>
                <a:ea typeface="Helvetica Neue Light"/>
                <a:cs typeface="Helvetica Neue Light"/>
                <a:sym typeface="Helvetica Neue Light"/>
              </a:rPr>
            </a:br>
            <a:endParaRPr i="0" sz="1800" u="none" cap="none" strike="noStrike">
              <a:solidFill>
                <a:srgbClr val="24292E"/>
              </a:solidFill>
              <a:latin typeface="Helvetica Neue Light"/>
              <a:ea typeface="Helvetica Neue Light"/>
              <a:cs typeface="Helvetica Neue Light"/>
              <a:sym typeface="Helvetica Neue Light"/>
            </a:endParaRPr>
          </a:p>
        </p:txBody>
      </p:sp>
      <p:pic>
        <p:nvPicPr>
          <p:cNvPr id="490" name="Google Shape;490;p70"/>
          <p:cNvPicPr preferRelativeResize="0"/>
          <p:nvPr/>
        </p:nvPicPr>
        <p:blipFill rotWithShape="1">
          <a:blip r:embed="rId4">
            <a:alphaModFix/>
          </a:blip>
          <a:srcRect b="0" l="0" r="0" t="0"/>
          <a:stretch/>
        </p:blipFill>
        <p:spPr>
          <a:xfrm>
            <a:off x="1660425" y="3493300"/>
            <a:ext cx="5734050" cy="9906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pic>
        <p:nvPicPr>
          <p:cNvPr id="495" name="Google Shape;495;p7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96" name="Google Shape;496;p71"/>
          <p:cNvSpPr txBox="1"/>
          <p:nvPr/>
        </p:nvSpPr>
        <p:spPr>
          <a:xfrm>
            <a:off x="1005900" y="254275"/>
            <a:ext cx="7125600" cy="11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chemeClr val="dk1"/>
                </a:solidFill>
                <a:latin typeface="Anton"/>
                <a:ea typeface="Anton"/>
                <a:cs typeface="Anton"/>
                <a:sym typeface="Anton"/>
              </a:rPr>
              <a:t>JUSTIFY-CONTENT: CENTER</a:t>
            </a:r>
            <a:endParaRPr b="0" i="1" sz="4000" u="none" cap="none" strike="noStrike">
              <a:solidFill>
                <a:srgbClr val="000000"/>
              </a:solidFill>
              <a:latin typeface="Anton"/>
              <a:ea typeface="Anton"/>
              <a:cs typeface="Anton"/>
              <a:sym typeface="Anton"/>
            </a:endParaRPr>
          </a:p>
        </p:txBody>
      </p:sp>
      <p:sp>
        <p:nvSpPr>
          <p:cNvPr id="497" name="Google Shape;497;p71"/>
          <p:cNvSpPr txBox="1"/>
          <p:nvPr/>
        </p:nvSpPr>
        <p:spPr>
          <a:xfrm>
            <a:off x="964650" y="1991400"/>
            <a:ext cx="7125600" cy="13959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row</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justify-content</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center</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sp>
        <p:nvSpPr>
          <p:cNvPr id="498" name="Google Shape;498;p71"/>
          <p:cNvSpPr txBox="1"/>
          <p:nvPr/>
        </p:nvSpPr>
        <p:spPr>
          <a:xfrm>
            <a:off x="853500" y="1468774"/>
            <a:ext cx="7535400" cy="737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300"/>
              </a:spcBef>
              <a:spcAft>
                <a:spcPts val="1200"/>
              </a:spcAft>
              <a:buClr>
                <a:srgbClr val="000000"/>
              </a:buClr>
              <a:buSzPts val="1800"/>
              <a:buFont typeface="Arial"/>
              <a:buNone/>
            </a:pPr>
            <a:r>
              <a:rPr lang="en-GB" sz="1800">
                <a:solidFill>
                  <a:srgbClr val="24292E"/>
                </a:solidFill>
                <a:latin typeface="Helvetica Neue Light"/>
                <a:ea typeface="Helvetica Neue Light"/>
                <a:cs typeface="Helvetica Neue Light"/>
                <a:sym typeface="Helvetica Neue Light"/>
              </a:rPr>
              <a:t>Consiste en </a:t>
            </a:r>
            <a:r>
              <a:rPr i="0" lang="en-GB" sz="1800" u="none" cap="none" strike="noStrike">
                <a:solidFill>
                  <a:srgbClr val="24292E"/>
                </a:solidFill>
                <a:latin typeface="Helvetica Neue Light"/>
                <a:ea typeface="Helvetica Neue Light"/>
                <a:cs typeface="Helvetica Neue Light"/>
                <a:sym typeface="Helvetica Neue Light"/>
              </a:rPr>
              <a:t>alinear los </a:t>
            </a:r>
            <a:r>
              <a:rPr i="1" lang="en-GB" sz="1800" u="none" cap="none" strike="noStrike">
                <a:solidFill>
                  <a:srgbClr val="24292E"/>
                </a:solidFill>
                <a:latin typeface="Helvetica Neue Light"/>
                <a:ea typeface="Helvetica Neue Light"/>
                <a:cs typeface="Helvetica Neue Light"/>
                <a:sym typeface="Helvetica Neue Light"/>
              </a:rPr>
              <a:t>flex items (hijos)</a:t>
            </a:r>
            <a:r>
              <a:rPr i="0" lang="en-GB" sz="1800" u="none" cap="none" strike="noStrike">
                <a:solidFill>
                  <a:srgbClr val="24292E"/>
                </a:solidFill>
                <a:latin typeface="Helvetica Neue Light"/>
                <a:ea typeface="Helvetica Neue Light"/>
                <a:cs typeface="Helvetica Neue Light"/>
                <a:sym typeface="Helvetica Neue Light"/>
              </a:rPr>
              <a:t> al centro.</a:t>
            </a:r>
            <a:br>
              <a:rPr i="0" lang="en-GB" sz="1800" u="none" cap="none" strike="noStrike">
                <a:solidFill>
                  <a:srgbClr val="24292E"/>
                </a:solidFill>
                <a:latin typeface="Helvetica Neue Light"/>
                <a:ea typeface="Helvetica Neue Light"/>
                <a:cs typeface="Helvetica Neue Light"/>
                <a:sym typeface="Helvetica Neue Light"/>
              </a:rPr>
            </a:br>
            <a:endParaRPr i="0" sz="1800" u="none" cap="none" strike="noStrike">
              <a:solidFill>
                <a:srgbClr val="24292E"/>
              </a:solidFill>
              <a:latin typeface="Helvetica Neue Light"/>
              <a:ea typeface="Helvetica Neue Light"/>
              <a:cs typeface="Helvetica Neue Light"/>
              <a:sym typeface="Helvetica Neue Light"/>
            </a:endParaRPr>
          </a:p>
        </p:txBody>
      </p:sp>
      <p:pic>
        <p:nvPicPr>
          <p:cNvPr id="499" name="Google Shape;499;p71"/>
          <p:cNvPicPr preferRelativeResize="0"/>
          <p:nvPr/>
        </p:nvPicPr>
        <p:blipFill rotWithShape="1">
          <a:blip r:embed="rId4">
            <a:alphaModFix/>
          </a:blip>
          <a:srcRect b="0" l="0" r="0" t="0"/>
          <a:stretch/>
        </p:blipFill>
        <p:spPr>
          <a:xfrm>
            <a:off x="1704975" y="3625950"/>
            <a:ext cx="5734050" cy="9906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id="504" name="Google Shape;504;p7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05" name="Google Shape;505;p72"/>
          <p:cNvSpPr txBox="1"/>
          <p:nvPr/>
        </p:nvSpPr>
        <p:spPr>
          <a:xfrm>
            <a:off x="1005900" y="254275"/>
            <a:ext cx="7125600" cy="11892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2000"/>
              </a:spcBef>
              <a:spcAft>
                <a:spcPts val="600"/>
              </a:spcAft>
              <a:buClr>
                <a:srgbClr val="000000"/>
              </a:buClr>
              <a:buSzPts val="4000"/>
              <a:buFont typeface="Arial"/>
              <a:buNone/>
            </a:pPr>
            <a:r>
              <a:rPr b="0" i="1" lang="en-GB" sz="4000" u="none" cap="none" strike="noStrike">
                <a:solidFill>
                  <a:schemeClr val="dk1"/>
                </a:solidFill>
                <a:latin typeface="Anton"/>
                <a:ea typeface="Anton"/>
                <a:cs typeface="Anton"/>
                <a:sym typeface="Anton"/>
              </a:rPr>
              <a:t>JUSTIFY-CONTENT: SPACE-BETWEEN</a:t>
            </a:r>
            <a:endParaRPr b="0" i="1" sz="4000" u="none" cap="none" strike="noStrike">
              <a:solidFill>
                <a:srgbClr val="000000"/>
              </a:solidFill>
              <a:latin typeface="Anton"/>
              <a:ea typeface="Anton"/>
              <a:cs typeface="Anton"/>
              <a:sym typeface="Anton"/>
            </a:endParaRPr>
          </a:p>
        </p:txBody>
      </p:sp>
      <p:sp>
        <p:nvSpPr>
          <p:cNvPr id="506" name="Google Shape;506;p72"/>
          <p:cNvSpPr txBox="1"/>
          <p:nvPr/>
        </p:nvSpPr>
        <p:spPr>
          <a:xfrm>
            <a:off x="853500" y="1363225"/>
            <a:ext cx="7535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300"/>
              </a:spcBef>
              <a:spcAft>
                <a:spcPts val="0"/>
              </a:spcAft>
              <a:buClr>
                <a:srgbClr val="000000"/>
              </a:buClr>
              <a:buSzPts val="1800"/>
              <a:buFont typeface="Arial"/>
              <a:buNone/>
            </a:pPr>
            <a:r>
              <a:rPr i="0" lang="en-GB" sz="1800" u="none" cap="none" strike="noStrike">
                <a:solidFill>
                  <a:srgbClr val="24292E"/>
                </a:solidFill>
                <a:latin typeface="Helvetica Neue Light"/>
                <a:ea typeface="Helvetica Neue Light"/>
                <a:cs typeface="Helvetica Neue Light"/>
                <a:sym typeface="Helvetica Neue Light"/>
              </a:rPr>
              <a:t>Es hacer que los </a:t>
            </a:r>
            <a:r>
              <a:rPr i="1" lang="en-GB" sz="1800" u="none" cap="none" strike="noStrike">
                <a:solidFill>
                  <a:srgbClr val="24292E"/>
                </a:solidFill>
                <a:latin typeface="Helvetica Neue Light"/>
                <a:ea typeface="Helvetica Neue Light"/>
                <a:cs typeface="Helvetica Neue Light"/>
                <a:sym typeface="Helvetica Neue Light"/>
              </a:rPr>
              <a:t>flex items (hijos)</a:t>
            </a:r>
            <a:r>
              <a:rPr i="0" lang="en-GB" sz="1800" u="none" cap="none" strike="noStrike">
                <a:solidFill>
                  <a:srgbClr val="24292E"/>
                </a:solidFill>
                <a:latin typeface="Helvetica Neue Light"/>
                <a:ea typeface="Helvetica Neue Light"/>
                <a:cs typeface="Helvetica Neue Light"/>
                <a:sym typeface="Helvetica Neue Light"/>
              </a:rPr>
              <a:t> tomen la misma distancia o espaciado entre ellos dentro del contenedor flexible, quedando el primer y último elemento pegados con los bordes del contenedor en el eje principal.</a:t>
            </a:r>
            <a:endParaRPr i="0" sz="1800" u="none" cap="none" strike="noStrike">
              <a:solidFill>
                <a:srgbClr val="24292E"/>
              </a:solidFill>
              <a:latin typeface="Helvetica Neue Light"/>
              <a:ea typeface="Helvetica Neue Light"/>
              <a:cs typeface="Helvetica Neue Light"/>
              <a:sym typeface="Helvetica Neue Light"/>
            </a:endParaRPr>
          </a:p>
          <a:p>
            <a:pPr indent="0" lvl="0" marL="0" marR="0" rtl="0" algn="l">
              <a:lnSpc>
                <a:spcPct val="115000"/>
              </a:lnSpc>
              <a:spcBef>
                <a:spcPts val="1200"/>
              </a:spcBef>
              <a:spcAft>
                <a:spcPts val="1200"/>
              </a:spcAft>
              <a:buClr>
                <a:srgbClr val="000000"/>
              </a:buClr>
              <a:buSzPts val="1800"/>
              <a:buFont typeface="Arial"/>
              <a:buNone/>
            </a:pPr>
            <a:r>
              <a:t/>
            </a:r>
            <a:endParaRPr i="0" sz="1800" u="none" cap="none" strike="noStrike">
              <a:solidFill>
                <a:srgbClr val="24292E"/>
              </a:solidFill>
              <a:latin typeface="Helvetica Neue Light"/>
              <a:ea typeface="Helvetica Neue Light"/>
              <a:cs typeface="Helvetica Neue Light"/>
              <a:sym typeface="Helvetica Neue Light"/>
            </a:endParaRPr>
          </a:p>
        </p:txBody>
      </p:sp>
      <p:sp>
        <p:nvSpPr>
          <p:cNvPr id="507" name="Google Shape;507;p72"/>
          <p:cNvSpPr txBox="1"/>
          <p:nvPr/>
        </p:nvSpPr>
        <p:spPr>
          <a:xfrm>
            <a:off x="1701750" y="2486475"/>
            <a:ext cx="5733900" cy="13614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row</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justify-content</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space-between</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pic>
        <p:nvPicPr>
          <p:cNvPr id="508" name="Google Shape;508;p72"/>
          <p:cNvPicPr preferRelativeResize="0"/>
          <p:nvPr/>
        </p:nvPicPr>
        <p:blipFill rotWithShape="1">
          <a:blip r:embed="rId4">
            <a:alphaModFix/>
          </a:blip>
          <a:srcRect b="0" l="0" r="0" t="0"/>
          <a:stretch/>
        </p:blipFill>
        <p:spPr>
          <a:xfrm>
            <a:off x="1701675" y="3924850"/>
            <a:ext cx="5734050" cy="9906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pic>
        <p:nvPicPr>
          <p:cNvPr id="513" name="Google Shape;513;p7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14" name="Google Shape;514;p73"/>
          <p:cNvSpPr txBox="1"/>
          <p:nvPr/>
        </p:nvSpPr>
        <p:spPr>
          <a:xfrm>
            <a:off x="1005900" y="254275"/>
            <a:ext cx="7125600" cy="11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chemeClr val="dk1"/>
                </a:solidFill>
                <a:latin typeface="Anton"/>
                <a:ea typeface="Anton"/>
                <a:cs typeface="Anton"/>
                <a:sym typeface="Anton"/>
              </a:rPr>
              <a:t>JUSTIFY-CONTENT: SPACE-AROUND</a:t>
            </a:r>
            <a:endParaRPr b="0" i="1" sz="4000" u="none" cap="none" strike="noStrike">
              <a:solidFill>
                <a:srgbClr val="000000"/>
              </a:solidFill>
              <a:latin typeface="Anton"/>
              <a:ea typeface="Anton"/>
              <a:cs typeface="Anton"/>
              <a:sym typeface="Anton"/>
            </a:endParaRPr>
          </a:p>
        </p:txBody>
      </p:sp>
      <p:sp>
        <p:nvSpPr>
          <p:cNvPr id="515" name="Google Shape;515;p73"/>
          <p:cNvSpPr txBox="1"/>
          <p:nvPr/>
        </p:nvSpPr>
        <p:spPr>
          <a:xfrm>
            <a:off x="853500" y="1363225"/>
            <a:ext cx="7535400" cy="11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300"/>
              </a:spcBef>
              <a:spcAft>
                <a:spcPts val="0"/>
              </a:spcAft>
              <a:buClr>
                <a:srgbClr val="000000"/>
              </a:buClr>
              <a:buSzPts val="1800"/>
              <a:buFont typeface="Arial"/>
              <a:buNone/>
            </a:pPr>
            <a:r>
              <a:rPr i="0" lang="en-GB" sz="1800" u="none" cap="none" strike="noStrike">
                <a:solidFill>
                  <a:srgbClr val="24292E"/>
                </a:solidFill>
                <a:latin typeface="Helvetica Neue Light"/>
                <a:ea typeface="Helvetica Neue Light"/>
                <a:cs typeface="Helvetica Neue Light"/>
                <a:sym typeface="Helvetica Neue Light"/>
              </a:rPr>
              <a:t>Muestra los </a:t>
            </a:r>
            <a:r>
              <a:rPr i="1" lang="en-GB" sz="1800" u="none" cap="none" strike="noStrike">
                <a:solidFill>
                  <a:srgbClr val="24292E"/>
                </a:solidFill>
                <a:latin typeface="Helvetica Neue Light"/>
                <a:ea typeface="Helvetica Neue Light"/>
                <a:cs typeface="Helvetica Neue Light"/>
                <a:sym typeface="Helvetica Neue Light"/>
              </a:rPr>
              <a:t>flex items (hijos)</a:t>
            </a:r>
            <a:r>
              <a:rPr i="0" lang="en-GB" sz="1800" u="none" cap="none" strike="noStrike">
                <a:solidFill>
                  <a:srgbClr val="24292E"/>
                </a:solidFill>
                <a:latin typeface="Helvetica Neue Light"/>
                <a:ea typeface="Helvetica Neue Light"/>
                <a:cs typeface="Helvetica Neue Light"/>
                <a:sym typeface="Helvetica Neue Light"/>
              </a:rPr>
              <a:t> con el mismo espacio de separación entre sí. </a:t>
            </a:r>
            <a:br>
              <a:rPr i="0" lang="en-GB" sz="1800" u="none" cap="none" strike="noStrike">
                <a:solidFill>
                  <a:srgbClr val="24292E"/>
                </a:solidFill>
                <a:latin typeface="Helvetica Neue Light"/>
                <a:ea typeface="Helvetica Neue Light"/>
                <a:cs typeface="Helvetica Neue Light"/>
                <a:sym typeface="Helvetica Neue Light"/>
              </a:rPr>
            </a:br>
            <a:r>
              <a:rPr i="0" lang="en-GB" sz="1800" u="none" cap="none" strike="noStrike">
                <a:solidFill>
                  <a:srgbClr val="24292E"/>
                </a:solidFill>
                <a:latin typeface="Helvetica Neue Light"/>
                <a:ea typeface="Helvetica Neue Light"/>
                <a:cs typeface="Helvetica Neue Light"/>
                <a:sym typeface="Helvetica Neue Light"/>
              </a:rPr>
              <a:t>El espaciado entre los bordes lo toman del contenedor padre.</a:t>
            </a:r>
            <a:endParaRPr sz="1800" u="none" cap="none" strike="noStrike">
              <a:highlight>
                <a:srgbClr val="E0FF00"/>
              </a:highlight>
              <a:latin typeface="Helvetica Neue Light"/>
              <a:ea typeface="Helvetica Neue Light"/>
              <a:cs typeface="Helvetica Neue Light"/>
              <a:sym typeface="Helvetica Neue Light"/>
            </a:endParaRPr>
          </a:p>
        </p:txBody>
      </p:sp>
      <p:sp>
        <p:nvSpPr>
          <p:cNvPr id="516" name="Google Shape;516;p73"/>
          <p:cNvSpPr txBox="1"/>
          <p:nvPr/>
        </p:nvSpPr>
        <p:spPr>
          <a:xfrm>
            <a:off x="1701750" y="2486475"/>
            <a:ext cx="5733900" cy="13614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row</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justify-content</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space-around</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pic>
        <p:nvPicPr>
          <p:cNvPr id="517" name="Google Shape;517;p73"/>
          <p:cNvPicPr preferRelativeResize="0"/>
          <p:nvPr/>
        </p:nvPicPr>
        <p:blipFill rotWithShape="1">
          <a:blip r:embed="rId4">
            <a:alphaModFix/>
          </a:blip>
          <a:srcRect b="0" l="0" r="0" t="0"/>
          <a:stretch/>
        </p:blipFill>
        <p:spPr>
          <a:xfrm>
            <a:off x="1711271" y="3929213"/>
            <a:ext cx="5734050" cy="9906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pic>
        <p:nvPicPr>
          <p:cNvPr id="522" name="Google Shape;522;p7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23" name="Google Shape;523;p74"/>
          <p:cNvSpPr txBox="1"/>
          <p:nvPr/>
        </p:nvSpPr>
        <p:spPr>
          <a:xfrm>
            <a:off x="1005900" y="254275"/>
            <a:ext cx="7125600" cy="11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chemeClr val="dk1"/>
                </a:solidFill>
                <a:latin typeface="Anton"/>
                <a:ea typeface="Anton"/>
                <a:cs typeface="Anton"/>
                <a:sym typeface="Anton"/>
              </a:rPr>
              <a:t>JUSTIFY-CONTENT: SPACE-EVENLY</a:t>
            </a:r>
            <a:endParaRPr b="0" i="1" sz="4000" u="none" cap="none" strike="noStrike">
              <a:solidFill>
                <a:srgbClr val="000000"/>
              </a:solidFill>
              <a:latin typeface="Anton"/>
              <a:ea typeface="Anton"/>
              <a:cs typeface="Anton"/>
              <a:sym typeface="Anton"/>
            </a:endParaRPr>
          </a:p>
        </p:txBody>
      </p:sp>
      <p:sp>
        <p:nvSpPr>
          <p:cNvPr id="524" name="Google Shape;524;p74"/>
          <p:cNvSpPr txBox="1"/>
          <p:nvPr/>
        </p:nvSpPr>
        <p:spPr>
          <a:xfrm>
            <a:off x="853500" y="1363225"/>
            <a:ext cx="7535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300"/>
              </a:spcBef>
              <a:spcAft>
                <a:spcPts val="0"/>
              </a:spcAft>
              <a:buClr>
                <a:srgbClr val="000000"/>
              </a:buClr>
              <a:buSzPts val="1800"/>
              <a:buFont typeface="Arial"/>
              <a:buNone/>
            </a:pPr>
            <a:r>
              <a:rPr i="0" lang="en-GB" sz="1800" u="none" cap="none" strike="noStrike">
                <a:solidFill>
                  <a:srgbClr val="24292E"/>
                </a:solidFill>
                <a:latin typeface="Helvetica Neue Light"/>
                <a:ea typeface="Helvetica Neue Light"/>
                <a:cs typeface="Helvetica Neue Light"/>
                <a:sym typeface="Helvetica Neue Light"/>
              </a:rPr>
              <a:t>Hace que el espacio entre los </a:t>
            </a:r>
            <a:r>
              <a:rPr i="1" lang="en-GB" sz="1800" u="none" cap="none" strike="noStrike">
                <a:solidFill>
                  <a:srgbClr val="24292E"/>
                </a:solidFill>
                <a:latin typeface="Helvetica Neue Light"/>
                <a:ea typeface="Helvetica Neue Light"/>
                <a:cs typeface="Helvetica Neue Light"/>
                <a:sym typeface="Helvetica Neue Light"/>
              </a:rPr>
              <a:t>flex items (hijos)</a:t>
            </a:r>
            <a:r>
              <a:rPr i="0" lang="en-GB" sz="1800" u="none" cap="none" strike="noStrike">
                <a:solidFill>
                  <a:srgbClr val="24292E"/>
                </a:solidFill>
                <a:latin typeface="Helvetica Neue Light"/>
                <a:ea typeface="Helvetica Neue Light"/>
                <a:cs typeface="Helvetica Neue Light"/>
                <a:sym typeface="Helvetica Neue Light"/>
              </a:rPr>
              <a:t> sea igual. </a:t>
            </a:r>
            <a:r>
              <a:rPr b="1" i="0" lang="en-GB" sz="1800" cap="none" strike="noStrike">
                <a:solidFill>
                  <a:srgbClr val="24292E"/>
                </a:solidFill>
                <a:latin typeface="Helvetica Neue"/>
                <a:ea typeface="Helvetica Neue"/>
                <a:cs typeface="Helvetica Neue"/>
                <a:sym typeface="Helvetica Neue"/>
              </a:rPr>
              <a:t>No es lo mismo que space-around. </a:t>
            </a:r>
            <a:br>
              <a:rPr lang="en-GB" sz="1800" u="none" cap="none" strike="noStrike">
                <a:solidFill>
                  <a:srgbClr val="24292E"/>
                </a:solidFill>
                <a:highlight>
                  <a:srgbClr val="E0FF00"/>
                </a:highlight>
                <a:latin typeface="Helvetica Neue Light"/>
                <a:ea typeface="Helvetica Neue Light"/>
                <a:cs typeface="Helvetica Neue Light"/>
                <a:sym typeface="Helvetica Neue Light"/>
              </a:rPr>
            </a:br>
            <a:endParaRPr sz="1800" u="none" cap="none" strike="noStrike">
              <a:solidFill>
                <a:srgbClr val="24292E"/>
              </a:solidFill>
              <a:highlight>
                <a:srgbClr val="E0FF00"/>
              </a:highlight>
              <a:latin typeface="Helvetica Neue Light"/>
              <a:ea typeface="Helvetica Neue Light"/>
              <a:cs typeface="Helvetica Neue Light"/>
              <a:sym typeface="Helvetica Neue Light"/>
            </a:endParaRPr>
          </a:p>
        </p:txBody>
      </p:sp>
      <p:sp>
        <p:nvSpPr>
          <p:cNvPr id="525" name="Google Shape;525;p74"/>
          <p:cNvSpPr txBox="1"/>
          <p:nvPr/>
        </p:nvSpPr>
        <p:spPr>
          <a:xfrm>
            <a:off x="1701750" y="2486475"/>
            <a:ext cx="5733900" cy="13614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row</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justify-content</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space-evenly</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pic>
        <p:nvPicPr>
          <p:cNvPr id="526" name="Google Shape;526;p74"/>
          <p:cNvPicPr preferRelativeResize="0"/>
          <p:nvPr/>
        </p:nvPicPr>
        <p:blipFill rotWithShape="1">
          <a:blip r:embed="rId4">
            <a:alphaModFix/>
          </a:blip>
          <a:srcRect b="0" l="0" r="0" t="0"/>
          <a:stretch/>
        </p:blipFill>
        <p:spPr>
          <a:xfrm>
            <a:off x="1701750" y="3900436"/>
            <a:ext cx="5733900" cy="101458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pic>
        <p:nvPicPr>
          <p:cNvPr id="531" name="Google Shape;531;p7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32" name="Google Shape;532;p75"/>
          <p:cNvSpPr txBox="1"/>
          <p:nvPr/>
        </p:nvSpPr>
        <p:spPr>
          <a:xfrm>
            <a:off x="1005900" y="254275"/>
            <a:ext cx="7125600" cy="11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chemeClr val="dk1"/>
                </a:solidFill>
                <a:latin typeface="Anton"/>
                <a:ea typeface="Anton"/>
                <a:cs typeface="Anton"/>
                <a:sym typeface="Anton"/>
              </a:rPr>
              <a:t>JUSTIFY-CONTENT - RESUMEN</a:t>
            </a:r>
            <a:endParaRPr b="0" i="1" sz="4000" u="none" cap="none" strike="noStrike">
              <a:solidFill>
                <a:srgbClr val="000000"/>
              </a:solidFill>
              <a:latin typeface="Anton"/>
              <a:ea typeface="Anton"/>
              <a:cs typeface="Anton"/>
              <a:sym typeface="Anton"/>
            </a:endParaRPr>
          </a:p>
        </p:txBody>
      </p:sp>
      <p:pic>
        <p:nvPicPr>
          <p:cNvPr id="533" name="Google Shape;533;p75"/>
          <p:cNvPicPr preferRelativeResize="0"/>
          <p:nvPr/>
        </p:nvPicPr>
        <p:blipFill rotWithShape="1">
          <a:blip r:embed="rId4">
            <a:alphaModFix/>
          </a:blip>
          <a:srcRect b="0" l="0" r="0" t="0"/>
          <a:stretch/>
        </p:blipFill>
        <p:spPr>
          <a:xfrm>
            <a:off x="1193010" y="1516175"/>
            <a:ext cx="6458495" cy="3025463"/>
          </a:xfrm>
          <a:prstGeom prst="rect">
            <a:avLst/>
          </a:prstGeom>
          <a:noFill/>
          <a:ln>
            <a:noFill/>
          </a:ln>
        </p:spPr>
      </p:pic>
      <p:sp>
        <p:nvSpPr>
          <p:cNvPr id="534" name="Google Shape;534;p75"/>
          <p:cNvSpPr txBox="1"/>
          <p:nvPr/>
        </p:nvSpPr>
        <p:spPr>
          <a:xfrm>
            <a:off x="2984922" y="3908103"/>
            <a:ext cx="5462700" cy="63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75"/>
          <p:cNvSpPr/>
          <p:nvPr/>
        </p:nvSpPr>
        <p:spPr>
          <a:xfrm>
            <a:off x="5891987" y="2638925"/>
            <a:ext cx="412800" cy="288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31"/>
          <p:cNvSpPr txBox="1"/>
          <p:nvPr/>
        </p:nvSpPr>
        <p:spPr>
          <a:xfrm>
            <a:off x="483500" y="1161575"/>
            <a:ext cx="3924900" cy="36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2000"/>
              <a:buFont typeface="Arial"/>
              <a:buNone/>
            </a:pPr>
            <a:r>
              <a:rPr b="1" lang="en-GB" sz="1300">
                <a:solidFill>
                  <a:schemeClr val="dk1"/>
                </a:solidFill>
                <a:latin typeface="Helvetica Neue"/>
                <a:ea typeface="Helvetica Neue"/>
                <a:cs typeface="Helvetica Neue"/>
                <a:sym typeface="Helvetica Neue"/>
              </a:rPr>
              <a:t>Box model: </a:t>
            </a:r>
            <a:r>
              <a:rPr lang="en-GB" sz="1300">
                <a:solidFill>
                  <a:schemeClr val="dk1"/>
                </a:solidFill>
                <a:latin typeface="Helvetica Neue Light"/>
                <a:ea typeface="Helvetica Neue Light"/>
                <a:cs typeface="Helvetica Neue Light"/>
                <a:sym typeface="Helvetica Neue Light"/>
              </a:rPr>
              <a:t>ese concepto de que “todo es una caja”, da lugar a algo llamado en web como box model. Sin importar si son de línea o de bloque (pero tienen su incidencia en lo que sean), todas las etiquetas tienen propiedades en común.</a:t>
            </a:r>
            <a:endParaRPr sz="13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sz="13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rPr b="1" lang="en-GB" sz="1300">
                <a:solidFill>
                  <a:schemeClr val="dk1"/>
                </a:solidFill>
                <a:latin typeface="Helvetica Neue"/>
                <a:ea typeface="Helvetica Neue"/>
                <a:cs typeface="Helvetica Neue"/>
                <a:sym typeface="Helvetica Neue"/>
              </a:rPr>
              <a:t>Width:</a:t>
            </a:r>
            <a:r>
              <a:rPr lang="en-GB" sz="1300">
                <a:solidFill>
                  <a:schemeClr val="dk1"/>
                </a:solidFill>
                <a:latin typeface="Helvetica Neue Light"/>
                <a:ea typeface="Helvetica Neue Light"/>
                <a:cs typeface="Helvetica Neue Light"/>
                <a:sym typeface="Helvetica Neue Light"/>
              </a:rPr>
              <a:t> es la propiedad CSS que controla la anchura de la caja de los elementos.</a:t>
            </a:r>
            <a:endParaRPr sz="13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sz="13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rPr b="1" lang="en-GB" sz="1300">
                <a:solidFill>
                  <a:schemeClr val="dk1"/>
                </a:solidFill>
                <a:latin typeface="Helvetica Neue"/>
                <a:ea typeface="Helvetica Neue"/>
                <a:cs typeface="Helvetica Neue"/>
                <a:sym typeface="Helvetica Neue"/>
              </a:rPr>
              <a:t>Height:</a:t>
            </a:r>
            <a:r>
              <a:rPr lang="en-GB" sz="1300">
                <a:solidFill>
                  <a:schemeClr val="dk1"/>
                </a:solidFill>
                <a:latin typeface="Helvetica Neue Light"/>
                <a:ea typeface="Helvetica Neue Light"/>
                <a:cs typeface="Helvetica Neue Light"/>
                <a:sym typeface="Helvetica Neue Light"/>
              </a:rPr>
              <a:t> es la propiedad CSS que controla la altura de la caja de los elementos.</a:t>
            </a:r>
            <a:endParaRPr sz="13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sz="13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rPr b="1" lang="en-GB" sz="1300">
                <a:solidFill>
                  <a:schemeClr val="dk1"/>
                </a:solidFill>
                <a:latin typeface="Helvetica Neue"/>
                <a:ea typeface="Helvetica Neue"/>
                <a:cs typeface="Helvetica Neue"/>
                <a:sym typeface="Helvetica Neue"/>
              </a:rPr>
              <a:t>Overflow: </a:t>
            </a:r>
            <a:r>
              <a:rPr lang="en-GB" sz="1300">
                <a:solidFill>
                  <a:schemeClr val="dk1"/>
                </a:solidFill>
                <a:latin typeface="Helvetica Neue Light"/>
                <a:ea typeface="Helvetica Neue Light"/>
                <a:cs typeface="Helvetica Neue Light"/>
                <a:sym typeface="Helvetica Neue Light"/>
              </a:rPr>
              <a:t>es una propiedad que tiene 4 valores posibles. Ellos son: </a:t>
            </a:r>
            <a:r>
              <a:rPr i="1" lang="en-GB" sz="1300">
                <a:solidFill>
                  <a:schemeClr val="dk1"/>
                </a:solidFill>
                <a:latin typeface="Helvetica Neue Light"/>
                <a:ea typeface="Helvetica Neue Light"/>
                <a:cs typeface="Helvetica Neue Light"/>
                <a:sym typeface="Helvetica Neue Light"/>
              </a:rPr>
              <a:t>visible, hidden, scroll </a:t>
            </a:r>
            <a:r>
              <a:rPr lang="en-GB" sz="1300">
                <a:solidFill>
                  <a:schemeClr val="dk1"/>
                </a:solidFill>
                <a:latin typeface="Helvetica Neue Light"/>
                <a:ea typeface="Helvetica Neue Light"/>
                <a:cs typeface="Helvetica Neue Light"/>
                <a:sym typeface="Helvetica Neue Light"/>
              </a:rPr>
              <a:t>y</a:t>
            </a:r>
            <a:r>
              <a:rPr i="1" lang="en-GB" sz="1300">
                <a:solidFill>
                  <a:schemeClr val="dk1"/>
                </a:solidFill>
                <a:latin typeface="Helvetica Neue Light"/>
                <a:ea typeface="Helvetica Neue Light"/>
                <a:cs typeface="Helvetica Neue Light"/>
                <a:sym typeface="Helvetica Neue Light"/>
              </a:rPr>
              <a:t> auto</a:t>
            </a:r>
            <a:r>
              <a:rPr lang="en-GB" sz="1300">
                <a:solidFill>
                  <a:schemeClr val="dk1"/>
                </a:solidFill>
                <a:latin typeface="Helvetica Neue Light"/>
                <a:ea typeface="Helvetica Neue Light"/>
                <a:cs typeface="Helvetica Neue Light"/>
                <a:sym typeface="Helvetica Neue Light"/>
              </a:rPr>
              <a:t>.</a:t>
            </a:r>
            <a:endParaRPr sz="13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sz="13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sz="1300">
              <a:solidFill>
                <a:schemeClr val="dk1"/>
              </a:solidFill>
              <a:latin typeface="Helvetica Neue Light"/>
              <a:ea typeface="Helvetica Neue Light"/>
              <a:cs typeface="Helvetica Neue Light"/>
              <a:sym typeface="Helvetica Neue Light"/>
            </a:endParaRPr>
          </a:p>
        </p:txBody>
      </p:sp>
      <p:sp>
        <p:nvSpPr>
          <p:cNvPr id="134" name="Google Shape;134;p31"/>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n-GB"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n-GB" sz="2000">
                <a:latin typeface="Anton"/>
                <a:ea typeface="Anton"/>
                <a:cs typeface="Anton"/>
                <a:sym typeface="Anton"/>
              </a:rPr>
              <a:t>Clase 5</a:t>
            </a:r>
            <a:endParaRPr i="1" sz="2000">
              <a:latin typeface="Anton"/>
              <a:ea typeface="Anton"/>
              <a:cs typeface="Anton"/>
              <a:sym typeface="Anton"/>
            </a:endParaRPr>
          </a:p>
        </p:txBody>
      </p:sp>
      <p:pic>
        <p:nvPicPr>
          <p:cNvPr id="135" name="Google Shape;135;p3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36" name="Google Shape;136;p31"/>
          <p:cNvSpPr txBox="1"/>
          <p:nvPr/>
        </p:nvSpPr>
        <p:spPr>
          <a:xfrm>
            <a:off x="4826900" y="1161575"/>
            <a:ext cx="3924900" cy="36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2000"/>
              <a:buFont typeface="Arial"/>
              <a:buNone/>
            </a:pPr>
            <a:r>
              <a:rPr b="1" lang="en-GB" sz="1300">
                <a:solidFill>
                  <a:schemeClr val="dk1"/>
                </a:solidFill>
                <a:latin typeface="Helvetica Neue"/>
                <a:ea typeface="Helvetica Neue"/>
                <a:cs typeface="Helvetica Neue"/>
                <a:sym typeface="Helvetica Neue"/>
              </a:rPr>
              <a:t>Espacio exterior</a:t>
            </a:r>
            <a:endParaRPr b="1" sz="13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2000"/>
              <a:buFont typeface="Arial"/>
              <a:buNone/>
            </a:pPr>
            <a:r>
              <a:rPr b="1" lang="en-GB" sz="1300">
                <a:solidFill>
                  <a:schemeClr val="dk1"/>
                </a:solidFill>
                <a:latin typeface="Helvetica Neue"/>
                <a:ea typeface="Helvetica Neue"/>
                <a:cs typeface="Helvetica Neue"/>
                <a:sym typeface="Helvetica Neue"/>
              </a:rPr>
              <a:t>Margin (márgenes): </a:t>
            </a:r>
            <a:r>
              <a:rPr lang="en-GB" sz="1300">
                <a:solidFill>
                  <a:schemeClr val="dk1"/>
                </a:solidFill>
                <a:latin typeface="Helvetica Neue Light"/>
                <a:ea typeface="Helvetica Neue Light"/>
                <a:cs typeface="Helvetica Neue Light"/>
                <a:sym typeface="Helvetica Neue Light"/>
              </a:rPr>
              <a:t>las propiedades </a:t>
            </a:r>
            <a:r>
              <a:rPr i="1" lang="en-GB" sz="1300">
                <a:solidFill>
                  <a:schemeClr val="dk1"/>
                </a:solidFill>
                <a:latin typeface="Helvetica Neue Light"/>
                <a:ea typeface="Helvetica Neue Light"/>
                <a:cs typeface="Helvetica Neue Light"/>
                <a:sym typeface="Helvetica Neue Light"/>
              </a:rPr>
              <a:t>margin-top, margin-right, margin-bottom </a:t>
            </a:r>
            <a:r>
              <a:rPr lang="en-GB" sz="1300">
                <a:solidFill>
                  <a:schemeClr val="dk1"/>
                </a:solidFill>
                <a:latin typeface="Helvetica Neue Light"/>
                <a:ea typeface="Helvetica Neue Light"/>
                <a:cs typeface="Helvetica Neue Light"/>
                <a:sym typeface="Helvetica Neue Light"/>
              </a:rPr>
              <a:t>y</a:t>
            </a:r>
            <a:r>
              <a:rPr i="1" lang="en-GB" sz="1300">
                <a:solidFill>
                  <a:schemeClr val="dk1"/>
                </a:solidFill>
                <a:latin typeface="Helvetica Neue Light"/>
                <a:ea typeface="Helvetica Neue Light"/>
                <a:cs typeface="Helvetica Neue Light"/>
                <a:sym typeface="Helvetica Neue Light"/>
              </a:rPr>
              <a:t> margin-left</a:t>
            </a:r>
            <a:r>
              <a:rPr lang="en-GB" sz="1300">
                <a:solidFill>
                  <a:schemeClr val="dk1"/>
                </a:solidFill>
                <a:latin typeface="Helvetica Neue Light"/>
                <a:ea typeface="Helvetica Neue Light"/>
                <a:cs typeface="Helvetica Neue Light"/>
                <a:sym typeface="Helvetica Neue Light"/>
              </a:rPr>
              <a:t>, se utilizan para definir los márgenes de cada uno de los lados del elemento por separado.</a:t>
            </a:r>
            <a:endParaRPr sz="13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sz="13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rPr b="1" lang="en-GB" sz="1300">
                <a:solidFill>
                  <a:schemeClr val="dk1"/>
                </a:solidFill>
                <a:latin typeface="Helvetica Neue"/>
                <a:ea typeface="Helvetica Neue"/>
                <a:cs typeface="Helvetica Neue"/>
                <a:sym typeface="Helvetica Neue"/>
              </a:rPr>
              <a:t>Espacio exterior</a:t>
            </a:r>
            <a:endParaRPr b="1" sz="13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2000"/>
              <a:buFont typeface="Arial"/>
              <a:buNone/>
            </a:pPr>
            <a:r>
              <a:rPr b="1" lang="en-GB" sz="1300">
                <a:solidFill>
                  <a:schemeClr val="dk1"/>
                </a:solidFill>
                <a:latin typeface="Helvetica Neue"/>
                <a:ea typeface="Helvetica Neue"/>
                <a:cs typeface="Helvetica Neue"/>
                <a:sym typeface="Helvetica Neue"/>
              </a:rPr>
              <a:t>Padding (relleno): </a:t>
            </a:r>
            <a:r>
              <a:rPr lang="en-GB" sz="1300">
                <a:solidFill>
                  <a:schemeClr val="dk1"/>
                </a:solidFill>
                <a:latin typeface="Helvetica Neue Light"/>
                <a:ea typeface="Helvetica Neue Light"/>
                <a:cs typeface="Helvetica Neue Light"/>
                <a:sym typeface="Helvetica Neue Light"/>
              </a:rPr>
              <a:t>las propiedades </a:t>
            </a:r>
            <a:r>
              <a:rPr i="1" lang="en-GB" sz="1300">
                <a:solidFill>
                  <a:schemeClr val="dk1"/>
                </a:solidFill>
                <a:latin typeface="Helvetica Neue Light"/>
                <a:ea typeface="Helvetica Neue Light"/>
                <a:cs typeface="Helvetica Neue Light"/>
                <a:sym typeface="Helvetica Neue Light"/>
              </a:rPr>
              <a:t>padding-top, padding-right, padding-bottom</a:t>
            </a:r>
            <a:r>
              <a:rPr lang="en-GB" sz="1300">
                <a:solidFill>
                  <a:schemeClr val="dk1"/>
                </a:solidFill>
                <a:latin typeface="Helvetica Neue Light"/>
                <a:ea typeface="Helvetica Neue Light"/>
                <a:cs typeface="Helvetica Neue Light"/>
                <a:sym typeface="Helvetica Neue Light"/>
              </a:rPr>
              <a:t> y </a:t>
            </a:r>
            <a:r>
              <a:rPr i="1" lang="en-GB" sz="1300">
                <a:solidFill>
                  <a:schemeClr val="dk1"/>
                </a:solidFill>
                <a:latin typeface="Helvetica Neue Light"/>
                <a:ea typeface="Helvetica Neue Light"/>
                <a:cs typeface="Helvetica Neue Light"/>
                <a:sym typeface="Helvetica Neue Light"/>
              </a:rPr>
              <a:t>padding-left</a:t>
            </a:r>
            <a:r>
              <a:rPr lang="en-GB" sz="1300">
                <a:solidFill>
                  <a:schemeClr val="dk1"/>
                </a:solidFill>
                <a:latin typeface="Helvetica Neue Light"/>
                <a:ea typeface="Helvetica Neue Light"/>
                <a:cs typeface="Helvetica Neue Light"/>
                <a:sym typeface="Helvetica Neue Light"/>
              </a:rPr>
              <a:t>, se utilizan para definir los espacios internos de cada uno de los lados del elemento, por separado.</a:t>
            </a:r>
            <a:endParaRPr sz="13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sz="13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rPr b="1" lang="en-GB" sz="1300">
                <a:solidFill>
                  <a:schemeClr val="dk1"/>
                </a:solidFill>
                <a:latin typeface="Helvetica Neue"/>
                <a:ea typeface="Helvetica Neue"/>
                <a:cs typeface="Helvetica Neue"/>
                <a:sym typeface="Helvetica Neue"/>
              </a:rPr>
              <a:t>Border: </a:t>
            </a:r>
            <a:r>
              <a:rPr lang="en-GB" sz="1300">
                <a:solidFill>
                  <a:schemeClr val="dk1"/>
                </a:solidFill>
                <a:latin typeface="Helvetica Neue Light"/>
                <a:ea typeface="Helvetica Neue Light"/>
                <a:cs typeface="Helvetica Neue Light"/>
                <a:sym typeface="Helvetica Neue Light"/>
              </a:rPr>
              <a:t>las propiedades </a:t>
            </a:r>
            <a:r>
              <a:rPr i="1" lang="en-GB" sz="1300">
                <a:solidFill>
                  <a:schemeClr val="dk1"/>
                </a:solidFill>
                <a:latin typeface="Helvetica Neue Light"/>
                <a:ea typeface="Helvetica Neue Light"/>
                <a:cs typeface="Helvetica Neue Light"/>
                <a:sym typeface="Helvetica Neue Light"/>
              </a:rPr>
              <a:t>border-top, border-right, border-bottom</a:t>
            </a:r>
            <a:r>
              <a:rPr lang="en-GB" sz="1300">
                <a:solidFill>
                  <a:schemeClr val="dk1"/>
                </a:solidFill>
                <a:latin typeface="Helvetica Neue Light"/>
                <a:ea typeface="Helvetica Neue Light"/>
                <a:cs typeface="Helvetica Neue Light"/>
                <a:sym typeface="Helvetica Neue Light"/>
              </a:rPr>
              <a:t>, y </a:t>
            </a:r>
            <a:r>
              <a:rPr i="1" lang="en-GB" sz="1300">
                <a:solidFill>
                  <a:schemeClr val="dk1"/>
                </a:solidFill>
                <a:latin typeface="Helvetica Neue Light"/>
                <a:ea typeface="Helvetica Neue Light"/>
                <a:cs typeface="Helvetica Neue Light"/>
                <a:sym typeface="Helvetica Neue Light"/>
              </a:rPr>
              <a:t>border-left</a:t>
            </a:r>
            <a:r>
              <a:rPr lang="en-GB" sz="1300">
                <a:solidFill>
                  <a:schemeClr val="dk1"/>
                </a:solidFill>
                <a:latin typeface="Helvetica Neue Light"/>
                <a:ea typeface="Helvetica Neue Light"/>
                <a:cs typeface="Helvetica Neue Light"/>
                <a:sym typeface="Helvetica Neue Light"/>
              </a:rPr>
              <a:t>, se utilizan para definir los bordes de cada lado del elemento por separado.</a:t>
            </a:r>
            <a:endParaRPr sz="13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sz="13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sz="13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sz="13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pic>
        <p:nvPicPr>
          <p:cNvPr id="540" name="Google Shape;540;p7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41" name="Google Shape;541;p76"/>
          <p:cNvSpPr txBox="1"/>
          <p:nvPr/>
        </p:nvSpPr>
        <p:spPr>
          <a:xfrm>
            <a:off x="1005900" y="254275"/>
            <a:ext cx="7125600" cy="11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chemeClr val="dk1"/>
                </a:solidFill>
                <a:latin typeface="Anton"/>
                <a:ea typeface="Anton"/>
                <a:cs typeface="Anton"/>
                <a:sym typeface="Anton"/>
              </a:rPr>
              <a:t>JUSTIFY-CONTENT</a:t>
            </a:r>
            <a:endParaRPr b="0" i="1" sz="4000" u="none" cap="none" strike="noStrike">
              <a:solidFill>
                <a:srgbClr val="000000"/>
              </a:solidFill>
              <a:latin typeface="Anton"/>
              <a:ea typeface="Anton"/>
              <a:cs typeface="Anton"/>
              <a:sym typeface="Anton"/>
            </a:endParaRPr>
          </a:p>
        </p:txBody>
      </p:sp>
      <p:sp>
        <p:nvSpPr>
          <p:cNvPr id="542" name="Google Shape;542;p76"/>
          <p:cNvSpPr/>
          <p:nvPr/>
        </p:nvSpPr>
        <p:spPr>
          <a:xfrm>
            <a:off x="5891987" y="2638925"/>
            <a:ext cx="412800" cy="288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76"/>
          <p:cNvSpPr txBox="1"/>
          <p:nvPr/>
        </p:nvSpPr>
        <p:spPr>
          <a:xfrm>
            <a:off x="726050" y="1551475"/>
            <a:ext cx="7682400" cy="1338300"/>
          </a:xfrm>
          <a:prstGeom prst="rect">
            <a:avLst/>
          </a:prstGeom>
          <a:noFill/>
          <a:ln>
            <a:noFill/>
          </a:ln>
        </p:spPr>
        <p:txBody>
          <a:bodyPr anchorCtr="0" anchor="t" bIns="91425" lIns="91425" spcFirstLastPara="1" rIns="91425" wrap="square" tIns="91425">
            <a:noAutofit/>
          </a:bodyPr>
          <a:lstStyle/>
          <a:p>
            <a:pPr indent="0" lvl="0" marL="45720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24292E"/>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200"/>
              <a:buFont typeface="Arial"/>
              <a:buNone/>
            </a:pPr>
            <a:r>
              <a:rPr i="0" lang="en-GB" sz="2200" u="none" cap="none" strike="noStrike">
                <a:solidFill>
                  <a:srgbClr val="24292E"/>
                </a:solidFill>
                <a:highlight>
                  <a:srgbClr val="E0FF00"/>
                </a:highlight>
                <a:latin typeface="Helvetica Neue Light"/>
                <a:ea typeface="Helvetica Neue Light"/>
                <a:cs typeface="Helvetica Neue Light"/>
                <a:sym typeface="Helvetica Neue Light"/>
              </a:rPr>
              <a:t>Los siguientes ejemplos parten de la base del contenedor en “column”, con altura definida:</a:t>
            </a:r>
            <a:endParaRPr i="0" sz="2200" u="none" cap="none" strike="noStrike">
              <a:solidFill>
                <a:srgbClr val="24292E"/>
              </a:solidFill>
              <a:highlight>
                <a:srgbClr val="E0FF00"/>
              </a:highlight>
              <a:latin typeface="Helvetica Neue Light"/>
              <a:ea typeface="Helvetica Neue Light"/>
              <a:cs typeface="Helvetica Neue Light"/>
              <a:sym typeface="Helvetica Neue Light"/>
            </a:endParaRPr>
          </a:p>
        </p:txBody>
      </p:sp>
      <p:sp>
        <p:nvSpPr>
          <p:cNvPr id="544" name="Google Shape;544;p76"/>
          <p:cNvSpPr txBox="1"/>
          <p:nvPr/>
        </p:nvSpPr>
        <p:spPr>
          <a:xfrm>
            <a:off x="1509050" y="2955775"/>
            <a:ext cx="6116400" cy="13383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column</a:t>
            </a:r>
            <a:r>
              <a:rPr b="0" i="0" lang="en-GB" sz="1400" u="none" cap="none" strike="noStrike">
                <a:solidFill>
                  <a:schemeClr val="dk1"/>
                </a:solidFill>
                <a:latin typeface="Consolas"/>
                <a:ea typeface="Consolas"/>
                <a:cs typeface="Consolas"/>
                <a:sym typeface="Consolas"/>
              </a:rPr>
              <a:t>; </a:t>
            </a:r>
            <a:endParaRPr b="0" i="0" sz="1400" u="none" cap="none" strike="noStrike">
              <a:solidFill>
                <a:srgbClr val="008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pic>
        <p:nvPicPr>
          <p:cNvPr id="549" name="Google Shape;549;p7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50" name="Google Shape;550;p77"/>
          <p:cNvSpPr txBox="1"/>
          <p:nvPr/>
        </p:nvSpPr>
        <p:spPr>
          <a:xfrm>
            <a:off x="1005900" y="254275"/>
            <a:ext cx="7125600" cy="11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chemeClr val="dk1"/>
                </a:solidFill>
                <a:latin typeface="Anton"/>
                <a:ea typeface="Anton"/>
                <a:cs typeface="Anton"/>
                <a:sym typeface="Anton"/>
              </a:rPr>
              <a:t>JUSTIFY-CONTENT: FLEX-START</a:t>
            </a:r>
            <a:endParaRPr b="0" i="1" sz="4000" u="none" cap="none" strike="noStrike">
              <a:solidFill>
                <a:srgbClr val="000000"/>
              </a:solidFill>
              <a:latin typeface="Anton"/>
              <a:ea typeface="Anton"/>
              <a:cs typeface="Anton"/>
              <a:sym typeface="Anton"/>
            </a:endParaRPr>
          </a:p>
        </p:txBody>
      </p:sp>
      <p:sp>
        <p:nvSpPr>
          <p:cNvPr id="551" name="Google Shape;551;p77"/>
          <p:cNvSpPr txBox="1"/>
          <p:nvPr/>
        </p:nvSpPr>
        <p:spPr>
          <a:xfrm>
            <a:off x="1335650" y="1542000"/>
            <a:ext cx="3424800" cy="32952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column</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justify-content</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flex-start</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FF0000"/>
                </a:solidFill>
                <a:latin typeface="Consolas"/>
                <a:ea typeface="Consolas"/>
                <a:cs typeface="Consolas"/>
                <a:sym typeface="Consolas"/>
              </a:rPr>
              <a:t>   height</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300px</a:t>
            </a:r>
            <a:r>
              <a:rPr b="0" i="0" lang="en-GB" sz="1400" u="none" cap="none" strike="noStrike">
                <a:solidFill>
                  <a:schemeClr val="dk1"/>
                </a:solidFill>
                <a:latin typeface="Consolas"/>
                <a:ea typeface="Consolas"/>
                <a:cs typeface="Consolas"/>
                <a:sym typeface="Consolas"/>
              </a:rPr>
              <a:t>;</a:t>
            </a:r>
            <a:endParaRPr b="0" i="0" sz="1400" u="none" cap="none" strike="noStrike">
              <a:solidFill>
                <a:srgbClr val="FF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pic>
        <p:nvPicPr>
          <p:cNvPr id="552" name="Google Shape;552;p77"/>
          <p:cNvPicPr preferRelativeResize="0"/>
          <p:nvPr/>
        </p:nvPicPr>
        <p:blipFill rotWithShape="1">
          <a:blip r:embed="rId4">
            <a:alphaModFix/>
          </a:blip>
          <a:srcRect b="0" l="0" r="0" t="0"/>
          <a:stretch/>
        </p:blipFill>
        <p:spPr>
          <a:xfrm>
            <a:off x="5234363" y="1491988"/>
            <a:ext cx="2469255" cy="339522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pic>
        <p:nvPicPr>
          <p:cNvPr id="557" name="Google Shape;557;p7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58" name="Google Shape;558;p78"/>
          <p:cNvSpPr txBox="1"/>
          <p:nvPr/>
        </p:nvSpPr>
        <p:spPr>
          <a:xfrm>
            <a:off x="1005900" y="254275"/>
            <a:ext cx="7125600" cy="11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chemeClr val="dk1"/>
                </a:solidFill>
                <a:latin typeface="Anton"/>
                <a:ea typeface="Anton"/>
                <a:cs typeface="Anton"/>
                <a:sym typeface="Anton"/>
              </a:rPr>
              <a:t>JUSTIFY-CONTENT: FLEX-END</a:t>
            </a:r>
            <a:endParaRPr b="0" i="1" sz="4000" u="none" cap="none" strike="noStrike">
              <a:solidFill>
                <a:srgbClr val="000000"/>
              </a:solidFill>
              <a:latin typeface="Anton"/>
              <a:ea typeface="Anton"/>
              <a:cs typeface="Anton"/>
              <a:sym typeface="Anton"/>
            </a:endParaRPr>
          </a:p>
        </p:txBody>
      </p:sp>
      <p:sp>
        <p:nvSpPr>
          <p:cNvPr id="559" name="Google Shape;559;p78"/>
          <p:cNvSpPr txBox="1"/>
          <p:nvPr/>
        </p:nvSpPr>
        <p:spPr>
          <a:xfrm>
            <a:off x="1335650" y="1542000"/>
            <a:ext cx="3424800" cy="32952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column</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justify-content</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flex-end</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FF0000"/>
                </a:solidFill>
                <a:latin typeface="Consolas"/>
                <a:ea typeface="Consolas"/>
                <a:cs typeface="Consolas"/>
                <a:sym typeface="Consolas"/>
              </a:rPr>
              <a:t>   height</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300px</a:t>
            </a:r>
            <a:r>
              <a:rPr b="0" i="0" lang="en-GB" sz="1400" u="none" cap="none" strike="noStrike">
                <a:solidFill>
                  <a:schemeClr val="dk1"/>
                </a:solidFill>
                <a:latin typeface="Consolas"/>
                <a:ea typeface="Consolas"/>
                <a:cs typeface="Consolas"/>
                <a:sym typeface="Consolas"/>
              </a:rPr>
              <a:t>;</a:t>
            </a:r>
            <a:endParaRPr b="0" i="0" sz="1400" u="none" cap="none" strike="noStrike">
              <a:solidFill>
                <a:srgbClr val="FF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pic>
        <p:nvPicPr>
          <p:cNvPr id="560" name="Google Shape;560;p78"/>
          <p:cNvPicPr preferRelativeResize="0"/>
          <p:nvPr/>
        </p:nvPicPr>
        <p:blipFill rotWithShape="1">
          <a:blip r:embed="rId4">
            <a:alphaModFix/>
          </a:blip>
          <a:srcRect b="0" l="0" r="0" t="0"/>
          <a:stretch/>
        </p:blipFill>
        <p:spPr>
          <a:xfrm>
            <a:off x="5081825" y="1519525"/>
            <a:ext cx="2551563" cy="33952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pic>
        <p:nvPicPr>
          <p:cNvPr id="565" name="Google Shape;565;p7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66" name="Google Shape;566;p79"/>
          <p:cNvSpPr txBox="1"/>
          <p:nvPr/>
        </p:nvSpPr>
        <p:spPr>
          <a:xfrm>
            <a:off x="1005900" y="254275"/>
            <a:ext cx="7125600" cy="11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chemeClr val="dk1"/>
                </a:solidFill>
                <a:latin typeface="Anton"/>
                <a:ea typeface="Anton"/>
                <a:cs typeface="Anton"/>
                <a:sym typeface="Anton"/>
              </a:rPr>
              <a:t>JUSTIFY-CONTENT: CENTER</a:t>
            </a:r>
            <a:endParaRPr b="0" i="1" sz="4000" u="none" cap="none" strike="noStrike">
              <a:solidFill>
                <a:srgbClr val="000000"/>
              </a:solidFill>
              <a:latin typeface="Anton"/>
              <a:ea typeface="Anton"/>
              <a:cs typeface="Anton"/>
              <a:sym typeface="Anton"/>
            </a:endParaRPr>
          </a:p>
        </p:txBody>
      </p:sp>
      <p:sp>
        <p:nvSpPr>
          <p:cNvPr id="567" name="Google Shape;567;p79"/>
          <p:cNvSpPr txBox="1"/>
          <p:nvPr/>
        </p:nvSpPr>
        <p:spPr>
          <a:xfrm>
            <a:off x="1488050" y="1542000"/>
            <a:ext cx="3424800" cy="32952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column</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justify-content</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center</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FF0000"/>
                </a:solidFill>
                <a:latin typeface="Consolas"/>
                <a:ea typeface="Consolas"/>
                <a:cs typeface="Consolas"/>
                <a:sym typeface="Consolas"/>
              </a:rPr>
              <a:t>   height</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300px</a:t>
            </a:r>
            <a:r>
              <a:rPr b="0" i="0" lang="en-GB" sz="1400" u="none" cap="none" strike="noStrike">
                <a:solidFill>
                  <a:schemeClr val="dk1"/>
                </a:solidFill>
                <a:latin typeface="Consolas"/>
                <a:ea typeface="Consolas"/>
                <a:cs typeface="Consolas"/>
                <a:sym typeface="Consolas"/>
              </a:rPr>
              <a:t>;</a:t>
            </a:r>
            <a:endParaRPr b="0" i="0" sz="1400" u="none" cap="none" strike="noStrike">
              <a:solidFill>
                <a:srgbClr val="FF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pic>
        <p:nvPicPr>
          <p:cNvPr id="568" name="Google Shape;568;p79"/>
          <p:cNvPicPr preferRelativeResize="0"/>
          <p:nvPr/>
        </p:nvPicPr>
        <p:blipFill rotWithShape="1">
          <a:blip r:embed="rId4">
            <a:alphaModFix/>
          </a:blip>
          <a:srcRect b="0" l="0" r="0" t="0"/>
          <a:stretch/>
        </p:blipFill>
        <p:spPr>
          <a:xfrm>
            <a:off x="5065250" y="1595875"/>
            <a:ext cx="2541274" cy="33952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pic>
        <p:nvPicPr>
          <p:cNvPr id="573" name="Google Shape;573;p8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74" name="Google Shape;574;p80"/>
          <p:cNvSpPr txBox="1"/>
          <p:nvPr/>
        </p:nvSpPr>
        <p:spPr>
          <a:xfrm>
            <a:off x="1005900" y="254275"/>
            <a:ext cx="7125600" cy="11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chemeClr val="dk1"/>
                </a:solidFill>
                <a:latin typeface="Anton"/>
                <a:ea typeface="Anton"/>
                <a:cs typeface="Anton"/>
                <a:sym typeface="Anton"/>
              </a:rPr>
              <a:t>JUSTIFY-CONTENT: SPACE-BETWEEN</a:t>
            </a:r>
            <a:endParaRPr b="0" i="1" sz="4000" u="none" cap="none" strike="noStrike">
              <a:solidFill>
                <a:srgbClr val="000000"/>
              </a:solidFill>
              <a:latin typeface="Anton"/>
              <a:ea typeface="Anton"/>
              <a:cs typeface="Anton"/>
              <a:sym typeface="Anton"/>
            </a:endParaRPr>
          </a:p>
        </p:txBody>
      </p:sp>
      <p:sp>
        <p:nvSpPr>
          <p:cNvPr id="575" name="Google Shape;575;p80"/>
          <p:cNvSpPr txBox="1"/>
          <p:nvPr/>
        </p:nvSpPr>
        <p:spPr>
          <a:xfrm>
            <a:off x="1395700" y="1542000"/>
            <a:ext cx="3517200" cy="32952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column</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justify-content</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space-between</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FF0000"/>
                </a:solidFill>
                <a:latin typeface="Consolas"/>
                <a:ea typeface="Consolas"/>
                <a:cs typeface="Consolas"/>
                <a:sym typeface="Consolas"/>
              </a:rPr>
              <a:t>   height</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300px</a:t>
            </a:r>
            <a:r>
              <a:rPr b="0" i="0" lang="en-GB" sz="1400" u="none" cap="none" strike="noStrike">
                <a:solidFill>
                  <a:schemeClr val="dk1"/>
                </a:solidFill>
                <a:latin typeface="Consolas"/>
                <a:ea typeface="Consolas"/>
                <a:cs typeface="Consolas"/>
                <a:sym typeface="Consolas"/>
              </a:rPr>
              <a:t>;</a:t>
            </a:r>
            <a:endParaRPr b="0" i="0" sz="1400" u="none" cap="none" strike="noStrike">
              <a:solidFill>
                <a:srgbClr val="FF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pic>
        <p:nvPicPr>
          <p:cNvPr id="576" name="Google Shape;576;p80"/>
          <p:cNvPicPr preferRelativeResize="0"/>
          <p:nvPr/>
        </p:nvPicPr>
        <p:blipFill rotWithShape="1">
          <a:blip r:embed="rId4">
            <a:alphaModFix/>
          </a:blip>
          <a:srcRect b="0" l="0" r="0" t="0"/>
          <a:stretch/>
        </p:blipFill>
        <p:spPr>
          <a:xfrm>
            <a:off x="5065250" y="1519675"/>
            <a:ext cx="2546419" cy="33952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pic>
        <p:nvPicPr>
          <p:cNvPr id="581" name="Google Shape;581;p8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82" name="Google Shape;582;p81"/>
          <p:cNvSpPr txBox="1"/>
          <p:nvPr/>
        </p:nvSpPr>
        <p:spPr>
          <a:xfrm>
            <a:off x="1005900" y="254275"/>
            <a:ext cx="7125600" cy="11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chemeClr val="dk1"/>
                </a:solidFill>
                <a:latin typeface="Anton"/>
                <a:ea typeface="Anton"/>
                <a:cs typeface="Anton"/>
                <a:sym typeface="Anton"/>
              </a:rPr>
              <a:t>JUSTIFY-CONTENT: SPACE-AROUND</a:t>
            </a:r>
            <a:endParaRPr b="0" i="1" sz="4000" u="none" cap="none" strike="noStrike">
              <a:solidFill>
                <a:srgbClr val="000000"/>
              </a:solidFill>
              <a:latin typeface="Anton"/>
              <a:ea typeface="Anton"/>
              <a:cs typeface="Anton"/>
              <a:sym typeface="Anton"/>
            </a:endParaRPr>
          </a:p>
        </p:txBody>
      </p:sp>
      <p:sp>
        <p:nvSpPr>
          <p:cNvPr id="583" name="Google Shape;583;p81"/>
          <p:cNvSpPr txBox="1"/>
          <p:nvPr/>
        </p:nvSpPr>
        <p:spPr>
          <a:xfrm>
            <a:off x="1411850" y="1542000"/>
            <a:ext cx="3424800" cy="32952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column</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justify-content</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space-around</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FF0000"/>
                </a:solidFill>
                <a:latin typeface="Consolas"/>
                <a:ea typeface="Consolas"/>
                <a:cs typeface="Consolas"/>
                <a:sym typeface="Consolas"/>
              </a:rPr>
              <a:t>   height</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300px</a:t>
            </a:r>
            <a:r>
              <a:rPr b="0" i="0" lang="en-GB" sz="1400" u="none" cap="none" strike="noStrike">
                <a:solidFill>
                  <a:schemeClr val="dk1"/>
                </a:solidFill>
                <a:latin typeface="Consolas"/>
                <a:ea typeface="Consolas"/>
                <a:cs typeface="Consolas"/>
                <a:sym typeface="Consolas"/>
              </a:rPr>
              <a:t>;</a:t>
            </a:r>
            <a:endParaRPr b="0" i="0" sz="1400" u="none" cap="none" strike="noStrike">
              <a:solidFill>
                <a:srgbClr val="FF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pic>
        <p:nvPicPr>
          <p:cNvPr id="584" name="Google Shape;584;p81"/>
          <p:cNvPicPr preferRelativeResize="0"/>
          <p:nvPr/>
        </p:nvPicPr>
        <p:blipFill rotWithShape="1">
          <a:blip r:embed="rId4">
            <a:alphaModFix/>
          </a:blip>
          <a:srcRect b="0" l="0" r="0" t="0"/>
          <a:stretch/>
        </p:blipFill>
        <p:spPr>
          <a:xfrm>
            <a:off x="4989050" y="1519675"/>
            <a:ext cx="2548999" cy="339522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pic>
        <p:nvPicPr>
          <p:cNvPr id="589" name="Google Shape;589;p8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90" name="Google Shape;590;p82"/>
          <p:cNvSpPr txBox="1"/>
          <p:nvPr/>
        </p:nvSpPr>
        <p:spPr>
          <a:xfrm>
            <a:off x="1005900" y="254275"/>
            <a:ext cx="7125600" cy="11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chemeClr val="dk1"/>
                </a:solidFill>
                <a:latin typeface="Anton"/>
                <a:ea typeface="Anton"/>
                <a:cs typeface="Anton"/>
                <a:sym typeface="Anton"/>
              </a:rPr>
              <a:t>JUSTIFY-CONTENT: SPACE-EVENLY</a:t>
            </a:r>
            <a:endParaRPr b="0" i="1" sz="4000" u="none" cap="none" strike="noStrike">
              <a:solidFill>
                <a:srgbClr val="000000"/>
              </a:solidFill>
              <a:latin typeface="Anton"/>
              <a:ea typeface="Anton"/>
              <a:cs typeface="Anton"/>
              <a:sym typeface="Anton"/>
            </a:endParaRPr>
          </a:p>
        </p:txBody>
      </p:sp>
      <p:sp>
        <p:nvSpPr>
          <p:cNvPr id="591" name="Google Shape;591;p82"/>
          <p:cNvSpPr txBox="1"/>
          <p:nvPr/>
        </p:nvSpPr>
        <p:spPr>
          <a:xfrm>
            <a:off x="1411850" y="1542000"/>
            <a:ext cx="3424800" cy="32952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column</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justify-content</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space-evenly</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FF0000"/>
                </a:solidFill>
                <a:latin typeface="Consolas"/>
                <a:ea typeface="Consolas"/>
                <a:cs typeface="Consolas"/>
                <a:sym typeface="Consolas"/>
              </a:rPr>
              <a:t>   height</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300px</a:t>
            </a:r>
            <a:r>
              <a:rPr b="0" i="0" lang="en-GB" sz="1400" u="none" cap="none" strike="noStrike">
                <a:solidFill>
                  <a:schemeClr val="dk1"/>
                </a:solidFill>
                <a:latin typeface="Consolas"/>
                <a:ea typeface="Consolas"/>
                <a:cs typeface="Consolas"/>
                <a:sym typeface="Consolas"/>
              </a:rPr>
              <a:t>;</a:t>
            </a:r>
            <a:endParaRPr b="0" i="0" sz="1400" u="none" cap="none" strike="noStrike">
              <a:solidFill>
                <a:srgbClr val="FF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pic>
        <p:nvPicPr>
          <p:cNvPr id="592" name="Google Shape;592;p82"/>
          <p:cNvPicPr preferRelativeResize="0"/>
          <p:nvPr/>
        </p:nvPicPr>
        <p:blipFill rotWithShape="1">
          <a:blip r:embed="rId4">
            <a:alphaModFix/>
          </a:blip>
          <a:srcRect b="0" l="0" r="0" t="0"/>
          <a:stretch/>
        </p:blipFill>
        <p:spPr>
          <a:xfrm>
            <a:off x="4989050" y="1509113"/>
            <a:ext cx="2533441" cy="339522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pic>
        <p:nvPicPr>
          <p:cNvPr id="597" name="Google Shape;597;p8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98" name="Google Shape;598;p83"/>
          <p:cNvSpPr txBox="1"/>
          <p:nvPr/>
        </p:nvSpPr>
        <p:spPr>
          <a:xfrm>
            <a:off x="1005900" y="254275"/>
            <a:ext cx="7125600" cy="11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chemeClr val="dk1"/>
                </a:solidFill>
                <a:latin typeface="Anton"/>
                <a:ea typeface="Anton"/>
                <a:cs typeface="Anton"/>
                <a:sym typeface="Anton"/>
              </a:rPr>
              <a:t>ALIGN-ITEMS</a:t>
            </a:r>
            <a:endParaRPr b="0" i="1" sz="4000" u="none" cap="none" strike="noStrike">
              <a:solidFill>
                <a:srgbClr val="000000"/>
              </a:solidFill>
              <a:latin typeface="Anton"/>
              <a:ea typeface="Anton"/>
              <a:cs typeface="Anton"/>
              <a:sym typeface="Anton"/>
            </a:endParaRPr>
          </a:p>
        </p:txBody>
      </p:sp>
      <p:sp>
        <p:nvSpPr>
          <p:cNvPr id="599" name="Google Shape;599;p83"/>
          <p:cNvSpPr txBox="1"/>
          <p:nvPr/>
        </p:nvSpPr>
        <p:spPr>
          <a:xfrm>
            <a:off x="726050" y="1535375"/>
            <a:ext cx="3851400" cy="314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300"/>
              </a:spcBef>
              <a:spcAft>
                <a:spcPts val="0"/>
              </a:spcAft>
              <a:buClr>
                <a:srgbClr val="3DFFBC"/>
              </a:buClr>
              <a:buSzPts val="1800"/>
              <a:buFont typeface="Helvetica Neue Light"/>
              <a:buChar char="●"/>
            </a:pPr>
            <a:r>
              <a:rPr i="0" lang="en-GB" sz="1800" u="none" cap="none" strike="noStrike">
                <a:solidFill>
                  <a:srgbClr val="24292E"/>
                </a:solidFill>
                <a:latin typeface="Helvetica Neue Light"/>
                <a:ea typeface="Helvetica Neue Light"/>
                <a:cs typeface="Helvetica Neue Light"/>
                <a:sym typeface="Helvetica Neue Light"/>
              </a:rPr>
              <a:t>Alinear los elementos verticales de forma horizontal. </a:t>
            </a:r>
            <a:br>
              <a:rPr i="0" lang="en-GB" sz="1800" u="none" cap="none" strike="noStrike">
                <a:solidFill>
                  <a:srgbClr val="24292E"/>
                </a:solidFill>
                <a:latin typeface="Helvetica Neue Light"/>
                <a:ea typeface="Helvetica Neue Light"/>
                <a:cs typeface="Helvetica Neue Light"/>
                <a:sym typeface="Helvetica Neue Light"/>
              </a:rPr>
            </a:br>
            <a:r>
              <a:rPr i="1" lang="en-GB" sz="1400" u="none" cap="none" strike="noStrike">
                <a:solidFill>
                  <a:srgbClr val="24292E"/>
                </a:solidFill>
                <a:highlight>
                  <a:srgbClr val="E0FF00"/>
                </a:highlight>
                <a:latin typeface="Helvetica Neue Light"/>
                <a:ea typeface="Helvetica Neue Light"/>
                <a:cs typeface="Helvetica Neue Light"/>
                <a:sym typeface="Helvetica Neue Light"/>
              </a:rPr>
              <a:t>(flex-direction: column)</a:t>
            </a:r>
            <a:br>
              <a:rPr i="0" lang="en-GB" sz="1800" u="none" cap="none" strike="noStrike">
                <a:solidFill>
                  <a:srgbClr val="24292E"/>
                </a:solidFill>
                <a:latin typeface="Helvetica Neue Light"/>
                <a:ea typeface="Helvetica Neue Light"/>
                <a:cs typeface="Helvetica Neue Light"/>
                <a:sym typeface="Helvetica Neue Light"/>
              </a:rPr>
            </a:br>
            <a:br>
              <a:rPr i="0" lang="en-GB" sz="1800" u="none" cap="none" strike="noStrike">
                <a:solidFill>
                  <a:srgbClr val="24292E"/>
                </a:solidFill>
                <a:latin typeface="Helvetica Neue Light"/>
                <a:ea typeface="Helvetica Neue Light"/>
                <a:cs typeface="Helvetica Neue Light"/>
                <a:sym typeface="Helvetica Neue Light"/>
              </a:rPr>
            </a:br>
            <a:br>
              <a:rPr i="0" lang="en-GB" sz="1800" u="none" cap="none" strike="noStrike">
                <a:solidFill>
                  <a:srgbClr val="24292E"/>
                </a:solidFill>
                <a:latin typeface="Helvetica Neue Light"/>
                <a:ea typeface="Helvetica Neue Light"/>
                <a:cs typeface="Helvetica Neue Light"/>
                <a:sym typeface="Helvetica Neue Light"/>
              </a:rPr>
            </a:br>
            <a:endParaRPr i="0" sz="1800" u="none" cap="none" strike="noStrike">
              <a:solidFill>
                <a:srgbClr val="24292E"/>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Helvetica Neue Light"/>
              <a:buChar char="●"/>
            </a:pPr>
            <a:r>
              <a:rPr i="0" lang="en-GB" sz="1800" u="none" cap="none" strike="noStrike">
                <a:solidFill>
                  <a:srgbClr val="24292E"/>
                </a:solidFill>
                <a:latin typeface="Helvetica Neue Light"/>
                <a:ea typeface="Helvetica Neue Light"/>
                <a:cs typeface="Helvetica Neue Light"/>
                <a:sym typeface="Helvetica Neue Light"/>
              </a:rPr>
              <a:t>Alinear los elementos horizontales de forma vertical.</a:t>
            </a:r>
            <a:br>
              <a:rPr i="0" lang="en-GB" sz="1800" u="none" cap="none" strike="noStrike">
                <a:solidFill>
                  <a:srgbClr val="24292E"/>
                </a:solidFill>
                <a:latin typeface="Helvetica Neue Light"/>
                <a:ea typeface="Helvetica Neue Light"/>
                <a:cs typeface="Helvetica Neue Light"/>
                <a:sym typeface="Helvetica Neue Light"/>
              </a:rPr>
            </a:br>
            <a:r>
              <a:rPr i="1" lang="en-GB" sz="1400" u="none" cap="none" strike="noStrike">
                <a:solidFill>
                  <a:srgbClr val="24292E"/>
                </a:solidFill>
                <a:highlight>
                  <a:srgbClr val="E0FF00"/>
                </a:highlight>
                <a:latin typeface="Helvetica Neue Light"/>
                <a:ea typeface="Helvetica Neue Light"/>
                <a:cs typeface="Helvetica Neue Light"/>
                <a:sym typeface="Helvetica Neue Light"/>
              </a:rPr>
              <a:t>(flex-direction: row)</a:t>
            </a:r>
            <a:br>
              <a:rPr i="0" lang="en-GB" sz="1800" u="none" cap="none" strike="noStrike">
                <a:solidFill>
                  <a:srgbClr val="24292E"/>
                </a:solidFill>
                <a:latin typeface="Helvetica Neue Light"/>
                <a:ea typeface="Helvetica Neue Light"/>
                <a:cs typeface="Helvetica Neue Light"/>
                <a:sym typeface="Helvetica Neue Light"/>
              </a:rPr>
            </a:br>
            <a:endParaRPr i="0" sz="1800" u="none" cap="none" strike="noStrike">
              <a:solidFill>
                <a:srgbClr val="24292E"/>
              </a:solidFill>
              <a:latin typeface="Helvetica Neue Light"/>
              <a:ea typeface="Helvetica Neue Light"/>
              <a:cs typeface="Helvetica Neue Light"/>
              <a:sym typeface="Helvetica Neue Light"/>
            </a:endParaRPr>
          </a:p>
        </p:txBody>
      </p:sp>
      <p:pic>
        <p:nvPicPr>
          <p:cNvPr id="600" name="Google Shape;600;p83"/>
          <p:cNvPicPr preferRelativeResize="0"/>
          <p:nvPr/>
        </p:nvPicPr>
        <p:blipFill rotWithShape="1">
          <a:blip r:embed="rId4">
            <a:alphaModFix/>
          </a:blip>
          <a:srcRect b="0" l="0" r="0" t="0"/>
          <a:stretch/>
        </p:blipFill>
        <p:spPr>
          <a:xfrm>
            <a:off x="4577450" y="3094275"/>
            <a:ext cx="2826766" cy="1892300"/>
          </a:xfrm>
          <a:prstGeom prst="rect">
            <a:avLst/>
          </a:prstGeom>
          <a:noFill/>
          <a:ln>
            <a:noFill/>
          </a:ln>
        </p:spPr>
      </p:pic>
      <p:pic>
        <p:nvPicPr>
          <p:cNvPr id="601" name="Google Shape;601;p83"/>
          <p:cNvPicPr preferRelativeResize="0"/>
          <p:nvPr/>
        </p:nvPicPr>
        <p:blipFill rotWithShape="1">
          <a:blip r:embed="rId5">
            <a:alphaModFix/>
          </a:blip>
          <a:srcRect b="0" l="0" r="0" t="0"/>
          <a:stretch/>
        </p:blipFill>
        <p:spPr>
          <a:xfrm>
            <a:off x="4558258" y="1185025"/>
            <a:ext cx="2885676" cy="19912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pic>
        <p:nvPicPr>
          <p:cNvPr id="606" name="Google Shape;606;p8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07" name="Google Shape;607;p84"/>
          <p:cNvSpPr txBox="1"/>
          <p:nvPr/>
        </p:nvSpPr>
        <p:spPr>
          <a:xfrm>
            <a:off x="1005900" y="254275"/>
            <a:ext cx="7125600" cy="11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n-GB" sz="4000" u="none" cap="none" strike="noStrike">
                <a:solidFill>
                  <a:schemeClr val="dk1"/>
                </a:solidFill>
                <a:latin typeface="Anton"/>
                <a:ea typeface="Anton"/>
                <a:cs typeface="Anton"/>
                <a:sym typeface="Anton"/>
              </a:rPr>
              <a:t>ALIGN-ITEMS: STRETCH</a:t>
            </a:r>
            <a:endParaRPr b="0" i="1" sz="4000" u="none" cap="none" strike="noStrike">
              <a:solidFill>
                <a:srgbClr val="000000"/>
              </a:solidFill>
              <a:latin typeface="Anton"/>
              <a:ea typeface="Anton"/>
              <a:cs typeface="Anton"/>
              <a:sym typeface="Anton"/>
            </a:endParaRPr>
          </a:p>
        </p:txBody>
      </p:sp>
      <p:sp>
        <p:nvSpPr>
          <p:cNvPr id="608" name="Google Shape;608;p84"/>
          <p:cNvSpPr txBox="1"/>
          <p:nvPr/>
        </p:nvSpPr>
        <p:spPr>
          <a:xfrm>
            <a:off x="2030000" y="2248300"/>
            <a:ext cx="5290800" cy="12555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300"/>
              <a:buFont typeface="Arial"/>
              <a:buNone/>
            </a:pPr>
            <a:r>
              <a:rPr b="0" i="0" lang="en-GB" sz="1300" u="none" cap="none" strike="noStrike">
                <a:solidFill>
                  <a:srgbClr val="800000"/>
                </a:solidFill>
                <a:latin typeface="Consolas"/>
                <a:ea typeface="Consolas"/>
                <a:cs typeface="Consolas"/>
                <a:sym typeface="Consolas"/>
              </a:rPr>
              <a:t>.padre-flex</a:t>
            </a:r>
            <a:r>
              <a:rPr b="0" i="0" lang="en-GB" sz="1300" u="none" cap="none" strike="noStrike">
                <a:solidFill>
                  <a:schemeClr val="dk1"/>
                </a:solidFill>
                <a:latin typeface="Consolas"/>
                <a:ea typeface="Consolas"/>
                <a:cs typeface="Consolas"/>
                <a:sym typeface="Consolas"/>
              </a:rPr>
              <a:t> {</a:t>
            </a:r>
            <a:endParaRPr b="0" i="0" sz="13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n-GB" sz="1300" u="none" cap="none" strike="noStrike">
                <a:solidFill>
                  <a:schemeClr val="dk1"/>
                </a:solidFill>
                <a:latin typeface="Consolas"/>
                <a:ea typeface="Consolas"/>
                <a:cs typeface="Consolas"/>
                <a:sym typeface="Consolas"/>
              </a:rPr>
              <a:t>   </a:t>
            </a:r>
            <a:r>
              <a:rPr b="0" i="0" lang="en-GB" sz="1300" u="none" cap="none" strike="noStrike">
                <a:solidFill>
                  <a:srgbClr val="FF0000"/>
                </a:solidFill>
                <a:latin typeface="Consolas"/>
                <a:ea typeface="Consolas"/>
                <a:cs typeface="Consolas"/>
                <a:sym typeface="Consolas"/>
              </a:rPr>
              <a:t>display</a:t>
            </a:r>
            <a:r>
              <a:rPr b="0" i="0" lang="en-GB" sz="1300" u="none" cap="none" strike="noStrike">
                <a:solidFill>
                  <a:schemeClr val="dk1"/>
                </a:solidFill>
                <a:latin typeface="Consolas"/>
                <a:ea typeface="Consolas"/>
                <a:cs typeface="Consolas"/>
                <a:sym typeface="Consolas"/>
              </a:rPr>
              <a:t>: </a:t>
            </a:r>
            <a:r>
              <a:rPr b="0" i="0" lang="en-GB" sz="1300" u="none" cap="none" strike="noStrike">
                <a:solidFill>
                  <a:srgbClr val="0451A5"/>
                </a:solidFill>
                <a:latin typeface="Consolas"/>
                <a:ea typeface="Consolas"/>
                <a:cs typeface="Consolas"/>
                <a:sym typeface="Consolas"/>
              </a:rPr>
              <a:t>flex</a:t>
            </a:r>
            <a:r>
              <a:rPr b="0" i="0" lang="en-GB" sz="13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row</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n-GB" sz="1300" u="none" cap="none" strike="noStrike">
                <a:solidFill>
                  <a:schemeClr val="dk1"/>
                </a:solidFill>
                <a:latin typeface="Consolas"/>
                <a:ea typeface="Consolas"/>
                <a:cs typeface="Consolas"/>
                <a:sym typeface="Consolas"/>
              </a:rPr>
              <a:t>   </a:t>
            </a:r>
            <a:r>
              <a:rPr b="0" i="0" lang="en-GB" sz="1300" u="none" cap="none" strike="noStrike">
                <a:solidFill>
                  <a:srgbClr val="FF0000"/>
                </a:solidFill>
                <a:latin typeface="Consolas"/>
                <a:ea typeface="Consolas"/>
                <a:cs typeface="Consolas"/>
                <a:sym typeface="Consolas"/>
              </a:rPr>
              <a:t>align-items</a:t>
            </a:r>
            <a:r>
              <a:rPr b="0" i="0" lang="en-GB" sz="1300" u="none" cap="none" strike="noStrike">
                <a:solidFill>
                  <a:schemeClr val="dk1"/>
                </a:solidFill>
                <a:latin typeface="Consolas"/>
                <a:ea typeface="Consolas"/>
                <a:cs typeface="Consolas"/>
                <a:sym typeface="Consolas"/>
              </a:rPr>
              <a:t>: </a:t>
            </a:r>
            <a:r>
              <a:rPr b="0" i="0" lang="en-GB" sz="1300" u="none" cap="none" strike="noStrike">
                <a:solidFill>
                  <a:srgbClr val="0451A5"/>
                </a:solidFill>
                <a:latin typeface="Consolas"/>
                <a:ea typeface="Consolas"/>
                <a:cs typeface="Consolas"/>
                <a:sym typeface="Consolas"/>
              </a:rPr>
              <a:t>stretch</a:t>
            </a:r>
            <a:r>
              <a:rPr b="0" i="0" lang="en-GB" sz="1300" u="none" cap="none" strike="noStrike">
                <a:solidFill>
                  <a:schemeClr val="dk1"/>
                </a:solidFill>
                <a:latin typeface="Consolas"/>
                <a:ea typeface="Consolas"/>
                <a:cs typeface="Consolas"/>
                <a:sym typeface="Consolas"/>
              </a:rPr>
              <a:t>;</a:t>
            </a:r>
            <a:endParaRPr b="0" i="0" sz="13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n-GB" sz="1300" u="none" cap="none" strike="noStrike">
                <a:solidFill>
                  <a:schemeClr val="dk1"/>
                </a:solidFill>
                <a:latin typeface="Consolas"/>
                <a:ea typeface="Consolas"/>
                <a:cs typeface="Consolas"/>
                <a:sym typeface="Consolas"/>
              </a:rPr>
              <a:t>}</a:t>
            </a:r>
            <a:endParaRPr b="0" i="0" sz="13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6FA8DC"/>
              </a:solidFill>
              <a:latin typeface="Consolas"/>
              <a:ea typeface="Consolas"/>
              <a:cs typeface="Consolas"/>
              <a:sym typeface="Consolas"/>
            </a:endParaRPr>
          </a:p>
        </p:txBody>
      </p:sp>
      <p:sp>
        <p:nvSpPr>
          <p:cNvPr id="609" name="Google Shape;609;p84"/>
          <p:cNvSpPr txBox="1"/>
          <p:nvPr/>
        </p:nvSpPr>
        <p:spPr>
          <a:xfrm>
            <a:off x="726050" y="1382975"/>
            <a:ext cx="7495200" cy="961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300"/>
              </a:spcBef>
              <a:spcAft>
                <a:spcPts val="1200"/>
              </a:spcAft>
              <a:buClr>
                <a:srgbClr val="000000"/>
              </a:buClr>
              <a:buSzPts val="1800"/>
              <a:buFont typeface="Arial"/>
              <a:buNone/>
            </a:pPr>
            <a:r>
              <a:rPr lang="en-GB" sz="1800">
                <a:solidFill>
                  <a:srgbClr val="24292E"/>
                </a:solidFill>
                <a:latin typeface="Helvetica Neue Light"/>
                <a:ea typeface="Helvetica Neue Light"/>
                <a:cs typeface="Helvetica Neue Light"/>
                <a:sym typeface="Helvetica Neue Light"/>
              </a:rPr>
              <a:t>Tratará </a:t>
            </a:r>
            <a:r>
              <a:rPr i="0" lang="en-GB" sz="1800" u="none" cap="none" strike="noStrike">
                <a:solidFill>
                  <a:srgbClr val="24292E"/>
                </a:solidFill>
                <a:latin typeface="Helvetica Neue Light"/>
                <a:ea typeface="Helvetica Neue Light"/>
                <a:cs typeface="Helvetica Neue Light"/>
                <a:sym typeface="Helvetica Neue Light"/>
              </a:rPr>
              <a:t>de llenar toda la altura (o anchura) del contenedor, siempre y cuando los </a:t>
            </a:r>
            <a:r>
              <a:rPr i="1" lang="en-GB" sz="1800" u="none" cap="none" strike="noStrike">
                <a:solidFill>
                  <a:srgbClr val="24292E"/>
                </a:solidFill>
                <a:latin typeface="Helvetica Neue Light"/>
                <a:ea typeface="Helvetica Neue Light"/>
                <a:cs typeface="Helvetica Neue Light"/>
                <a:sym typeface="Helvetica Neue Light"/>
              </a:rPr>
              <a:t>hijos</a:t>
            </a:r>
            <a:r>
              <a:rPr i="0" lang="en-GB" sz="1800" u="none" cap="none" strike="noStrike">
                <a:solidFill>
                  <a:srgbClr val="24292E"/>
                </a:solidFill>
                <a:latin typeface="Helvetica Neue Light"/>
                <a:ea typeface="Helvetica Neue Light"/>
                <a:cs typeface="Helvetica Neue Light"/>
                <a:sym typeface="Helvetica Neue Light"/>
              </a:rPr>
              <a:t> no tengan propiedades de dimensión definidas.</a:t>
            </a:r>
            <a:br>
              <a:rPr i="0" lang="en-GB" sz="1800" u="none" cap="none" strike="noStrike">
                <a:solidFill>
                  <a:srgbClr val="24292E"/>
                </a:solidFill>
                <a:latin typeface="Helvetica Neue Light"/>
                <a:ea typeface="Helvetica Neue Light"/>
                <a:cs typeface="Helvetica Neue Light"/>
                <a:sym typeface="Helvetica Neue Light"/>
              </a:rPr>
            </a:br>
            <a:br>
              <a:rPr i="0" lang="en-GB" sz="1800" u="none" cap="none" strike="noStrike">
                <a:solidFill>
                  <a:srgbClr val="24292E"/>
                </a:solidFill>
                <a:latin typeface="Helvetica Neue Light"/>
                <a:ea typeface="Helvetica Neue Light"/>
                <a:cs typeface="Helvetica Neue Light"/>
                <a:sym typeface="Helvetica Neue Light"/>
              </a:rPr>
            </a:br>
            <a:endParaRPr i="0" sz="1800" u="none" cap="none" strike="noStrike">
              <a:solidFill>
                <a:srgbClr val="24292E"/>
              </a:solidFill>
              <a:latin typeface="Helvetica Neue Light"/>
              <a:ea typeface="Helvetica Neue Light"/>
              <a:cs typeface="Helvetica Neue Light"/>
              <a:sym typeface="Helvetica Neue Light"/>
            </a:endParaRPr>
          </a:p>
        </p:txBody>
      </p:sp>
      <p:pic>
        <p:nvPicPr>
          <p:cNvPr id="610" name="Google Shape;610;p84"/>
          <p:cNvPicPr preferRelativeResize="0"/>
          <p:nvPr/>
        </p:nvPicPr>
        <p:blipFill rotWithShape="1">
          <a:blip r:embed="rId4">
            <a:alphaModFix/>
          </a:blip>
          <a:srcRect b="0" l="0" r="0" t="0"/>
          <a:stretch/>
        </p:blipFill>
        <p:spPr>
          <a:xfrm>
            <a:off x="2030007" y="3575461"/>
            <a:ext cx="5290752" cy="134976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pic>
        <p:nvPicPr>
          <p:cNvPr id="615" name="Google Shape;615;p8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16" name="Google Shape;616;p85"/>
          <p:cNvSpPr txBox="1"/>
          <p:nvPr/>
        </p:nvSpPr>
        <p:spPr>
          <a:xfrm>
            <a:off x="1005900" y="330475"/>
            <a:ext cx="71256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25000"/>
              </a:lnSpc>
              <a:spcBef>
                <a:spcPts val="1800"/>
              </a:spcBef>
              <a:spcAft>
                <a:spcPts val="1200"/>
              </a:spcAft>
              <a:buClr>
                <a:srgbClr val="000000"/>
              </a:buClr>
              <a:buSzPts val="4000"/>
              <a:buFont typeface="Arial"/>
              <a:buNone/>
            </a:pPr>
            <a:r>
              <a:rPr b="0" i="1" lang="en-GB" sz="4000" u="none" cap="none" strike="noStrike">
                <a:solidFill>
                  <a:schemeClr val="dk1"/>
                </a:solidFill>
                <a:latin typeface="Anton"/>
                <a:ea typeface="Anton"/>
                <a:cs typeface="Anton"/>
                <a:sym typeface="Anton"/>
              </a:rPr>
              <a:t>ALIGN-ITEMS: FLEX-START</a:t>
            </a:r>
            <a:endParaRPr b="0" i="1" sz="4000" u="none" cap="none" strike="noStrike">
              <a:solidFill>
                <a:srgbClr val="000000"/>
              </a:solidFill>
              <a:latin typeface="Anton"/>
              <a:ea typeface="Anton"/>
              <a:cs typeface="Anton"/>
              <a:sym typeface="Anton"/>
            </a:endParaRPr>
          </a:p>
        </p:txBody>
      </p:sp>
      <p:pic>
        <p:nvPicPr>
          <p:cNvPr id="617" name="Google Shape;617;p85"/>
          <p:cNvPicPr preferRelativeResize="0"/>
          <p:nvPr/>
        </p:nvPicPr>
        <p:blipFill rotWithShape="1">
          <a:blip r:embed="rId4">
            <a:alphaModFix/>
          </a:blip>
          <a:srcRect b="0" l="0" r="0" t="0"/>
          <a:stretch/>
        </p:blipFill>
        <p:spPr>
          <a:xfrm>
            <a:off x="1190525" y="3283850"/>
            <a:ext cx="6225001" cy="1638275"/>
          </a:xfrm>
          <a:prstGeom prst="rect">
            <a:avLst/>
          </a:prstGeom>
          <a:noFill/>
          <a:ln>
            <a:noFill/>
          </a:ln>
        </p:spPr>
      </p:pic>
      <p:sp>
        <p:nvSpPr>
          <p:cNvPr id="618" name="Google Shape;618;p85"/>
          <p:cNvSpPr txBox="1"/>
          <p:nvPr/>
        </p:nvSpPr>
        <p:spPr>
          <a:xfrm>
            <a:off x="1190525" y="1774350"/>
            <a:ext cx="6225000" cy="1369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chemeClr val="dk1"/>
                </a:solidFill>
                <a:latin typeface="Consolas"/>
                <a:ea typeface="Consolas"/>
                <a:cs typeface="Consolas"/>
                <a:sym typeface="Consolas"/>
              </a:rPr>
              <a:t>;</a:t>
            </a:r>
            <a:r>
              <a:rPr b="0" i="0" lang="en-GB" sz="13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row</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align-items</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flex-start</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08000"/>
                </a:solidFill>
                <a:latin typeface="Consolas"/>
                <a:ea typeface="Consolas"/>
                <a:cs typeface="Consolas"/>
                <a:sym typeface="Consolas"/>
              </a:rPr>
              <a:t>/* predeterminado */</a:t>
            </a:r>
            <a:endParaRPr b="0" i="0" sz="1400" u="none" cap="none" strike="noStrike">
              <a:solidFill>
                <a:srgbClr val="008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32"/>
          <p:cNvSpPr txBox="1"/>
          <p:nvPr/>
        </p:nvSpPr>
        <p:spPr>
          <a:xfrm>
            <a:off x="483500" y="1161575"/>
            <a:ext cx="3924900" cy="36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2000"/>
              <a:buFont typeface="Arial"/>
              <a:buNone/>
            </a:pPr>
            <a:r>
              <a:t/>
            </a:r>
            <a:endParaRPr sz="13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rPr b="1" lang="en-GB" sz="1300">
                <a:solidFill>
                  <a:schemeClr val="dk1"/>
                </a:solidFill>
                <a:latin typeface="Helvetica Neue"/>
                <a:ea typeface="Helvetica Neue"/>
                <a:cs typeface="Helvetica Neue"/>
                <a:sym typeface="Helvetica Neue"/>
              </a:rPr>
              <a:t>Display:</a:t>
            </a:r>
            <a:r>
              <a:rPr lang="en-GB" sz="1300">
                <a:solidFill>
                  <a:schemeClr val="dk1"/>
                </a:solidFill>
                <a:latin typeface="Helvetica Neue Light"/>
                <a:ea typeface="Helvetica Neue Light"/>
                <a:cs typeface="Helvetica Neue Light"/>
                <a:sym typeface="Helvetica Neue Light"/>
              </a:rPr>
              <a:t> se encarga de definir cómo se ve un elemento HTML.</a:t>
            </a:r>
            <a:endParaRPr sz="13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sz="13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rPr b="1" lang="en-GB" sz="1300">
                <a:solidFill>
                  <a:schemeClr val="dk1"/>
                </a:solidFill>
                <a:latin typeface="Helvetica Neue"/>
                <a:ea typeface="Helvetica Neue"/>
                <a:cs typeface="Helvetica Neue"/>
                <a:sym typeface="Helvetica Neue"/>
              </a:rPr>
              <a:t>Inline-block:</a:t>
            </a:r>
            <a:r>
              <a:rPr lang="en-GB" sz="1300">
                <a:solidFill>
                  <a:schemeClr val="dk1"/>
                </a:solidFill>
                <a:latin typeface="Helvetica Neue Light"/>
                <a:ea typeface="Helvetica Neue Light"/>
                <a:cs typeface="Helvetica Neue Light"/>
                <a:sym typeface="Helvetica Neue Light"/>
              </a:rPr>
              <a:t> esta propiedad permite tomar lo mejor de ambos grupos. Brinda la posibilidad tener “padding” y “margin” hacia arriba y abajo.</a:t>
            </a:r>
            <a:endParaRPr sz="13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sz="13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rPr b="1" lang="en-GB" sz="1300">
                <a:solidFill>
                  <a:schemeClr val="dk1"/>
                </a:solidFill>
                <a:latin typeface="Helvetica Neue"/>
                <a:ea typeface="Helvetica Neue"/>
                <a:cs typeface="Helvetica Neue"/>
                <a:sym typeface="Helvetica Neue"/>
              </a:rPr>
              <a:t>Float:</a:t>
            </a:r>
            <a:r>
              <a:rPr lang="en-GB" sz="1300">
                <a:solidFill>
                  <a:schemeClr val="dk1"/>
                </a:solidFill>
                <a:latin typeface="Helvetica Neue Light"/>
                <a:ea typeface="Helvetica Neue Light"/>
                <a:cs typeface="Helvetica Neue Light"/>
                <a:sym typeface="Helvetica Neue Light"/>
              </a:rPr>
              <a:t> la flotación consiste en mover un elemento hacia la derecha o izquierda de su línea, y todo lo que viene después se acomodará en el “hueco” que queda vacío.</a:t>
            </a:r>
            <a:endParaRPr sz="13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sz="13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sz="1300">
              <a:solidFill>
                <a:schemeClr val="dk1"/>
              </a:solidFill>
              <a:latin typeface="Helvetica Neue Light"/>
              <a:ea typeface="Helvetica Neue Light"/>
              <a:cs typeface="Helvetica Neue Light"/>
              <a:sym typeface="Helvetica Neue Light"/>
            </a:endParaRPr>
          </a:p>
        </p:txBody>
      </p:sp>
      <p:sp>
        <p:nvSpPr>
          <p:cNvPr id="142" name="Google Shape;142;p32"/>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n-GB"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n-GB" sz="2000">
                <a:latin typeface="Anton"/>
                <a:ea typeface="Anton"/>
                <a:cs typeface="Anton"/>
                <a:sym typeface="Anton"/>
              </a:rPr>
              <a:t>Clase 5</a:t>
            </a:r>
            <a:endParaRPr i="1" sz="2000">
              <a:latin typeface="Anton"/>
              <a:ea typeface="Anton"/>
              <a:cs typeface="Anton"/>
              <a:sym typeface="Anton"/>
            </a:endParaRPr>
          </a:p>
        </p:txBody>
      </p:sp>
      <p:pic>
        <p:nvPicPr>
          <p:cNvPr id="143" name="Google Shape;143;p3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44" name="Google Shape;144;p32"/>
          <p:cNvSpPr txBox="1"/>
          <p:nvPr/>
        </p:nvSpPr>
        <p:spPr>
          <a:xfrm>
            <a:off x="4826900" y="1161575"/>
            <a:ext cx="3924900" cy="36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300">
                <a:solidFill>
                  <a:schemeClr val="dk1"/>
                </a:solidFill>
                <a:latin typeface="Helvetica Neue"/>
                <a:ea typeface="Helvetica Neue"/>
                <a:cs typeface="Helvetica Neue"/>
                <a:sym typeface="Helvetica Neue"/>
              </a:rPr>
              <a:t>Clear:</a:t>
            </a:r>
            <a:r>
              <a:rPr lang="en-GB" sz="1300">
                <a:solidFill>
                  <a:schemeClr val="dk1"/>
                </a:solidFill>
                <a:latin typeface="Helvetica Neue Light"/>
                <a:ea typeface="Helvetica Neue Light"/>
                <a:cs typeface="Helvetica Neue Light"/>
                <a:sym typeface="Helvetica Neue Light"/>
              </a:rPr>
              <a:t> esta propiedad permite modificar el comportamiento por defecto del posicionamiento flotante, para forzar a un elemento a mostrarse debajo de cualquier caja flotante.</a:t>
            </a:r>
            <a:endParaRPr sz="13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3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n-GB" sz="1300">
                <a:solidFill>
                  <a:schemeClr val="dk1"/>
                </a:solidFill>
                <a:latin typeface="Helvetica Neue"/>
                <a:ea typeface="Helvetica Neue"/>
                <a:cs typeface="Helvetica Neue"/>
                <a:sym typeface="Helvetica Neue"/>
              </a:rPr>
              <a:t>Position:</a:t>
            </a:r>
            <a:r>
              <a:rPr lang="en-GB" sz="1300">
                <a:solidFill>
                  <a:schemeClr val="dk1"/>
                </a:solidFill>
                <a:latin typeface="Helvetica Neue Light"/>
                <a:ea typeface="Helvetica Neue Light"/>
                <a:cs typeface="Helvetica Neue Light"/>
                <a:sym typeface="Helvetica Neue Light"/>
              </a:rPr>
              <a:t> una propiedad CSS pensada para ubicar un elemento, con una libertad muy flexible.</a:t>
            </a:r>
            <a:endParaRPr sz="13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3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n-GB" sz="1300">
                <a:solidFill>
                  <a:schemeClr val="dk1"/>
                </a:solidFill>
                <a:latin typeface="Helvetica Neue"/>
                <a:ea typeface="Helvetica Neue"/>
                <a:cs typeface="Helvetica Neue"/>
                <a:sym typeface="Helvetica Neue"/>
              </a:rPr>
              <a:t>Propiedad z-index:</a:t>
            </a:r>
            <a:r>
              <a:rPr lang="en-GB" sz="1300">
                <a:solidFill>
                  <a:schemeClr val="dk1"/>
                </a:solidFill>
                <a:latin typeface="Helvetica Neue Light"/>
                <a:ea typeface="Helvetica Neue Light"/>
                <a:cs typeface="Helvetica Neue Light"/>
                <a:sym typeface="Helvetica Neue Light"/>
              </a:rPr>
              <a:t> entra en juego cuando dos elementos que tienen position se superponen. Acepta como valor un número (sin ninguna unidad, ni px, ni cm, ni nada); a valor más alto, se mostrará por encima de los demás elementos. </a:t>
            </a:r>
            <a:endParaRPr sz="13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sz="13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pic>
        <p:nvPicPr>
          <p:cNvPr id="623" name="Google Shape;623;p8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24" name="Google Shape;624;p86"/>
          <p:cNvSpPr txBox="1"/>
          <p:nvPr/>
        </p:nvSpPr>
        <p:spPr>
          <a:xfrm>
            <a:off x="1005900" y="330475"/>
            <a:ext cx="71256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25000"/>
              </a:lnSpc>
              <a:spcBef>
                <a:spcPts val="1800"/>
              </a:spcBef>
              <a:spcAft>
                <a:spcPts val="1200"/>
              </a:spcAft>
              <a:buClr>
                <a:srgbClr val="000000"/>
              </a:buClr>
              <a:buSzPts val="4000"/>
              <a:buFont typeface="Arial"/>
              <a:buNone/>
            </a:pPr>
            <a:r>
              <a:rPr b="0" i="1" lang="en-GB" sz="4000" u="none" cap="none" strike="noStrike">
                <a:solidFill>
                  <a:schemeClr val="dk1"/>
                </a:solidFill>
                <a:latin typeface="Anton"/>
                <a:ea typeface="Anton"/>
                <a:cs typeface="Anton"/>
                <a:sym typeface="Anton"/>
              </a:rPr>
              <a:t>ALIGN-ITEMS: FLEX-END</a:t>
            </a:r>
            <a:endParaRPr b="0" i="1" sz="4000" u="none" cap="none" strike="noStrike">
              <a:solidFill>
                <a:srgbClr val="000000"/>
              </a:solidFill>
              <a:latin typeface="Anton"/>
              <a:ea typeface="Anton"/>
              <a:cs typeface="Anton"/>
              <a:sym typeface="Anton"/>
            </a:endParaRPr>
          </a:p>
        </p:txBody>
      </p:sp>
      <p:pic>
        <p:nvPicPr>
          <p:cNvPr id="625" name="Google Shape;625;p86"/>
          <p:cNvPicPr preferRelativeResize="0"/>
          <p:nvPr/>
        </p:nvPicPr>
        <p:blipFill rotWithShape="1">
          <a:blip r:embed="rId4">
            <a:alphaModFix/>
          </a:blip>
          <a:srcRect b="0" l="0" r="0" t="0"/>
          <a:stretch/>
        </p:blipFill>
        <p:spPr>
          <a:xfrm>
            <a:off x="1571525" y="3144150"/>
            <a:ext cx="5734050" cy="1724025"/>
          </a:xfrm>
          <a:prstGeom prst="rect">
            <a:avLst/>
          </a:prstGeom>
          <a:noFill/>
          <a:ln>
            <a:noFill/>
          </a:ln>
        </p:spPr>
      </p:pic>
      <p:sp>
        <p:nvSpPr>
          <p:cNvPr id="626" name="Google Shape;626;p86"/>
          <p:cNvSpPr txBox="1"/>
          <p:nvPr/>
        </p:nvSpPr>
        <p:spPr>
          <a:xfrm>
            <a:off x="1571525" y="1545750"/>
            <a:ext cx="5734200" cy="1369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chemeClr val="dk1"/>
                </a:solidFill>
                <a:latin typeface="Consolas"/>
                <a:ea typeface="Consolas"/>
                <a:cs typeface="Consolas"/>
                <a:sym typeface="Consolas"/>
              </a:rPr>
              <a:t>;</a:t>
            </a:r>
            <a:r>
              <a:rPr b="0" i="0" lang="en-GB" sz="13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row</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align-items</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flex-end</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08000"/>
                </a:solidFill>
                <a:latin typeface="Consolas"/>
                <a:ea typeface="Consolas"/>
                <a:cs typeface="Consolas"/>
                <a:sym typeface="Consolas"/>
              </a:rPr>
              <a:t>/* predeterminado */</a:t>
            </a:r>
            <a:endParaRPr b="0" i="0" sz="1400" u="none" cap="none" strike="noStrike">
              <a:solidFill>
                <a:srgbClr val="008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pic>
        <p:nvPicPr>
          <p:cNvPr id="631" name="Google Shape;631;p8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32" name="Google Shape;632;p87"/>
          <p:cNvSpPr txBox="1"/>
          <p:nvPr/>
        </p:nvSpPr>
        <p:spPr>
          <a:xfrm>
            <a:off x="1005900" y="330475"/>
            <a:ext cx="71256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25000"/>
              </a:lnSpc>
              <a:spcBef>
                <a:spcPts val="1800"/>
              </a:spcBef>
              <a:spcAft>
                <a:spcPts val="1200"/>
              </a:spcAft>
              <a:buClr>
                <a:srgbClr val="000000"/>
              </a:buClr>
              <a:buSzPts val="4000"/>
              <a:buFont typeface="Arial"/>
              <a:buNone/>
            </a:pPr>
            <a:r>
              <a:rPr b="0" i="1" lang="en-GB" sz="4000" u="none" cap="none" strike="noStrike">
                <a:solidFill>
                  <a:schemeClr val="dk1"/>
                </a:solidFill>
                <a:latin typeface="Anton"/>
                <a:ea typeface="Anton"/>
                <a:cs typeface="Anton"/>
                <a:sym typeface="Anton"/>
              </a:rPr>
              <a:t>ALIGN-ITEMS: CENTER</a:t>
            </a:r>
            <a:endParaRPr b="0" i="1" sz="4000" u="none" cap="none" strike="noStrike">
              <a:solidFill>
                <a:srgbClr val="000000"/>
              </a:solidFill>
              <a:latin typeface="Anton"/>
              <a:ea typeface="Anton"/>
              <a:cs typeface="Anton"/>
              <a:sym typeface="Anton"/>
            </a:endParaRPr>
          </a:p>
        </p:txBody>
      </p:sp>
      <p:sp>
        <p:nvSpPr>
          <p:cNvPr id="633" name="Google Shape;633;p87"/>
          <p:cNvSpPr txBox="1"/>
          <p:nvPr/>
        </p:nvSpPr>
        <p:spPr>
          <a:xfrm>
            <a:off x="1571525" y="1545750"/>
            <a:ext cx="5734200" cy="1369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chemeClr val="dk1"/>
                </a:solidFill>
                <a:latin typeface="Consolas"/>
                <a:ea typeface="Consolas"/>
                <a:cs typeface="Consolas"/>
                <a:sym typeface="Consolas"/>
              </a:rPr>
              <a:t>;</a:t>
            </a:r>
            <a:r>
              <a:rPr b="0" i="0" lang="en-GB" sz="13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row</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align-items</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center</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08000"/>
                </a:solidFill>
                <a:latin typeface="Consolas"/>
                <a:ea typeface="Consolas"/>
                <a:cs typeface="Consolas"/>
                <a:sym typeface="Consolas"/>
              </a:rPr>
              <a:t>/* predeterminado */</a:t>
            </a:r>
            <a:endParaRPr b="0" i="0" sz="1400" u="none" cap="none" strike="noStrike">
              <a:solidFill>
                <a:srgbClr val="008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pic>
        <p:nvPicPr>
          <p:cNvPr id="634" name="Google Shape;634;p87"/>
          <p:cNvPicPr preferRelativeResize="0"/>
          <p:nvPr/>
        </p:nvPicPr>
        <p:blipFill rotWithShape="1">
          <a:blip r:embed="rId4">
            <a:alphaModFix/>
          </a:blip>
          <a:srcRect b="0" l="0" r="0" t="0"/>
          <a:stretch/>
        </p:blipFill>
        <p:spPr>
          <a:xfrm>
            <a:off x="1571600" y="3082725"/>
            <a:ext cx="5734050" cy="17240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pic>
        <p:nvPicPr>
          <p:cNvPr id="639" name="Google Shape;639;p8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40" name="Google Shape;640;p88"/>
          <p:cNvSpPr txBox="1"/>
          <p:nvPr/>
        </p:nvSpPr>
        <p:spPr>
          <a:xfrm>
            <a:off x="1005900" y="330475"/>
            <a:ext cx="71256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25000"/>
              </a:lnSpc>
              <a:spcBef>
                <a:spcPts val="1800"/>
              </a:spcBef>
              <a:spcAft>
                <a:spcPts val="1200"/>
              </a:spcAft>
              <a:buClr>
                <a:srgbClr val="000000"/>
              </a:buClr>
              <a:buSzPts val="4000"/>
              <a:buFont typeface="Arial"/>
              <a:buNone/>
            </a:pPr>
            <a:r>
              <a:rPr b="0" i="1" lang="en-GB" sz="4000" u="none" cap="none" strike="noStrike">
                <a:solidFill>
                  <a:schemeClr val="dk1"/>
                </a:solidFill>
                <a:latin typeface="Anton"/>
                <a:ea typeface="Anton"/>
                <a:cs typeface="Anton"/>
                <a:sym typeface="Anton"/>
              </a:rPr>
              <a:t>ALIGN-ITEMS: BASELINE</a:t>
            </a:r>
            <a:endParaRPr b="0" i="1" sz="4000" u="none" cap="none" strike="noStrike">
              <a:solidFill>
                <a:srgbClr val="000000"/>
              </a:solidFill>
              <a:latin typeface="Anton"/>
              <a:ea typeface="Anton"/>
              <a:cs typeface="Anton"/>
              <a:sym typeface="Anton"/>
            </a:endParaRPr>
          </a:p>
        </p:txBody>
      </p:sp>
      <p:sp>
        <p:nvSpPr>
          <p:cNvPr id="641" name="Google Shape;641;p88"/>
          <p:cNvSpPr txBox="1"/>
          <p:nvPr/>
        </p:nvSpPr>
        <p:spPr>
          <a:xfrm>
            <a:off x="1571525" y="1545750"/>
            <a:ext cx="5734200" cy="1369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chemeClr val="dk1"/>
                </a:solidFill>
                <a:latin typeface="Consolas"/>
                <a:ea typeface="Consolas"/>
                <a:cs typeface="Consolas"/>
                <a:sym typeface="Consolas"/>
              </a:rPr>
              <a:t>;</a:t>
            </a:r>
            <a:r>
              <a:rPr b="0" i="0" lang="en-GB" sz="13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row</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align-items</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baseline</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08000"/>
                </a:solidFill>
                <a:latin typeface="Consolas"/>
                <a:ea typeface="Consolas"/>
                <a:cs typeface="Consolas"/>
                <a:sym typeface="Consolas"/>
              </a:rPr>
              <a:t>/* predeterminado */</a:t>
            </a:r>
            <a:endParaRPr b="0" i="0" sz="1400" u="none" cap="none" strike="noStrike">
              <a:solidFill>
                <a:srgbClr val="008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pic>
        <p:nvPicPr>
          <p:cNvPr id="642" name="Google Shape;642;p88"/>
          <p:cNvPicPr preferRelativeResize="0"/>
          <p:nvPr/>
        </p:nvPicPr>
        <p:blipFill rotWithShape="1">
          <a:blip r:embed="rId4">
            <a:alphaModFix/>
          </a:blip>
          <a:srcRect b="0" l="0" r="0" t="0"/>
          <a:stretch/>
        </p:blipFill>
        <p:spPr>
          <a:xfrm>
            <a:off x="1571600" y="3111175"/>
            <a:ext cx="5734050" cy="17240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pic>
        <p:nvPicPr>
          <p:cNvPr id="647" name="Google Shape;647;p8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48" name="Google Shape;648;p89"/>
          <p:cNvSpPr txBox="1"/>
          <p:nvPr/>
        </p:nvSpPr>
        <p:spPr>
          <a:xfrm>
            <a:off x="1005900" y="330475"/>
            <a:ext cx="71256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25000"/>
              </a:lnSpc>
              <a:spcBef>
                <a:spcPts val="1800"/>
              </a:spcBef>
              <a:spcAft>
                <a:spcPts val="1200"/>
              </a:spcAft>
              <a:buClr>
                <a:srgbClr val="000000"/>
              </a:buClr>
              <a:buSzPts val="4000"/>
              <a:buFont typeface="Arial"/>
              <a:buNone/>
            </a:pPr>
            <a:r>
              <a:rPr b="0" i="1" lang="en-GB" sz="4000" u="none" cap="none" strike="noStrike">
                <a:solidFill>
                  <a:schemeClr val="dk1"/>
                </a:solidFill>
                <a:latin typeface="Anton"/>
                <a:ea typeface="Anton"/>
                <a:cs typeface="Anton"/>
                <a:sym typeface="Anton"/>
              </a:rPr>
              <a:t>ALIGN-ITEMS - RESUMEN</a:t>
            </a:r>
            <a:endParaRPr b="0" i="1" sz="4000" u="none" cap="none" strike="noStrike">
              <a:solidFill>
                <a:srgbClr val="000000"/>
              </a:solidFill>
              <a:latin typeface="Anton"/>
              <a:ea typeface="Anton"/>
              <a:cs typeface="Anton"/>
              <a:sym typeface="Anton"/>
            </a:endParaRPr>
          </a:p>
        </p:txBody>
      </p:sp>
      <p:pic>
        <p:nvPicPr>
          <p:cNvPr id="649" name="Google Shape;649;p89"/>
          <p:cNvPicPr preferRelativeResize="0"/>
          <p:nvPr/>
        </p:nvPicPr>
        <p:blipFill rotWithShape="1">
          <a:blip r:embed="rId4">
            <a:alphaModFix/>
          </a:blip>
          <a:srcRect b="0" l="0" r="0" t="0"/>
          <a:stretch/>
        </p:blipFill>
        <p:spPr>
          <a:xfrm>
            <a:off x="3211785" y="1401175"/>
            <a:ext cx="2713836" cy="343752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pic>
        <p:nvPicPr>
          <p:cNvPr id="654" name="Google Shape;654;p9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55" name="Google Shape;655;p90"/>
          <p:cNvSpPr txBox="1"/>
          <p:nvPr/>
        </p:nvSpPr>
        <p:spPr>
          <a:xfrm>
            <a:off x="726050" y="1659625"/>
            <a:ext cx="7862700" cy="1858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i="0" lang="en-GB" sz="1800" u="none" cap="none" strike="noStrike">
                <a:solidFill>
                  <a:srgbClr val="24292E"/>
                </a:solidFill>
                <a:latin typeface="Helvetica Neue Light"/>
                <a:ea typeface="Helvetica Neue Light"/>
                <a:cs typeface="Helvetica Neue Light"/>
                <a:sym typeface="Helvetica Neue Light"/>
              </a:rPr>
              <a:t>Esta propiedad sólo tiene efecto cuando el contenedor flexible tiene varias líneas de </a:t>
            </a:r>
            <a:r>
              <a:rPr i="1" lang="en-GB" sz="1800" u="none" cap="none" strike="noStrike">
                <a:solidFill>
                  <a:srgbClr val="24292E"/>
                </a:solidFill>
                <a:latin typeface="Helvetica Neue Light"/>
                <a:ea typeface="Helvetica Neue Light"/>
                <a:cs typeface="Helvetica Neue Light"/>
                <a:sym typeface="Helvetica Neue Light"/>
              </a:rPr>
              <a:t>flex items (hijos)</a:t>
            </a:r>
            <a:r>
              <a:rPr i="0" lang="en-GB" sz="1800" u="none" cap="none" strike="noStrike">
                <a:solidFill>
                  <a:srgbClr val="24292E"/>
                </a:solidFill>
                <a:latin typeface="Helvetica Neue Light"/>
                <a:ea typeface="Helvetica Neue Light"/>
                <a:cs typeface="Helvetica Neue Light"/>
                <a:sym typeface="Helvetica Neue Light"/>
              </a:rPr>
              <a:t>. </a:t>
            </a:r>
            <a:r>
              <a:rPr i="0" lang="en-GB" sz="1800" u="none" cap="none" strike="noStrike">
                <a:solidFill>
                  <a:srgbClr val="24292E"/>
                </a:solidFill>
                <a:highlight>
                  <a:srgbClr val="E0FF00"/>
                </a:highlight>
                <a:latin typeface="Helvetica Neue Light"/>
                <a:ea typeface="Helvetica Neue Light"/>
                <a:cs typeface="Helvetica Neue Light"/>
                <a:sym typeface="Helvetica Neue Light"/>
              </a:rPr>
              <a:t>Si se colocan en una sola línea, esta propiedad no tiene ningún efecto sobre el diseño.</a:t>
            </a:r>
            <a:endParaRPr i="0" sz="1800" u="none" cap="none" strike="noStrike">
              <a:solidFill>
                <a:srgbClr val="24292E"/>
              </a:solidFill>
              <a:highlight>
                <a:srgbClr val="E0FF00"/>
              </a:highlight>
              <a:latin typeface="Helvetica Neue Light"/>
              <a:ea typeface="Helvetica Neue Light"/>
              <a:cs typeface="Helvetica Neue Light"/>
              <a:sym typeface="Helvetica Neue Light"/>
            </a:endParaRPr>
          </a:p>
          <a:p>
            <a:pPr indent="0" lvl="0" marL="0" marR="0" rtl="0" algn="ctr">
              <a:lnSpc>
                <a:spcPct val="115000"/>
              </a:lnSpc>
              <a:spcBef>
                <a:spcPts val="1200"/>
              </a:spcBef>
              <a:spcAft>
                <a:spcPts val="1200"/>
              </a:spcAft>
              <a:buClr>
                <a:srgbClr val="000000"/>
              </a:buClr>
              <a:buSzPts val="1800"/>
              <a:buFont typeface="Arial"/>
              <a:buNone/>
            </a:pPr>
            <a:r>
              <a:rPr i="0" lang="en-GB" sz="1800" u="none" cap="none" strike="noStrike">
                <a:solidFill>
                  <a:srgbClr val="24292E"/>
                </a:solidFill>
                <a:latin typeface="Helvetica Neue Light"/>
                <a:ea typeface="Helvetica Neue Light"/>
                <a:cs typeface="Helvetica Neue Light"/>
                <a:sym typeface="Helvetica Neue Light"/>
              </a:rPr>
              <a:t>Para poder aplicarlo se necesita tener el atributo </a:t>
            </a:r>
            <a:r>
              <a:rPr i="1" lang="en-GB" sz="1800" u="none" cap="none" strike="noStrike">
                <a:solidFill>
                  <a:srgbClr val="24292E"/>
                </a:solidFill>
                <a:latin typeface="Helvetica Neue Light"/>
                <a:ea typeface="Helvetica Neue Light"/>
                <a:cs typeface="Helvetica Neue Light"/>
                <a:sym typeface="Helvetica Neue Light"/>
              </a:rPr>
              <a:t>flex-wrap,</a:t>
            </a:r>
            <a:r>
              <a:rPr i="0" lang="en-GB" sz="1800" u="none" cap="none" strike="noStrike">
                <a:solidFill>
                  <a:srgbClr val="24292E"/>
                </a:solidFill>
                <a:latin typeface="Helvetica Neue Light"/>
                <a:ea typeface="Helvetica Neue Light"/>
                <a:cs typeface="Helvetica Neue Light"/>
                <a:sym typeface="Helvetica Neue Light"/>
              </a:rPr>
              <a:t> que permita verificar los ejes horizontales.</a:t>
            </a:r>
            <a:endParaRPr i="0" sz="1800" u="none" cap="none" strike="noStrike">
              <a:solidFill>
                <a:srgbClr val="24292E"/>
              </a:solidFill>
              <a:latin typeface="Helvetica Neue Light"/>
              <a:ea typeface="Helvetica Neue Light"/>
              <a:cs typeface="Helvetica Neue Light"/>
              <a:sym typeface="Helvetica Neue Light"/>
            </a:endParaRPr>
          </a:p>
        </p:txBody>
      </p:sp>
      <p:sp>
        <p:nvSpPr>
          <p:cNvPr id="656" name="Google Shape;656;p90"/>
          <p:cNvSpPr txBox="1"/>
          <p:nvPr/>
        </p:nvSpPr>
        <p:spPr>
          <a:xfrm>
            <a:off x="1005900" y="330475"/>
            <a:ext cx="71256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25000"/>
              </a:lnSpc>
              <a:spcBef>
                <a:spcPts val="1800"/>
              </a:spcBef>
              <a:spcAft>
                <a:spcPts val="1200"/>
              </a:spcAft>
              <a:buClr>
                <a:srgbClr val="000000"/>
              </a:buClr>
              <a:buSzPts val="4000"/>
              <a:buFont typeface="Arial"/>
              <a:buNone/>
            </a:pPr>
            <a:r>
              <a:rPr b="0" i="1" lang="en-GB" sz="4000" u="none" cap="none" strike="noStrike">
                <a:solidFill>
                  <a:schemeClr val="dk1"/>
                </a:solidFill>
                <a:latin typeface="Anton"/>
                <a:ea typeface="Anton"/>
                <a:cs typeface="Anton"/>
                <a:sym typeface="Anton"/>
              </a:rPr>
              <a:t>ALIGN-CONTENT</a:t>
            </a:r>
            <a:endParaRPr b="0" i="1" sz="4000" u="none" cap="none" strike="noStrike">
              <a:solidFill>
                <a:srgbClr val="000000"/>
              </a:solidFill>
              <a:latin typeface="Anton"/>
              <a:ea typeface="Anton"/>
              <a:cs typeface="Anton"/>
              <a:sym typeface="Anton"/>
            </a:endParaRPr>
          </a:p>
        </p:txBody>
      </p:sp>
      <p:sp>
        <p:nvSpPr>
          <p:cNvPr id="657" name="Google Shape;657;p90"/>
          <p:cNvSpPr txBox="1"/>
          <p:nvPr/>
        </p:nvSpPr>
        <p:spPr>
          <a:xfrm>
            <a:off x="852875" y="3590775"/>
            <a:ext cx="6116400" cy="13383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rgbClr val="800000"/>
                </a:solidFill>
                <a:latin typeface="Consolas"/>
                <a:ea typeface="Consolas"/>
                <a:cs typeface="Consolas"/>
                <a:sym typeface="Consolas"/>
              </a:rPr>
              <a:t>.padre-flex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display</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flex</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flex-wrap</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wrap</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flex-direction</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451A5"/>
                </a:solidFill>
                <a:latin typeface="Consolas"/>
                <a:ea typeface="Consolas"/>
                <a:cs typeface="Consolas"/>
                <a:sym typeface="Consolas"/>
              </a:rPr>
              <a:t>row</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align-content</a:t>
            </a:r>
            <a:r>
              <a:rPr b="0" i="0" lang="en-GB" sz="1400" u="none" cap="none" strike="noStrike">
                <a:solidFill>
                  <a:schemeClr val="dk1"/>
                </a:solidFill>
                <a:latin typeface="Consolas"/>
                <a:ea typeface="Consolas"/>
                <a:cs typeface="Consolas"/>
                <a:sym typeface="Consolas"/>
              </a:rPr>
              <a:t>:</a:t>
            </a:r>
            <a:r>
              <a:rPr b="0" i="0" lang="en-GB" sz="1400" u="none" cap="none" strike="noStrike">
                <a:solidFill>
                  <a:srgbClr val="0451A5"/>
                </a:solidFill>
                <a:latin typeface="Consolas"/>
                <a:ea typeface="Consolas"/>
                <a:cs typeface="Consolas"/>
                <a:sym typeface="Consolas"/>
              </a:rPr>
              <a:t>stretch</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08000"/>
                </a:solidFill>
                <a:latin typeface="Consolas"/>
                <a:ea typeface="Consolas"/>
                <a:cs typeface="Consolas"/>
                <a:sym typeface="Consolas"/>
              </a:rPr>
              <a:t>/* predeterminada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pic>
        <p:nvPicPr>
          <p:cNvPr id="662" name="Google Shape;662;p9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63" name="Google Shape;663;p91"/>
          <p:cNvSpPr txBox="1"/>
          <p:nvPr/>
        </p:nvSpPr>
        <p:spPr>
          <a:xfrm>
            <a:off x="1005900" y="330475"/>
            <a:ext cx="7125600" cy="1021500"/>
          </a:xfrm>
          <a:prstGeom prst="rect">
            <a:avLst/>
          </a:prstGeom>
          <a:noFill/>
          <a:ln>
            <a:noFill/>
          </a:ln>
        </p:spPr>
        <p:txBody>
          <a:bodyPr anchorCtr="0" anchor="t" bIns="91425" lIns="91425" spcFirstLastPara="1" rIns="91425" wrap="square" tIns="91425">
            <a:noAutofit/>
          </a:bodyPr>
          <a:lstStyle/>
          <a:p>
            <a:pPr indent="0" lvl="0" marL="0" marR="0" rtl="0" algn="ctr">
              <a:lnSpc>
                <a:spcPct val="125000"/>
              </a:lnSpc>
              <a:spcBef>
                <a:spcPts val="1800"/>
              </a:spcBef>
              <a:spcAft>
                <a:spcPts val="1200"/>
              </a:spcAft>
              <a:buClr>
                <a:srgbClr val="000000"/>
              </a:buClr>
              <a:buSzPts val="4000"/>
              <a:buFont typeface="Arial"/>
              <a:buNone/>
            </a:pPr>
            <a:r>
              <a:rPr b="0" i="1" lang="en-GB" sz="4000" u="none" cap="none" strike="noStrike">
                <a:solidFill>
                  <a:schemeClr val="dk1"/>
                </a:solidFill>
                <a:latin typeface="Anton"/>
                <a:ea typeface="Anton"/>
                <a:cs typeface="Anton"/>
                <a:sym typeface="Anton"/>
              </a:rPr>
              <a:t>ALIGN-CONTENT: STRETCH</a:t>
            </a:r>
            <a:endParaRPr b="0" i="1" sz="4000" u="none" cap="none" strike="noStrike">
              <a:solidFill>
                <a:srgbClr val="000000"/>
              </a:solidFill>
              <a:latin typeface="Anton"/>
              <a:ea typeface="Anton"/>
              <a:cs typeface="Anton"/>
              <a:sym typeface="Anton"/>
            </a:endParaRPr>
          </a:p>
        </p:txBody>
      </p:sp>
      <p:pic>
        <p:nvPicPr>
          <p:cNvPr id="664" name="Google Shape;664;p91"/>
          <p:cNvPicPr preferRelativeResize="0"/>
          <p:nvPr/>
        </p:nvPicPr>
        <p:blipFill rotWithShape="1">
          <a:blip r:embed="rId4">
            <a:alphaModFix/>
          </a:blip>
          <a:srcRect b="0" l="0" r="0" t="0"/>
          <a:stretch/>
        </p:blipFill>
        <p:spPr>
          <a:xfrm>
            <a:off x="1910800" y="1409361"/>
            <a:ext cx="5315806" cy="3395384"/>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pic>
        <p:nvPicPr>
          <p:cNvPr id="669" name="Google Shape;669;p9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70" name="Google Shape;670;p92"/>
          <p:cNvSpPr txBox="1"/>
          <p:nvPr/>
        </p:nvSpPr>
        <p:spPr>
          <a:xfrm>
            <a:off x="1005900" y="330475"/>
            <a:ext cx="7125600" cy="1021500"/>
          </a:xfrm>
          <a:prstGeom prst="rect">
            <a:avLst/>
          </a:prstGeom>
          <a:noFill/>
          <a:ln>
            <a:noFill/>
          </a:ln>
        </p:spPr>
        <p:txBody>
          <a:bodyPr anchorCtr="0" anchor="t" bIns="91425" lIns="91425" spcFirstLastPara="1" rIns="91425" wrap="square" tIns="91425">
            <a:noAutofit/>
          </a:bodyPr>
          <a:lstStyle/>
          <a:p>
            <a:pPr indent="0" lvl="0" marL="0" marR="0" rtl="0" algn="ctr">
              <a:lnSpc>
                <a:spcPct val="125000"/>
              </a:lnSpc>
              <a:spcBef>
                <a:spcPts val="1800"/>
              </a:spcBef>
              <a:spcAft>
                <a:spcPts val="1200"/>
              </a:spcAft>
              <a:buClr>
                <a:srgbClr val="000000"/>
              </a:buClr>
              <a:buSzPts val="4000"/>
              <a:buFont typeface="Arial"/>
              <a:buNone/>
            </a:pPr>
            <a:r>
              <a:rPr b="0" i="1" lang="en-GB" sz="4000" u="none" cap="none" strike="noStrike">
                <a:solidFill>
                  <a:schemeClr val="dk1"/>
                </a:solidFill>
                <a:latin typeface="Anton"/>
                <a:ea typeface="Anton"/>
                <a:cs typeface="Anton"/>
                <a:sym typeface="Anton"/>
              </a:rPr>
              <a:t>ALIGN-CONTENT: FLEX-START</a:t>
            </a:r>
            <a:endParaRPr b="0" i="1" sz="4000" u="none" cap="none" strike="noStrike">
              <a:solidFill>
                <a:srgbClr val="000000"/>
              </a:solidFill>
              <a:latin typeface="Anton"/>
              <a:ea typeface="Anton"/>
              <a:cs typeface="Anton"/>
              <a:sym typeface="Anton"/>
            </a:endParaRPr>
          </a:p>
        </p:txBody>
      </p:sp>
      <p:pic>
        <p:nvPicPr>
          <p:cNvPr id="671" name="Google Shape;671;p92"/>
          <p:cNvPicPr preferRelativeResize="0"/>
          <p:nvPr/>
        </p:nvPicPr>
        <p:blipFill rotWithShape="1">
          <a:blip r:embed="rId4">
            <a:alphaModFix/>
          </a:blip>
          <a:srcRect b="0" l="0" r="0" t="0"/>
          <a:stretch/>
        </p:blipFill>
        <p:spPr>
          <a:xfrm>
            <a:off x="1795838" y="1419923"/>
            <a:ext cx="5552332" cy="339538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pic>
        <p:nvPicPr>
          <p:cNvPr id="676" name="Google Shape;676;p9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77" name="Google Shape;677;p93"/>
          <p:cNvSpPr txBox="1"/>
          <p:nvPr/>
        </p:nvSpPr>
        <p:spPr>
          <a:xfrm>
            <a:off x="1005900" y="330475"/>
            <a:ext cx="7125600" cy="1021500"/>
          </a:xfrm>
          <a:prstGeom prst="rect">
            <a:avLst/>
          </a:prstGeom>
          <a:noFill/>
          <a:ln>
            <a:noFill/>
          </a:ln>
        </p:spPr>
        <p:txBody>
          <a:bodyPr anchorCtr="0" anchor="t" bIns="91425" lIns="91425" spcFirstLastPara="1" rIns="91425" wrap="square" tIns="91425">
            <a:noAutofit/>
          </a:bodyPr>
          <a:lstStyle/>
          <a:p>
            <a:pPr indent="0" lvl="0" marL="0" marR="0" rtl="0" algn="ctr">
              <a:lnSpc>
                <a:spcPct val="125000"/>
              </a:lnSpc>
              <a:spcBef>
                <a:spcPts val="1800"/>
              </a:spcBef>
              <a:spcAft>
                <a:spcPts val="1200"/>
              </a:spcAft>
              <a:buClr>
                <a:srgbClr val="000000"/>
              </a:buClr>
              <a:buSzPts val="4000"/>
              <a:buFont typeface="Arial"/>
              <a:buNone/>
            </a:pPr>
            <a:r>
              <a:rPr b="0" i="1" lang="en-GB" sz="4000" u="none" cap="none" strike="noStrike">
                <a:solidFill>
                  <a:schemeClr val="dk1"/>
                </a:solidFill>
                <a:latin typeface="Anton"/>
                <a:ea typeface="Anton"/>
                <a:cs typeface="Anton"/>
                <a:sym typeface="Anton"/>
              </a:rPr>
              <a:t>ALIGN-CONTENT: FLEX-END</a:t>
            </a:r>
            <a:endParaRPr b="0" i="1" sz="4000" u="none" cap="none" strike="noStrike">
              <a:solidFill>
                <a:srgbClr val="000000"/>
              </a:solidFill>
              <a:latin typeface="Anton"/>
              <a:ea typeface="Anton"/>
              <a:cs typeface="Anton"/>
              <a:sym typeface="Anton"/>
            </a:endParaRPr>
          </a:p>
        </p:txBody>
      </p:sp>
      <p:pic>
        <p:nvPicPr>
          <p:cNvPr id="678" name="Google Shape;678;p93"/>
          <p:cNvPicPr preferRelativeResize="0"/>
          <p:nvPr/>
        </p:nvPicPr>
        <p:blipFill rotWithShape="1">
          <a:blip r:embed="rId4">
            <a:alphaModFix/>
          </a:blip>
          <a:srcRect b="0" l="0" r="0" t="0"/>
          <a:stretch/>
        </p:blipFill>
        <p:spPr>
          <a:xfrm>
            <a:off x="1871813" y="1443315"/>
            <a:ext cx="5400374" cy="339538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pic>
        <p:nvPicPr>
          <p:cNvPr id="683" name="Google Shape;683;p9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84" name="Google Shape;684;p94"/>
          <p:cNvSpPr txBox="1"/>
          <p:nvPr/>
        </p:nvSpPr>
        <p:spPr>
          <a:xfrm>
            <a:off x="1005900" y="330475"/>
            <a:ext cx="7125600" cy="1021500"/>
          </a:xfrm>
          <a:prstGeom prst="rect">
            <a:avLst/>
          </a:prstGeom>
          <a:noFill/>
          <a:ln>
            <a:noFill/>
          </a:ln>
        </p:spPr>
        <p:txBody>
          <a:bodyPr anchorCtr="0" anchor="t" bIns="91425" lIns="91425" spcFirstLastPara="1" rIns="91425" wrap="square" tIns="91425">
            <a:noAutofit/>
          </a:bodyPr>
          <a:lstStyle/>
          <a:p>
            <a:pPr indent="0" lvl="0" marL="0" marR="0" rtl="0" algn="ctr">
              <a:lnSpc>
                <a:spcPct val="125000"/>
              </a:lnSpc>
              <a:spcBef>
                <a:spcPts val="1800"/>
              </a:spcBef>
              <a:spcAft>
                <a:spcPts val="1200"/>
              </a:spcAft>
              <a:buClr>
                <a:srgbClr val="000000"/>
              </a:buClr>
              <a:buSzPts val="4000"/>
              <a:buFont typeface="Arial"/>
              <a:buNone/>
            </a:pPr>
            <a:r>
              <a:rPr b="0" i="1" lang="en-GB" sz="4000" u="none" cap="none" strike="noStrike">
                <a:solidFill>
                  <a:schemeClr val="dk1"/>
                </a:solidFill>
                <a:latin typeface="Anton"/>
                <a:ea typeface="Anton"/>
                <a:cs typeface="Anton"/>
                <a:sym typeface="Anton"/>
              </a:rPr>
              <a:t>ALIGN-CONTENT: CENTER</a:t>
            </a:r>
            <a:endParaRPr b="0" i="1" sz="4000" u="none" cap="none" strike="noStrike">
              <a:solidFill>
                <a:srgbClr val="000000"/>
              </a:solidFill>
              <a:latin typeface="Anton"/>
              <a:ea typeface="Anton"/>
              <a:cs typeface="Anton"/>
              <a:sym typeface="Anton"/>
            </a:endParaRPr>
          </a:p>
        </p:txBody>
      </p:sp>
      <p:pic>
        <p:nvPicPr>
          <p:cNvPr id="685" name="Google Shape;685;p94"/>
          <p:cNvPicPr preferRelativeResize="0"/>
          <p:nvPr/>
        </p:nvPicPr>
        <p:blipFill rotWithShape="1">
          <a:blip r:embed="rId4">
            <a:alphaModFix/>
          </a:blip>
          <a:srcRect b="0" l="0" r="0" t="0"/>
          <a:stretch/>
        </p:blipFill>
        <p:spPr>
          <a:xfrm>
            <a:off x="1852825" y="1443315"/>
            <a:ext cx="5527851" cy="3395384"/>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pic>
        <p:nvPicPr>
          <p:cNvPr id="690" name="Google Shape;690;p9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91" name="Google Shape;691;p95"/>
          <p:cNvSpPr txBox="1"/>
          <p:nvPr/>
        </p:nvSpPr>
        <p:spPr>
          <a:xfrm>
            <a:off x="1005900" y="330475"/>
            <a:ext cx="7125600" cy="1021500"/>
          </a:xfrm>
          <a:prstGeom prst="rect">
            <a:avLst/>
          </a:prstGeom>
          <a:noFill/>
          <a:ln>
            <a:noFill/>
          </a:ln>
        </p:spPr>
        <p:txBody>
          <a:bodyPr anchorCtr="0" anchor="t" bIns="91425" lIns="91425" spcFirstLastPara="1" rIns="91425" wrap="square" tIns="91425">
            <a:noAutofit/>
          </a:bodyPr>
          <a:lstStyle/>
          <a:p>
            <a:pPr indent="0" lvl="0" marL="0" marR="0" rtl="0" algn="ctr">
              <a:lnSpc>
                <a:spcPct val="125000"/>
              </a:lnSpc>
              <a:spcBef>
                <a:spcPts val="1800"/>
              </a:spcBef>
              <a:spcAft>
                <a:spcPts val="1200"/>
              </a:spcAft>
              <a:buClr>
                <a:srgbClr val="000000"/>
              </a:buClr>
              <a:buSzPts val="4000"/>
              <a:buFont typeface="Arial"/>
              <a:buNone/>
            </a:pPr>
            <a:r>
              <a:rPr b="0" i="1" lang="en-GB" sz="4000" u="none" cap="none" strike="noStrike">
                <a:solidFill>
                  <a:schemeClr val="dk1"/>
                </a:solidFill>
                <a:latin typeface="Anton"/>
                <a:ea typeface="Anton"/>
                <a:cs typeface="Anton"/>
                <a:sym typeface="Anton"/>
              </a:rPr>
              <a:t>ALIGN-CONTENT: SPACE-BETWEEN</a:t>
            </a:r>
            <a:endParaRPr b="0" i="1" sz="4000" u="none" cap="none" strike="noStrike">
              <a:solidFill>
                <a:srgbClr val="000000"/>
              </a:solidFill>
              <a:latin typeface="Anton"/>
              <a:ea typeface="Anton"/>
              <a:cs typeface="Anton"/>
              <a:sym typeface="Anton"/>
            </a:endParaRPr>
          </a:p>
        </p:txBody>
      </p:sp>
      <p:pic>
        <p:nvPicPr>
          <p:cNvPr id="692" name="Google Shape;692;p95"/>
          <p:cNvPicPr preferRelativeResize="0"/>
          <p:nvPr/>
        </p:nvPicPr>
        <p:blipFill rotWithShape="1">
          <a:blip r:embed="rId4">
            <a:alphaModFix/>
          </a:blip>
          <a:srcRect b="0" l="0" r="0" t="0"/>
          <a:stretch/>
        </p:blipFill>
        <p:spPr>
          <a:xfrm>
            <a:off x="1779188" y="1443315"/>
            <a:ext cx="5585619" cy="339538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48" name="Shape 148"/>
        <p:cNvGrpSpPr/>
        <p:nvPr/>
      </p:nvGrpSpPr>
      <p:grpSpPr>
        <a:xfrm>
          <a:off x="0" y="0"/>
          <a:ext cx="0" cy="0"/>
          <a:chOff x="0" y="0"/>
          <a:chExt cx="0" cy="0"/>
        </a:xfrm>
      </p:grpSpPr>
      <p:sp>
        <p:nvSpPr>
          <p:cNvPr id="149" name="Google Shape;149;p33"/>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150" name="Google Shape;150;p3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pic>
        <p:nvPicPr>
          <p:cNvPr id="697" name="Google Shape;697;p9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98" name="Google Shape;698;p96"/>
          <p:cNvSpPr txBox="1"/>
          <p:nvPr/>
        </p:nvSpPr>
        <p:spPr>
          <a:xfrm>
            <a:off x="1005900" y="330475"/>
            <a:ext cx="7125600" cy="1021500"/>
          </a:xfrm>
          <a:prstGeom prst="rect">
            <a:avLst/>
          </a:prstGeom>
          <a:noFill/>
          <a:ln>
            <a:noFill/>
          </a:ln>
        </p:spPr>
        <p:txBody>
          <a:bodyPr anchorCtr="0" anchor="t" bIns="91425" lIns="91425" spcFirstLastPara="1" rIns="91425" wrap="square" tIns="91425">
            <a:noAutofit/>
          </a:bodyPr>
          <a:lstStyle/>
          <a:p>
            <a:pPr indent="0" lvl="0" marL="0" marR="0" rtl="0" algn="ctr">
              <a:lnSpc>
                <a:spcPct val="125000"/>
              </a:lnSpc>
              <a:spcBef>
                <a:spcPts val="1800"/>
              </a:spcBef>
              <a:spcAft>
                <a:spcPts val="1200"/>
              </a:spcAft>
              <a:buClr>
                <a:srgbClr val="000000"/>
              </a:buClr>
              <a:buSzPts val="4000"/>
              <a:buFont typeface="Arial"/>
              <a:buNone/>
            </a:pPr>
            <a:r>
              <a:rPr b="0" i="1" lang="en-GB" sz="4000" u="none" cap="none" strike="noStrike">
                <a:solidFill>
                  <a:schemeClr val="dk1"/>
                </a:solidFill>
                <a:latin typeface="Anton"/>
                <a:ea typeface="Anton"/>
                <a:cs typeface="Anton"/>
                <a:sym typeface="Anton"/>
              </a:rPr>
              <a:t>ALIGN-CONTENT: SPACE-AROUND</a:t>
            </a:r>
            <a:endParaRPr b="0" i="1" sz="4000" u="none" cap="none" strike="noStrike">
              <a:solidFill>
                <a:srgbClr val="000000"/>
              </a:solidFill>
              <a:latin typeface="Anton"/>
              <a:ea typeface="Anton"/>
              <a:cs typeface="Anton"/>
              <a:sym typeface="Anton"/>
            </a:endParaRPr>
          </a:p>
        </p:txBody>
      </p:sp>
      <p:pic>
        <p:nvPicPr>
          <p:cNvPr id="699" name="Google Shape;699;p96"/>
          <p:cNvPicPr preferRelativeResize="0"/>
          <p:nvPr/>
        </p:nvPicPr>
        <p:blipFill rotWithShape="1">
          <a:blip r:embed="rId4">
            <a:alphaModFix/>
          </a:blip>
          <a:srcRect b="0" l="0" r="0" t="0"/>
          <a:stretch/>
        </p:blipFill>
        <p:spPr>
          <a:xfrm>
            <a:off x="1767250" y="1584353"/>
            <a:ext cx="5602912" cy="3395386"/>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pic>
        <p:nvPicPr>
          <p:cNvPr id="704" name="Google Shape;704;p9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05" name="Google Shape;705;p97"/>
          <p:cNvSpPr txBox="1"/>
          <p:nvPr/>
        </p:nvSpPr>
        <p:spPr>
          <a:xfrm>
            <a:off x="1005900" y="330475"/>
            <a:ext cx="7125600" cy="1021500"/>
          </a:xfrm>
          <a:prstGeom prst="rect">
            <a:avLst/>
          </a:prstGeom>
          <a:noFill/>
          <a:ln>
            <a:noFill/>
          </a:ln>
        </p:spPr>
        <p:txBody>
          <a:bodyPr anchorCtr="0" anchor="t" bIns="91425" lIns="91425" spcFirstLastPara="1" rIns="91425" wrap="square" tIns="91425">
            <a:noAutofit/>
          </a:bodyPr>
          <a:lstStyle/>
          <a:p>
            <a:pPr indent="0" lvl="0" marL="0" marR="0" rtl="0" algn="ctr">
              <a:lnSpc>
                <a:spcPct val="125000"/>
              </a:lnSpc>
              <a:spcBef>
                <a:spcPts val="1800"/>
              </a:spcBef>
              <a:spcAft>
                <a:spcPts val="1200"/>
              </a:spcAft>
              <a:buClr>
                <a:srgbClr val="000000"/>
              </a:buClr>
              <a:buSzPts val="4000"/>
              <a:buFont typeface="Arial"/>
              <a:buNone/>
            </a:pPr>
            <a:r>
              <a:rPr b="0" i="1" lang="en-GB" sz="4000" u="none" cap="none" strike="noStrike">
                <a:solidFill>
                  <a:schemeClr val="dk1"/>
                </a:solidFill>
                <a:latin typeface="Anton"/>
                <a:ea typeface="Anton"/>
                <a:cs typeface="Anton"/>
                <a:sym typeface="Anton"/>
              </a:rPr>
              <a:t>ALIGN-CONTENT: SPACE-EVENLY</a:t>
            </a:r>
            <a:endParaRPr b="0" i="1" sz="4000" u="none" cap="none" strike="noStrike">
              <a:solidFill>
                <a:srgbClr val="000000"/>
              </a:solidFill>
              <a:latin typeface="Anton"/>
              <a:ea typeface="Anton"/>
              <a:cs typeface="Anton"/>
              <a:sym typeface="Anton"/>
            </a:endParaRPr>
          </a:p>
        </p:txBody>
      </p:sp>
      <p:pic>
        <p:nvPicPr>
          <p:cNvPr id="706" name="Google Shape;706;p97"/>
          <p:cNvPicPr preferRelativeResize="0"/>
          <p:nvPr/>
        </p:nvPicPr>
        <p:blipFill rotWithShape="1">
          <a:blip r:embed="rId4">
            <a:alphaModFix/>
          </a:blip>
          <a:srcRect b="0" l="0" r="0" t="0"/>
          <a:stretch/>
        </p:blipFill>
        <p:spPr>
          <a:xfrm>
            <a:off x="1767250" y="1594915"/>
            <a:ext cx="5602912" cy="3395386"/>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pic>
        <p:nvPicPr>
          <p:cNvPr id="711" name="Google Shape;711;p9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12" name="Google Shape;712;p98"/>
          <p:cNvSpPr txBox="1"/>
          <p:nvPr/>
        </p:nvSpPr>
        <p:spPr>
          <a:xfrm>
            <a:off x="1005900" y="711475"/>
            <a:ext cx="71256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300"/>
              </a:spcAft>
              <a:buClr>
                <a:srgbClr val="000000"/>
              </a:buClr>
              <a:buSzPts val="3000"/>
              <a:buFont typeface="Arial"/>
              <a:buNone/>
            </a:pPr>
            <a:r>
              <a:rPr b="0" i="1" lang="en-GB" sz="3000" u="none" cap="none" strike="noStrike">
                <a:solidFill>
                  <a:schemeClr val="dk1"/>
                </a:solidFill>
                <a:latin typeface="Anton"/>
                <a:ea typeface="Anton"/>
                <a:cs typeface="Anton"/>
                <a:sym typeface="Anton"/>
              </a:rPr>
              <a:t>PROPIEDADES PARA LOS FLEX ITEMS (</a:t>
            </a:r>
            <a:r>
              <a:rPr i="1" lang="en-GB" sz="3000">
                <a:solidFill>
                  <a:schemeClr val="dk1"/>
                </a:solidFill>
                <a:latin typeface="Anton"/>
                <a:ea typeface="Anton"/>
                <a:cs typeface="Anton"/>
                <a:sym typeface="Anton"/>
              </a:rPr>
              <a:t>HIJOS</a:t>
            </a:r>
            <a:r>
              <a:rPr b="0" i="1" lang="en-GB" sz="3000" u="none" cap="none" strike="noStrike">
                <a:solidFill>
                  <a:schemeClr val="dk1"/>
                </a:solidFill>
                <a:latin typeface="Anton"/>
                <a:ea typeface="Anton"/>
                <a:cs typeface="Anton"/>
                <a:sym typeface="Anton"/>
              </a:rPr>
              <a:t>)</a:t>
            </a:r>
            <a:endParaRPr b="0" i="1" sz="3000" u="none" cap="none" strike="noStrike">
              <a:solidFill>
                <a:schemeClr val="dk1"/>
              </a:solidFill>
              <a:latin typeface="Anton"/>
              <a:ea typeface="Anton"/>
              <a:cs typeface="Anton"/>
              <a:sym typeface="Anton"/>
            </a:endParaRPr>
          </a:p>
        </p:txBody>
      </p:sp>
      <p:pic>
        <p:nvPicPr>
          <p:cNvPr id="713" name="Google Shape;713;p98"/>
          <p:cNvPicPr preferRelativeResize="0"/>
          <p:nvPr/>
        </p:nvPicPr>
        <p:blipFill rotWithShape="1">
          <a:blip r:embed="rId4">
            <a:alphaModFix/>
          </a:blip>
          <a:srcRect b="0" l="0" r="0" t="0"/>
          <a:stretch/>
        </p:blipFill>
        <p:spPr>
          <a:xfrm>
            <a:off x="1558075" y="1808690"/>
            <a:ext cx="5734050" cy="20955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pic>
        <p:nvPicPr>
          <p:cNvPr id="718" name="Google Shape;718;p9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19" name="Google Shape;719;p99"/>
          <p:cNvSpPr txBox="1"/>
          <p:nvPr/>
        </p:nvSpPr>
        <p:spPr>
          <a:xfrm>
            <a:off x="1005900" y="559075"/>
            <a:ext cx="71256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300"/>
              </a:spcAft>
              <a:buClr>
                <a:srgbClr val="000000"/>
              </a:buClr>
              <a:buSzPts val="4000"/>
              <a:buFont typeface="Arial"/>
              <a:buNone/>
            </a:pPr>
            <a:r>
              <a:rPr b="0" i="1" lang="en-GB" sz="4000" u="none" cap="none" strike="noStrike">
                <a:solidFill>
                  <a:schemeClr val="dk1"/>
                </a:solidFill>
                <a:latin typeface="Anton"/>
                <a:ea typeface="Anton"/>
                <a:cs typeface="Anton"/>
                <a:sym typeface="Anton"/>
              </a:rPr>
              <a:t>ORDER</a:t>
            </a:r>
            <a:endParaRPr b="0" i="1" sz="4000" u="none" cap="none" strike="noStrike">
              <a:solidFill>
                <a:schemeClr val="dk1"/>
              </a:solidFill>
              <a:latin typeface="Anton"/>
              <a:ea typeface="Anton"/>
              <a:cs typeface="Anton"/>
              <a:sym typeface="Anton"/>
            </a:endParaRPr>
          </a:p>
        </p:txBody>
      </p:sp>
      <p:sp>
        <p:nvSpPr>
          <p:cNvPr id="720" name="Google Shape;720;p99"/>
          <p:cNvSpPr txBox="1"/>
          <p:nvPr/>
        </p:nvSpPr>
        <p:spPr>
          <a:xfrm>
            <a:off x="1421525" y="2205100"/>
            <a:ext cx="6116400" cy="10119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rgbClr val="800000"/>
                </a:solidFill>
                <a:latin typeface="Consolas"/>
                <a:ea typeface="Consolas"/>
                <a:cs typeface="Consolas"/>
                <a:sym typeface="Consolas"/>
              </a:rPr>
              <a:t>.hijo-flex</a:t>
            </a:r>
            <a:r>
              <a:rPr b="0" i="0" lang="en-GB"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FF0000"/>
                </a:solidFill>
                <a:latin typeface="Consolas"/>
                <a:ea typeface="Consolas"/>
                <a:cs typeface="Consolas"/>
                <a:sym typeface="Consolas"/>
              </a:rPr>
              <a:t>order</a:t>
            </a:r>
            <a:r>
              <a:rPr b="0" i="0" lang="en-GB" sz="1400" u="none" cap="none" strike="noStrike">
                <a:solidFill>
                  <a:schemeClr val="dk1"/>
                </a:solidFill>
                <a:latin typeface="Consolas"/>
                <a:ea typeface="Consolas"/>
                <a:cs typeface="Consolas"/>
                <a:sym typeface="Consolas"/>
              </a:rPr>
              <a:t>: </a:t>
            </a:r>
            <a:r>
              <a:rPr b="0" i="0" lang="en-GB" sz="1400" u="none" cap="none" strike="noStrike">
                <a:solidFill>
                  <a:srgbClr val="09885A"/>
                </a:solidFill>
                <a:latin typeface="Consolas"/>
                <a:ea typeface="Consolas"/>
                <a:cs typeface="Consolas"/>
                <a:sym typeface="Consolas"/>
              </a:rPr>
              <a:t>-1</a:t>
            </a: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n-GB"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FA8DC"/>
              </a:solidFill>
              <a:latin typeface="Consolas"/>
              <a:ea typeface="Consolas"/>
              <a:cs typeface="Consolas"/>
              <a:sym typeface="Consolas"/>
            </a:endParaRPr>
          </a:p>
        </p:txBody>
      </p:sp>
      <p:pic>
        <p:nvPicPr>
          <p:cNvPr id="721" name="Google Shape;721;p99"/>
          <p:cNvPicPr preferRelativeResize="0"/>
          <p:nvPr/>
        </p:nvPicPr>
        <p:blipFill rotWithShape="1">
          <a:blip r:embed="rId4">
            <a:alphaModFix/>
          </a:blip>
          <a:srcRect b="0" l="0" r="0" t="0"/>
          <a:stretch/>
        </p:blipFill>
        <p:spPr>
          <a:xfrm>
            <a:off x="1421526" y="3335150"/>
            <a:ext cx="6116400" cy="1304517"/>
          </a:xfrm>
          <a:prstGeom prst="rect">
            <a:avLst/>
          </a:prstGeom>
          <a:noFill/>
          <a:ln>
            <a:noFill/>
          </a:ln>
        </p:spPr>
      </p:pic>
      <p:sp>
        <p:nvSpPr>
          <p:cNvPr id="722" name="Google Shape;722;p99"/>
          <p:cNvSpPr txBox="1"/>
          <p:nvPr/>
        </p:nvSpPr>
        <p:spPr>
          <a:xfrm>
            <a:off x="1415675" y="1369700"/>
            <a:ext cx="6116400" cy="848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300"/>
              </a:spcBef>
              <a:spcAft>
                <a:spcPts val="1200"/>
              </a:spcAft>
              <a:buClr>
                <a:srgbClr val="000000"/>
              </a:buClr>
              <a:buSzPts val="1800"/>
              <a:buFont typeface="Arial"/>
              <a:buNone/>
            </a:pPr>
            <a:r>
              <a:rPr i="0" lang="en-GB" sz="1800" u="none" cap="none" strike="noStrike">
                <a:solidFill>
                  <a:srgbClr val="24292E"/>
                </a:solidFill>
                <a:latin typeface="Helvetica Neue Light"/>
                <a:ea typeface="Helvetica Neue Light"/>
                <a:cs typeface="Helvetica Neue Light"/>
                <a:sym typeface="Helvetica Neue Light"/>
              </a:rPr>
              <a:t>Esta propiedad permite </a:t>
            </a:r>
            <a:r>
              <a:rPr i="0" lang="en-GB" sz="1800" u="none" cap="none" strike="noStrike">
                <a:solidFill>
                  <a:srgbClr val="24292E"/>
                </a:solidFill>
                <a:highlight>
                  <a:srgbClr val="E0FF00"/>
                </a:highlight>
                <a:latin typeface="Helvetica Neue Light"/>
                <a:ea typeface="Helvetica Neue Light"/>
                <a:cs typeface="Helvetica Neue Light"/>
                <a:sym typeface="Helvetica Neue Light"/>
              </a:rPr>
              <a:t>modificar el orden de aparición</a:t>
            </a:r>
            <a:r>
              <a:rPr i="0" lang="en-GB" sz="1800" u="none" cap="none" strike="noStrike">
                <a:solidFill>
                  <a:srgbClr val="24292E"/>
                </a:solidFill>
                <a:latin typeface="Helvetica Neue Light"/>
                <a:ea typeface="Helvetica Neue Light"/>
                <a:cs typeface="Helvetica Neue Light"/>
                <a:sym typeface="Helvetica Neue Light"/>
              </a:rPr>
              <a:t> de un elemento. Recibe como valor numeros enteros.</a:t>
            </a:r>
            <a:endParaRPr i="0" sz="1800" u="none" cap="none" strike="noStrike">
              <a:solidFill>
                <a:srgbClr val="24292E"/>
              </a:solidFill>
              <a:latin typeface="Helvetica Neue Light"/>
              <a:ea typeface="Helvetica Neue Light"/>
              <a:cs typeface="Helvetica Neue Light"/>
              <a:sym typeface="Helvetica Neue Light"/>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6" name="Shape 726"/>
        <p:cNvGrpSpPr/>
        <p:nvPr/>
      </p:nvGrpSpPr>
      <p:grpSpPr>
        <a:xfrm>
          <a:off x="0" y="0"/>
          <a:ext cx="0" cy="0"/>
          <a:chOff x="0" y="0"/>
          <a:chExt cx="0" cy="0"/>
        </a:xfrm>
      </p:grpSpPr>
      <p:sp>
        <p:nvSpPr>
          <p:cNvPr id="727" name="Google Shape;727;p100"/>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E8E7E3"/>
                </a:solidFill>
              </a:rPr>
              <a:t>☕ </a:t>
            </a:r>
            <a:endParaRPr sz="6000">
              <a:solidFill>
                <a:srgbClr val="E8E7E3"/>
              </a:solidFill>
            </a:endParaRPr>
          </a:p>
          <a:p>
            <a:pPr indent="0" lvl="0" marL="0" rtl="0" algn="ctr">
              <a:spcBef>
                <a:spcPts val="0"/>
              </a:spcBef>
              <a:spcAft>
                <a:spcPts val="0"/>
              </a:spcAft>
              <a:buNone/>
            </a:pPr>
            <a:r>
              <a:rPr i="1" lang="en-GB"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n-GB"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731" name="Shape 731"/>
        <p:cNvGrpSpPr/>
        <p:nvPr/>
      </p:nvGrpSpPr>
      <p:grpSpPr>
        <a:xfrm>
          <a:off x="0" y="0"/>
          <a:ext cx="0" cy="0"/>
          <a:chOff x="0" y="0"/>
          <a:chExt cx="0" cy="0"/>
        </a:xfrm>
      </p:grpSpPr>
      <p:pic>
        <p:nvPicPr>
          <p:cNvPr id="732" name="Google Shape;732;p10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33" name="Google Shape;733;p101"/>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734" name="Google Shape;734;p101"/>
          <p:cNvSpPr txBox="1"/>
          <p:nvPr/>
        </p:nvSpPr>
        <p:spPr>
          <a:xfrm>
            <a:off x="1828950" y="2077200"/>
            <a:ext cx="5486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¡VAMOS A PRACTICAR LO VISTO!</a:t>
            </a:r>
            <a:endParaRPr i="1" sz="3600">
              <a:latin typeface="Anton"/>
              <a:ea typeface="Anton"/>
              <a:cs typeface="Anton"/>
              <a:sym typeface="Anton"/>
            </a:endParaRPr>
          </a:p>
        </p:txBody>
      </p:sp>
      <p:sp>
        <p:nvSpPr>
          <p:cNvPr id="735" name="Google Shape;735;p101"/>
          <p:cNvSpPr txBox="1"/>
          <p:nvPr/>
        </p:nvSpPr>
        <p:spPr>
          <a:xfrm>
            <a:off x="2098800" y="3084150"/>
            <a:ext cx="4946400" cy="74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Helvetica Neue Light"/>
                <a:ea typeface="Helvetica Neue Light"/>
                <a:cs typeface="Helvetica Neue Light"/>
                <a:sym typeface="Helvetica Neue Light"/>
              </a:rPr>
              <a:t>Momento de consolidación de aprendizajes</a:t>
            </a:r>
            <a:r>
              <a:rPr lang="en-GB" sz="2000">
                <a:solidFill>
                  <a:srgbClr val="000000"/>
                </a:solidFill>
                <a:latin typeface="Helvetica Neue Light"/>
                <a:ea typeface="Helvetica Neue Light"/>
                <a:cs typeface="Helvetica Neue Light"/>
                <a:sym typeface="Helvetica Neue Light"/>
              </a:rPr>
              <a:t>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pic>
        <p:nvPicPr>
          <p:cNvPr id="740" name="Google Shape;740;p10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41" name="Google Shape;741;p102"/>
          <p:cNvSpPr txBox="1"/>
          <p:nvPr/>
        </p:nvSpPr>
        <p:spPr>
          <a:xfrm>
            <a:off x="1005900" y="559075"/>
            <a:ext cx="71256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300"/>
              </a:spcAft>
              <a:buClr>
                <a:srgbClr val="000000"/>
              </a:buClr>
              <a:buSzPts val="4000"/>
              <a:buFont typeface="Arial"/>
              <a:buNone/>
            </a:pPr>
            <a:r>
              <a:rPr i="1" lang="en-GB" sz="4000">
                <a:solidFill>
                  <a:schemeClr val="dk1"/>
                </a:solidFill>
                <a:latin typeface="Anton"/>
                <a:ea typeface="Anton"/>
                <a:cs typeface="Anton"/>
                <a:sym typeface="Anton"/>
              </a:rPr>
              <a:t>PÁGINA CON FLEXBOX</a:t>
            </a:r>
            <a:endParaRPr b="0" i="1" sz="4000" u="none" cap="none" strike="noStrike">
              <a:solidFill>
                <a:schemeClr val="dk1"/>
              </a:solidFill>
              <a:latin typeface="Anton"/>
              <a:ea typeface="Anton"/>
              <a:cs typeface="Anton"/>
              <a:sym typeface="Anton"/>
            </a:endParaRPr>
          </a:p>
        </p:txBody>
      </p:sp>
      <p:sp>
        <p:nvSpPr>
          <p:cNvPr id="742" name="Google Shape;742;p102"/>
          <p:cNvSpPr txBox="1"/>
          <p:nvPr/>
        </p:nvSpPr>
        <p:spPr>
          <a:xfrm>
            <a:off x="844925" y="2231450"/>
            <a:ext cx="3886800" cy="115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i="0" lang="en-GB" sz="2000" u="none" cap="none" strike="noStrike">
                <a:solidFill>
                  <a:schemeClr val="dk1"/>
                </a:solidFill>
                <a:latin typeface="Helvetica Neue Light"/>
                <a:ea typeface="Helvetica Neue Light"/>
                <a:cs typeface="Helvetica Neue Light"/>
                <a:sym typeface="Helvetica Neue Light"/>
              </a:rPr>
              <a:t>Con lo aprendido en esta clase, podríamos hacer una estructura de página con la siguiente estructura, mediante flexbox</a:t>
            </a:r>
            <a:r>
              <a:rPr lang="en-GB" sz="2000">
                <a:solidFill>
                  <a:schemeClr val="dk1"/>
                </a:solidFill>
                <a:latin typeface="Helvetica Neue Light"/>
                <a:ea typeface="Helvetica Neue Light"/>
                <a:cs typeface="Helvetica Neue Light"/>
                <a:sym typeface="Helvetica Neue Light"/>
              </a:rPr>
              <a:t>:</a:t>
            </a:r>
            <a:endParaRPr i="0" sz="20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Clr>
                <a:srgbClr val="000000"/>
              </a:buClr>
              <a:buSzPts val="2000"/>
              <a:buFont typeface="Arial"/>
              <a:buNone/>
            </a:pPr>
            <a:r>
              <a:t/>
            </a:r>
            <a:endParaRPr i="0" sz="20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2000"/>
              <a:buFont typeface="Arial"/>
              <a:buNone/>
            </a:pPr>
            <a:r>
              <a:t/>
            </a:r>
            <a:endParaRPr i="0" sz="20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2000"/>
              <a:buFont typeface="Arial"/>
              <a:buNone/>
            </a:pPr>
            <a:br>
              <a:rPr i="0" lang="en-GB" sz="2000" u="none" cap="none" strike="noStrike">
                <a:solidFill>
                  <a:schemeClr val="dk1"/>
                </a:solidFill>
                <a:latin typeface="Helvetica Neue Light"/>
                <a:ea typeface="Helvetica Neue Light"/>
                <a:cs typeface="Helvetica Neue Light"/>
                <a:sym typeface="Helvetica Neue Light"/>
              </a:rPr>
            </a:br>
            <a:br>
              <a:rPr i="0" lang="en-GB" sz="2000" u="none" cap="none" strike="noStrike">
                <a:solidFill>
                  <a:schemeClr val="dk1"/>
                </a:solidFill>
                <a:latin typeface="Helvetica Neue Light"/>
                <a:ea typeface="Helvetica Neue Light"/>
                <a:cs typeface="Helvetica Neue Light"/>
                <a:sym typeface="Helvetica Neue Light"/>
              </a:rPr>
            </a:br>
            <a:endParaRPr i="0" sz="2000" u="none" cap="none" strike="noStrike">
              <a:solidFill>
                <a:srgbClr val="000000"/>
              </a:solidFill>
              <a:latin typeface="Helvetica Neue Light"/>
              <a:ea typeface="Helvetica Neue Light"/>
              <a:cs typeface="Helvetica Neue Light"/>
              <a:sym typeface="Helvetica Neue Light"/>
            </a:endParaRPr>
          </a:p>
        </p:txBody>
      </p:sp>
      <p:sp>
        <p:nvSpPr>
          <p:cNvPr id="743" name="Google Shape;743;p102"/>
          <p:cNvSpPr/>
          <p:nvPr/>
        </p:nvSpPr>
        <p:spPr>
          <a:xfrm>
            <a:off x="4761175" y="1745325"/>
            <a:ext cx="3729300" cy="567600"/>
          </a:xfrm>
          <a:prstGeom prst="rect">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GB" sz="1400" u="none" cap="none" strike="noStrike">
                <a:solidFill>
                  <a:srgbClr val="000000"/>
                </a:solidFill>
                <a:latin typeface="Helvetica Neue Light"/>
                <a:ea typeface="Helvetica Neue Light"/>
                <a:cs typeface="Helvetica Neue Light"/>
                <a:sym typeface="Helvetica Neue Light"/>
              </a:rPr>
              <a:t>Header</a:t>
            </a:r>
            <a:endParaRPr i="0" sz="1400" u="none" cap="none" strike="noStrike">
              <a:solidFill>
                <a:srgbClr val="000000"/>
              </a:solidFill>
              <a:latin typeface="Helvetica Neue Light"/>
              <a:ea typeface="Helvetica Neue Light"/>
              <a:cs typeface="Helvetica Neue Light"/>
              <a:sym typeface="Helvetica Neue Light"/>
            </a:endParaRPr>
          </a:p>
        </p:txBody>
      </p:sp>
      <p:sp>
        <p:nvSpPr>
          <p:cNvPr id="744" name="Google Shape;744;p102"/>
          <p:cNvSpPr/>
          <p:nvPr/>
        </p:nvSpPr>
        <p:spPr>
          <a:xfrm>
            <a:off x="4761175" y="2366875"/>
            <a:ext cx="846900" cy="1666500"/>
          </a:xfrm>
          <a:prstGeom prst="rect">
            <a:avLst/>
          </a:prstGeom>
          <a:solidFill>
            <a:srgbClr val="FF00FF">
              <a:alpha val="4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GB" sz="1400" u="none" cap="none" strike="noStrike">
                <a:solidFill>
                  <a:srgbClr val="000000"/>
                </a:solidFill>
                <a:latin typeface="Helvetica Neue Light"/>
                <a:ea typeface="Helvetica Neue Light"/>
                <a:cs typeface="Helvetica Neue Light"/>
                <a:sym typeface="Helvetica Neue Light"/>
              </a:rPr>
              <a:t>Nav</a:t>
            </a:r>
            <a:endParaRPr i="0" sz="1400" u="none" cap="none" strike="noStrike">
              <a:solidFill>
                <a:srgbClr val="000000"/>
              </a:solidFill>
              <a:latin typeface="Helvetica Neue Light"/>
              <a:ea typeface="Helvetica Neue Light"/>
              <a:cs typeface="Helvetica Neue Light"/>
              <a:sym typeface="Helvetica Neue Light"/>
            </a:endParaRPr>
          </a:p>
        </p:txBody>
      </p:sp>
      <p:sp>
        <p:nvSpPr>
          <p:cNvPr id="745" name="Google Shape;745;p102"/>
          <p:cNvSpPr/>
          <p:nvPr/>
        </p:nvSpPr>
        <p:spPr>
          <a:xfrm>
            <a:off x="5637525" y="2366875"/>
            <a:ext cx="846900" cy="1666500"/>
          </a:xfrm>
          <a:prstGeom prst="rect">
            <a:avLst/>
          </a:prstGeom>
          <a:solidFill>
            <a:srgbClr val="E0F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Didact Gothic"/>
                <a:ea typeface="Didact Gothic"/>
                <a:cs typeface="Didact Gothic"/>
                <a:sym typeface="Didact Gothic"/>
              </a:rPr>
              <a:t>Aside</a:t>
            </a:r>
            <a:endParaRPr b="0" i="0" sz="1400" u="none" cap="none" strike="noStrike">
              <a:solidFill>
                <a:srgbClr val="000000"/>
              </a:solidFill>
              <a:latin typeface="Didact Gothic"/>
              <a:ea typeface="Didact Gothic"/>
              <a:cs typeface="Didact Gothic"/>
              <a:sym typeface="Didact Gothic"/>
            </a:endParaRPr>
          </a:p>
        </p:txBody>
      </p:sp>
      <p:sp>
        <p:nvSpPr>
          <p:cNvPr id="746" name="Google Shape;746;p102"/>
          <p:cNvSpPr/>
          <p:nvPr/>
        </p:nvSpPr>
        <p:spPr>
          <a:xfrm>
            <a:off x="6513875" y="2366875"/>
            <a:ext cx="1976700" cy="1666500"/>
          </a:xfrm>
          <a:prstGeom prst="rect">
            <a:avLst/>
          </a:prstGeom>
          <a:solidFill>
            <a:srgbClr val="9CDC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Didact Gothic"/>
                <a:ea typeface="Didact Gothic"/>
                <a:cs typeface="Didact Gothic"/>
                <a:sym typeface="Didact Gothic"/>
              </a:rPr>
              <a:t>Article</a:t>
            </a:r>
            <a:endParaRPr b="0" i="0" sz="1400" u="none" cap="none" strike="noStrike">
              <a:solidFill>
                <a:srgbClr val="000000"/>
              </a:solidFill>
              <a:latin typeface="Didact Gothic"/>
              <a:ea typeface="Didact Gothic"/>
              <a:cs typeface="Didact Gothic"/>
              <a:sym typeface="Didact Gothic"/>
            </a:endParaRPr>
          </a:p>
        </p:txBody>
      </p:sp>
      <p:sp>
        <p:nvSpPr>
          <p:cNvPr id="747" name="Google Shape;747;p102"/>
          <p:cNvSpPr/>
          <p:nvPr/>
        </p:nvSpPr>
        <p:spPr>
          <a:xfrm>
            <a:off x="4761175" y="4087325"/>
            <a:ext cx="3729300" cy="270300"/>
          </a:xfrm>
          <a:prstGeom prst="rect">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GB" sz="1400" u="none" cap="none" strike="noStrike">
                <a:solidFill>
                  <a:srgbClr val="000000"/>
                </a:solidFill>
                <a:latin typeface="Helvetica Neue Light"/>
                <a:ea typeface="Helvetica Neue Light"/>
                <a:cs typeface="Helvetica Neue Light"/>
                <a:sym typeface="Helvetica Neue Light"/>
              </a:rPr>
              <a:t>Footer</a:t>
            </a:r>
            <a:endParaRPr i="0" sz="14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pic>
        <p:nvPicPr>
          <p:cNvPr id="752" name="Google Shape;752;p10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53" name="Google Shape;753;p103"/>
          <p:cNvSpPr txBox="1"/>
          <p:nvPr/>
        </p:nvSpPr>
        <p:spPr>
          <a:xfrm>
            <a:off x="1005900" y="559075"/>
            <a:ext cx="7125600" cy="6978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300"/>
              </a:spcAft>
              <a:buClr>
                <a:srgbClr val="000000"/>
              </a:buClr>
              <a:buSzPts val="4000"/>
              <a:buFont typeface="Arial"/>
              <a:buNone/>
            </a:pPr>
            <a:r>
              <a:rPr i="1" lang="en-GB" sz="4000">
                <a:solidFill>
                  <a:schemeClr val="dk1"/>
                </a:solidFill>
                <a:latin typeface="Anton"/>
                <a:ea typeface="Anton"/>
                <a:cs typeface="Anton"/>
                <a:sym typeface="Anton"/>
              </a:rPr>
              <a:t>PÁGINA CON FLEXBOX</a:t>
            </a:r>
            <a:endParaRPr b="0" i="1" sz="4000" u="none" cap="none" strike="noStrike">
              <a:solidFill>
                <a:schemeClr val="dk1"/>
              </a:solidFill>
              <a:latin typeface="Anton"/>
              <a:ea typeface="Anton"/>
              <a:cs typeface="Anton"/>
              <a:sym typeface="Anton"/>
            </a:endParaRPr>
          </a:p>
        </p:txBody>
      </p:sp>
      <p:graphicFrame>
        <p:nvGraphicFramePr>
          <p:cNvPr id="754" name="Google Shape;754;p103"/>
          <p:cNvGraphicFramePr/>
          <p:nvPr/>
        </p:nvGraphicFramePr>
        <p:xfrm>
          <a:off x="1799213" y="1483025"/>
          <a:ext cx="3000000" cy="3000000"/>
        </p:xfrm>
        <a:graphic>
          <a:graphicData uri="http://schemas.openxmlformats.org/drawingml/2006/table">
            <a:tbl>
              <a:tblPr>
                <a:noFill/>
                <a:tableStyleId>{B6635583-8146-4B5C-AAF9-38AC42AEEFED}</a:tableStyleId>
              </a:tblPr>
              <a:tblGrid>
                <a:gridCol w="2777600"/>
              </a:tblGrid>
              <a:tr h="2404325">
                <a:tc>
                  <a:txBody>
                    <a:bodyPr/>
                    <a:lstStyle/>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rgbClr val="D9D9D9"/>
                          </a:solidFill>
                          <a:latin typeface="Consolas"/>
                          <a:ea typeface="Consolas"/>
                          <a:cs typeface="Consolas"/>
                          <a:sym typeface="Consolas"/>
                        </a:rPr>
                        <a:t>&lt;</a:t>
                      </a:r>
                      <a:r>
                        <a:rPr lang="en-GB" sz="1300" u="none" cap="none" strike="noStrike">
                          <a:solidFill>
                            <a:srgbClr val="E06666"/>
                          </a:solidFill>
                          <a:latin typeface="Consolas"/>
                          <a:ea typeface="Consolas"/>
                          <a:cs typeface="Consolas"/>
                          <a:sym typeface="Consolas"/>
                        </a:rPr>
                        <a:t>header</a:t>
                      </a:r>
                      <a:r>
                        <a:rPr lang="en-GB" sz="1300" u="none" cap="none" strike="noStrike">
                          <a:solidFill>
                            <a:srgbClr val="D9D9D9"/>
                          </a:solidFill>
                          <a:latin typeface="Consolas"/>
                          <a:ea typeface="Consolas"/>
                          <a:cs typeface="Consolas"/>
                          <a:sym typeface="Consolas"/>
                        </a:rPr>
                        <a:t>&gt;Header&lt;/</a:t>
                      </a:r>
                      <a:r>
                        <a:rPr lang="en-GB" sz="1300" u="none" cap="none" strike="noStrike">
                          <a:solidFill>
                            <a:srgbClr val="E06666"/>
                          </a:solidFill>
                          <a:latin typeface="Consolas"/>
                          <a:ea typeface="Consolas"/>
                          <a:cs typeface="Consolas"/>
                          <a:sym typeface="Consolas"/>
                        </a:rPr>
                        <a:t>header</a:t>
                      </a:r>
                      <a:r>
                        <a:rPr lang="en-GB" sz="1300" u="none" cap="none" strike="noStrike">
                          <a:solidFill>
                            <a:srgbClr val="D9D9D9"/>
                          </a:solidFill>
                          <a:latin typeface="Consolas"/>
                          <a:ea typeface="Consolas"/>
                          <a:cs typeface="Consolas"/>
                          <a:sym typeface="Consolas"/>
                        </a:rPr>
                        <a:t>&gt;</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GB" sz="1300" u="none" cap="none" strike="noStrike">
                          <a:solidFill>
                            <a:srgbClr val="D9D9D9"/>
                          </a:solidFill>
                          <a:latin typeface="Consolas"/>
                          <a:ea typeface="Consolas"/>
                          <a:cs typeface="Consolas"/>
                          <a:sym typeface="Consolas"/>
                        </a:rPr>
                        <a:t>&lt;</a:t>
                      </a:r>
                      <a:r>
                        <a:rPr lang="en-GB" sz="1300" u="none" cap="none" strike="noStrike">
                          <a:solidFill>
                            <a:srgbClr val="E06666"/>
                          </a:solidFill>
                          <a:latin typeface="Consolas"/>
                          <a:ea typeface="Consolas"/>
                          <a:cs typeface="Consolas"/>
                          <a:sym typeface="Consolas"/>
                        </a:rPr>
                        <a:t>div</a:t>
                      </a:r>
                      <a:r>
                        <a:rPr lang="en-GB" sz="1300" u="none" cap="none" strike="noStrike">
                          <a:solidFill>
                            <a:srgbClr val="D9D9D9"/>
                          </a:solidFill>
                          <a:latin typeface="Consolas"/>
                          <a:ea typeface="Consolas"/>
                          <a:cs typeface="Consolas"/>
                          <a:sym typeface="Consolas"/>
                        </a:rPr>
                        <a:t> </a:t>
                      </a:r>
                      <a:r>
                        <a:rPr lang="en-GB" sz="1300" u="none" cap="none" strike="noStrike">
                          <a:solidFill>
                            <a:srgbClr val="FF9900"/>
                          </a:solidFill>
                          <a:latin typeface="Consolas"/>
                          <a:ea typeface="Consolas"/>
                          <a:cs typeface="Consolas"/>
                          <a:sym typeface="Consolas"/>
                        </a:rPr>
                        <a:t>id</a:t>
                      </a:r>
                      <a:r>
                        <a:rPr lang="en-GB" sz="1300" u="none" cap="none" strike="noStrike">
                          <a:solidFill>
                            <a:srgbClr val="D9D9D9"/>
                          </a:solidFill>
                          <a:latin typeface="Consolas"/>
                          <a:ea typeface="Consolas"/>
                          <a:cs typeface="Consolas"/>
                          <a:sym typeface="Consolas"/>
                        </a:rPr>
                        <a:t>=</a:t>
                      </a:r>
                      <a:r>
                        <a:rPr lang="en-GB" sz="1300" u="none" cap="none" strike="noStrike">
                          <a:solidFill>
                            <a:srgbClr val="93C47D"/>
                          </a:solidFill>
                          <a:latin typeface="Consolas"/>
                          <a:ea typeface="Consolas"/>
                          <a:cs typeface="Consolas"/>
                          <a:sym typeface="Consolas"/>
                        </a:rPr>
                        <a:t>"main"</a:t>
                      </a:r>
                      <a:r>
                        <a:rPr lang="en-GB" sz="1300" u="none" cap="none" strike="noStrike">
                          <a:solidFill>
                            <a:srgbClr val="D9D9D9"/>
                          </a:solidFill>
                          <a:latin typeface="Consolas"/>
                          <a:ea typeface="Consolas"/>
                          <a:cs typeface="Consolas"/>
                          <a:sym typeface="Consolas"/>
                        </a:rPr>
                        <a:t>&gt;</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rgbClr val="D9D9D9"/>
                          </a:solidFill>
                          <a:latin typeface="Consolas"/>
                          <a:ea typeface="Consolas"/>
                          <a:cs typeface="Consolas"/>
                          <a:sym typeface="Consolas"/>
                        </a:rPr>
                        <a:t> &lt;</a:t>
                      </a:r>
                      <a:r>
                        <a:rPr lang="en-GB" sz="1300" u="none" cap="none" strike="noStrike">
                          <a:solidFill>
                            <a:srgbClr val="E06666"/>
                          </a:solidFill>
                          <a:latin typeface="Consolas"/>
                          <a:ea typeface="Consolas"/>
                          <a:cs typeface="Consolas"/>
                          <a:sym typeface="Consolas"/>
                        </a:rPr>
                        <a:t>nav</a:t>
                      </a:r>
                      <a:r>
                        <a:rPr lang="en-GB" sz="1300" u="none" cap="none" strike="noStrike">
                          <a:solidFill>
                            <a:srgbClr val="D9D9D9"/>
                          </a:solidFill>
                          <a:latin typeface="Consolas"/>
                          <a:ea typeface="Consolas"/>
                          <a:cs typeface="Consolas"/>
                          <a:sym typeface="Consolas"/>
                        </a:rPr>
                        <a:t>&gt;Nav&lt;/</a:t>
                      </a:r>
                      <a:r>
                        <a:rPr lang="en-GB" sz="1300" u="none" cap="none" strike="noStrike">
                          <a:solidFill>
                            <a:srgbClr val="E06666"/>
                          </a:solidFill>
                          <a:latin typeface="Consolas"/>
                          <a:ea typeface="Consolas"/>
                          <a:cs typeface="Consolas"/>
                          <a:sym typeface="Consolas"/>
                        </a:rPr>
                        <a:t>nav</a:t>
                      </a:r>
                      <a:r>
                        <a:rPr lang="en-GB" sz="1300" u="none" cap="none" strike="noStrike">
                          <a:solidFill>
                            <a:srgbClr val="D9D9D9"/>
                          </a:solidFill>
                          <a:latin typeface="Consolas"/>
                          <a:ea typeface="Consolas"/>
                          <a:cs typeface="Consolas"/>
                          <a:sym typeface="Consolas"/>
                        </a:rPr>
                        <a:t>&gt;</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rgbClr val="D9D9D9"/>
                          </a:solidFill>
                          <a:latin typeface="Consolas"/>
                          <a:ea typeface="Consolas"/>
                          <a:cs typeface="Consolas"/>
                          <a:sym typeface="Consolas"/>
                        </a:rPr>
                        <a:t> &lt;</a:t>
                      </a:r>
                      <a:r>
                        <a:rPr lang="en-GB" sz="1300" u="none" cap="none" strike="noStrike">
                          <a:solidFill>
                            <a:srgbClr val="E06666"/>
                          </a:solidFill>
                          <a:latin typeface="Consolas"/>
                          <a:ea typeface="Consolas"/>
                          <a:cs typeface="Consolas"/>
                          <a:sym typeface="Consolas"/>
                        </a:rPr>
                        <a:t>aside</a:t>
                      </a:r>
                      <a:r>
                        <a:rPr lang="en-GB" sz="1300" u="none" cap="none" strike="noStrike">
                          <a:solidFill>
                            <a:srgbClr val="D9D9D9"/>
                          </a:solidFill>
                          <a:latin typeface="Consolas"/>
                          <a:ea typeface="Consolas"/>
                          <a:cs typeface="Consolas"/>
                          <a:sym typeface="Consolas"/>
                        </a:rPr>
                        <a:t>&gt;Aside&lt;/</a:t>
                      </a:r>
                      <a:r>
                        <a:rPr lang="en-GB" sz="1300" u="none" cap="none" strike="noStrike">
                          <a:solidFill>
                            <a:srgbClr val="E06666"/>
                          </a:solidFill>
                          <a:latin typeface="Consolas"/>
                          <a:ea typeface="Consolas"/>
                          <a:cs typeface="Consolas"/>
                          <a:sym typeface="Consolas"/>
                        </a:rPr>
                        <a:t>aside</a:t>
                      </a:r>
                      <a:r>
                        <a:rPr lang="en-GB" sz="1300" u="none" cap="none" strike="noStrike">
                          <a:solidFill>
                            <a:srgbClr val="D9D9D9"/>
                          </a:solidFill>
                          <a:latin typeface="Consolas"/>
                          <a:ea typeface="Consolas"/>
                          <a:cs typeface="Consolas"/>
                          <a:sym typeface="Consolas"/>
                        </a:rPr>
                        <a:t>&gt;</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GB" sz="1300" u="none" cap="none" strike="noStrike">
                          <a:solidFill>
                            <a:srgbClr val="D9D9D9"/>
                          </a:solidFill>
                          <a:latin typeface="Consolas"/>
                          <a:ea typeface="Consolas"/>
                          <a:cs typeface="Consolas"/>
                          <a:sym typeface="Consolas"/>
                        </a:rPr>
                        <a:t> &lt;</a:t>
                      </a:r>
                      <a:r>
                        <a:rPr lang="en-GB" sz="1300" u="none" cap="none" strike="noStrike">
                          <a:solidFill>
                            <a:srgbClr val="E06666"/>
                          </a:solidFill>
                          <a:latin typeface="Consolas"/>
                          <a:ea typeface="Consolas"/>
                          <a:cs typeface="Consolas"/>
                          <a:sym typeface="Consolas"/>
                        </a:rPr>
                        <a:t>article</a:t>
                      </a:r>
                      <a:r>
                        <a:rPr lang="en-GB" sz="1300" u="none" cap="none" strike="noStrike">
                          <a:solidFill>
                            <a:srgbClr val="D9D9D9"/>
                          </a:solidFill>
                          <a:latin typeface="Consolas"/>
                          <a:ea typeface="Consolas"/>
                          <a:cs typeface="Consolas"/>
                          <a:sym typeface="Consolas"/>
                        </a:rPr>
                        <a:t>&gt;Article   </a:t>
                      </a:r>
                      <a:br>
                        <a:rPr lang="en-GB" sz="1300" u="none" cap="none" strike="noStrike">
                          <a:solidFill>
                            <a:srgbClr val="D9D9D9"/>
                          </a:solidFill>
                          <a:latin typeface="Consolas"/>
                          <a:ea typeface="Consolas"/>
                          <a:cs typeface="Consolas"/>
                          <a:sym typeface="Consolas"/>
                        </a:rPr>
                      </a:br>
                      <a:r>
                        <a:rPr lang="en-GB" sz="1300" u="none" cap="none" strike="noStrike">
                          <a:solidFill>
                            <a:srgbClr val="D9D9D9"/>
                          </a:solidFill>
                          <a:latin typeface="Consolas"/>
                          <a:ea typeface="Consolas"/>
                          <a:cs typeface="Consolas"/>
                          <a:sym typeface="Consolas"/>
                        </a:rPr>
                        <a:t> &lt;/</a:t>
                      </a:r>
                      <a:r>
                        <a:rPr lang="en-GB" sz="1300" u="none" cap="none" strike="noStrike">
                          <a:solidFill>
                            <a:srgbClr val="E06666"/>
                          </a:solidFill>
                          <a:latin typeface="Consolas"/>
                          <a:ea typeface="Consolas"/>
                          <a:cs typeface="Consolas"/>
                          <a:sym typeface="Consolas"/>
                        </a:rPr>
                        <a:t>article</a:t>
                      </a:r>
                      <a:r>
                        <a:rPr lang="en-GB" sz="1300" u="none" cap="none" strike="noStrike">
                          <a:solidFill>
                            <a:srgbClr val="D9D9D9"/>
                          </a:solidFill>
                          <a:latin typeface="Consolas"/>
                          <a:ea typeface="Consolas"/>
                          <a:cs typeface="Consolas"/>
                          <a:sym typeface="Consolas"/>
                        </a:rPr>
                        <a:t>&gt;</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GB" sz="1300" u="none" cap="none" strike="noStrike">
                          <a:solidFill>
                            <a:srgbClr val="D9D9D9"/>
                          </a:solidFill>
                          <a:latin typeface="Consolas"/>
                          <a:ea typeface="Consolas"/>
                          <a:cs typeface="Consolas"/>
                          <a:sym typeface="Consolas"/>
                        </a:rPr>
                        <a:t>&lt;/</a:t>
                      </a:r>
                      <a:r>
                        <a:rPr lang="en-GB" sz="1300" u="none" cap="none" strike="noStrike">
                          <a:solidFill>
                            <a:srgbClr val="E06666"/>
                          </a:solidFill>
                          <a:latin typeface="Consolas"/>
                          <a:ea typeface="Consolas"/>
                          <a:cs typeface="Consolas"/>
                          <a:sym typeface="Consolas"/>
                        </a:rPr>
                        <a:t>div</a:t>
                      </a:r>
                      <a:r>
                        <a:rPr lang="en-GB" sz="1300" u="none" cap="none" strike="noStrike">
                          <a:solidFill>
                            <a:srgbClr val="D9D9D9"/>
                          </a:solidFill>
                          <a:latin typeface="Consolas"/>
                          <a:ea typeface="Consolas"/>
                          <a:cs typeface="Consolas"/>
                          <a:sym typeface="Consolas"/>
                        </a:rPr>
                        <a:t>&gt;</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GB" sz="1300" u="none" cap="none" strike="noStrike">
                          <a:solidFill>
                            <a:srgbClr val="D9D9D9"/>
                          </a:solidFill>
                          <a:latin typeface="Consolas"/>
                          <a:ea typeface="Consolas"/>
                          <a:cs typeface="Consolas"/>
                          <a:sym typeface="Consolas"/>
                        </a:rPr>
                        <a:t>&lt;</a:t>
                      </a:r>
                      <a:r>
                        <a:rPr lang="en-GB" sz="1300" u="none" cap="none" strike="noStrike">
                          <a:solidFill>
                            <a:srgbClr val="E06666"/>
                          </a:solidFill>
                          <a:latin typeface="Consolas"/>
                          <a:ea typeface="Consolas"/>
                          <a:cs typeface="Consolas"/>
                          <a:sym typeface="Consolas"/>
                        </a:rPr>
                        <a:t>footer</a:t>
                      </a:r>
                      <a:r>
                        <a:rPr lang="en-GB" sz="1300" u="none" cap="none" strike="noStrike">
                          <a:solidFill>
                            <a:srgbClr val="D9D9D9"/>
                          </a:solidFill>
                          <a:latin typeface="Consolas"/>
                          <a:ea typeface="Consolas"/>
                          <a:cs typeface="Consolas"/>
                          <a:sym typeface="Consolas"/>
                        </a:rPr>
                        <a:t>&gt;Footer&lt;/</a:t>
                      </a:r>
                      <a:r>
                        <a:rPr lang="en-GB" sz="1300" u="none" cap="none" strike="noStrike">
                          <a:solidFill>
                            <a:srgbClr val="E06666"/>
                          </a:solidFill>
                          <a:latin typeface="Consolas"/>
                          <a:ea typeface="Consolas"/>
                          <a:cs typeface="Consolas"/>
                          <a:sym typeface="Consolas"/>
                        </a:rPr>
                        <a:t>footer</a:t>
                      </a:r>
                      <a:r>
                        <a:rPr lang="en-GB" sz="1300" u="none" cap="none" strike="noStrike">
                          <a:solidFill>
                            <a:srgbClr val="D9D9D9"/>
                          </a:solidFill>
                          <a:latin typeface="Consolas"/>
                          <a:ea typeface="Consolas"/>
                          <a:cs typeface="Consolas"/>
                          <a:sym typeface="Consolas"/>
                        </a:rPr>
                        <a:t>&gt;</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00"/>
                        <a:buFont typeface="Arial"/>
                        <a:buNone/>
                      </a:pPr>
                      <a:r>
                        <a:t/>
                      </a:r>
                      <a:endParaRPr sz="1300" u="none" cap="none" strike="noStrike">
                        <a:solidFill>
                          <a:srgbClr val="666666"/>
                        </a:solidFill>
                        <a:latin typeface="Consolas"/>
                        <a:ea typeface="Consolas"/>
                        <a:cs typeface="Consolas"/>
                        <a:sym typeface="Consolas"/>
                      </a:endParaRPr>
                    </a:p>
                  </a:txBody>
                  <a:tcPr marT="63500" marB="63500" marR="63500" marL="63500">
                    <a:solidFill>
                      <a:srgbClr val="0C343D"/>
                    </a:solidFill>
                  </a:tcPr>
                </a:tc>
              </a:tr>
            </a:tbl>
          </a:graphicData>
        </a:graphic>
      </p:graphicFrame>
      <p:sp>
        <p:nvSpPr>
          <p:cNvPr id="755" name="Google Shape;755;p103"/>
          <p:cNvSpPr txBox="1"/>
          <p:nvPr/>
        </p:nvSpPr>
        <p:spPr>
          <a:xfrm>
            <a:off x="1141850" y="1483025"/>
            <a:ext cx="5814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n-GB" sz="1200" u="none" cap="none" strike="noStrike">
                <a:solidFill>
                  <a:srgbClr val="000000"/>
                </a:solidFill>
                <a:latin typeface="Helvetica Neue"/>
                <a:ea typeface="Helvetica Neue"/>
                <a:cs typeface="Helvetica Neue"/>
                <a:sym typeface="Helvetica Neue"/>
              </a:rPr>
              <a:t>HTML</a:t>
            </a:r>
            <a:endParaRPr i="0" sz="1400" u="none" cap="none" strike="noStrike">
              <a:solidFill>
                <a:srgbClr val="000000"/>
              </a:solidFill>
              <a:latin typeface="Helvetica Neue"/>
              <a:ea typeface="Helvetica Neue"/>
              <a:cs typeface="Helvetica Neue"/>
              <a:sym typeface="Helvetica Neue"/>
            </a:endParaRPr>
          </a:p>
        </p:txBody>
      </p:sp>
      <p:sp>
        <p:nvSpPr>
          <p:cNvPr id="756" name="Google Shape;756;p103"/>
          <p:cNvSpPr txBox="1"/>
          <p:nvPr/>
        </p:nvSpPr>
        <p:spPr>
          <a:xfrm>
            <a:off x="4866200" y="1483025"/>
            <a:ext cx="5160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n-GB" sz="1200" u="none" cap="none" strike="noStrike">
                <a:solidFill>
                  <a:srgbClr val="000000"/>
                </a:solidFill>
                <a:latin typeface="Helvetica Neue"/>
                <a:ea typeface="Helvetica Neue"/>
                <a:cs typeface="Helvetica Neue"/>
                <a:sym typeface="Helvetica Neue"/>
              </a:rPr>
              <a:t>CSS</a:t>
            </a:r>
            <a:endParaRPr i="0" sz="1400" u="none" cap="none" strike="noStrike">
              <a:solidFill>
                <a:srgbClr val="000000"/>
              </a:solidFill>
              <a:latin typeface="Helvetica Neue"/>
              <a:ea typeface="Helvetica Neue"/>
              <a:cs typeface="Helvetica Neue"/>
              <a:sym typeface="Helvetica Neue"/>
            </a:endParaRPr>
          </a:p>
        </p:txBody>
      </p:sp>
      <p:graphicFrame>
        <p:nvGraphicFramePr>
          <p:cNvPr id="757" name="Google Shape;757;p103"/>
          <p:cNvGraphicFramePr/>
          <p:nvPr/>
        </p:nvGraphicFramePr>
        <p:xfrm>
          <a:off x="5382200" y="821463"/>
          <a:ext cx="3000000" cy="3000000"/>
        </p:xfrm>
        <a:graphic>
          <a:graphicData uri="http://schemas.openxmlformats.org/drawingml/2006/table">
            <a:tbl>
              <a:tblPr>
                <a:noFill/>
                <a:tableStyleId>{B6635583-8146-4B5C-AAF9-38AC42AEEFED}</a:tableStyleId>
              </a:tblPr>
              <a:tblGrid>
                <a:gridCol w="3535225"/>
              </a:tblGrid>
              <a:tr h="3335325">
                <a:tc>
                  <a:txBody>
                    <a:bodyPr/>
                    <a:lstStyle/>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rgbClr val="E06666"/>
                          </a:solidFill>
                          <a:latin typeface="Consolas"/>
                          <a:ea typeface="Consolas"/>
                          <a:cs typeface="Consolas"/>
                          <a:sym typeface="Consolas"/>
                        </a:rPr>
                        <a:t>body</a:t>
                      </a:r>
                      <a:r>
                        <a:rPr lang="en-GB" sz="1300" u="none" cap="none" strike="noStrike">
                          <a:solidFill>
                            <a:srgbClr val="D9D9D9"/>
                          </a:solidFill>
                          <a:latin typeface="Consolas"/>
                          <a:ea typeface="Consolas"/>
                          <a:cs typeface="Consolas"/>
                          <a:sym typeface="Consolas"/>
                        </a:rPr>
                        <a:t> {</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rgbClr val="D9D9D9"/>
                          </a:solidFill>
                          <a:latin typeface="Consolas"/>
                          <a:ea typeface="Consolas"/>
                          <a:cs typeface="Consolas"/>
                          <a:sym typeface="Consolas"/>
                        </a:rPr>
                        <a:t>   display: </a:t>
                      </a:r>
                      <a:r>
                        <a:rPr lang="en-GB" sz="1300" u="none" cap="none" strike="noStrike">
                          <a:solidFill>
                            <a:srgbClr val="FF9900"/>
                          </a:solidFill>
                          <a:latin typeface="Consolas"/>
                          <a:ea typeface="Consolas"/>
                          <a:cs typeface="Consolas"/>
                          <a:sym typeface="Consolas"/>
                        </a:rPr>
                        <a:t>flex</a:t>
                      </a:r>
                      <a:r>
                        <a:rPr lang="en-GB" sz="1300" u="none" cap="none" strike="noStrike">
                          <a:solidFill>
                            <a:srgbClr val="D9D9D9"/>
                          </a:solidFill>
                          <a:latin typeface="Consolas"/>
                          <a:ea typeface="Consolas"/>
                          <a:cs typeface="Consolas"/>
                          <a:sym typeface="Consolas"/>
                        </a:rPr>
                        <a:t>;</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rgbClr val="D9D9D9"/>
                          </a:solidFill>
                          <a:latin typeface="Consolas"/>
                          <a:ea typeface="Consolas"/>
                          <a:cs typeface="Consolas"/>
                          <a:sym typeface="Consolas"/>
                        </a:rPr>
                        <a:t>   height: </a:t>
                      </a:r>
                      <a:r>
                        <a:rPr lang="en-GB" sz="1300" u="none" cap="none" strike="noStrike">
                          <a:solidFill>
                            <a:srgbClr val="FF9900"/>
                          </a:solidFill>
                          <a:latin typeface="Consolas"/>
                          <a:ea typeface="Consolas"/>
                          <a:cs typeface="Consolas"/>
                          <a:sym typeface="Consolas"/>
                        </a:rPr>
                        <a:t>600px</a:t>
                      </a:r>
                      <a:r>
                        <a:rPr lang="en-GB" sz="1300" u="none" cap="none" strike="noStrike">
                          <a:solidFill>
                            <a:srgbClr val="D9D9D9"/>
                          </a:solidFill>
                          <a:latin typeface="Consolas"/>
                          <a:ea typeface="Consolas"/>
                          <a:cs typeface="Consolas"/>
                          <a:sym typeface="Consolas"/>
                        </a:rPr>
                        <a:t>;</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rgbClr val="D9D9D9"/>
                          </a:solidFill>
                          <a:latin typeface="Consolas"/>
                          <a:ea typeface="Consolas"/>
                          <a:cs typeface="Consolas"/>
                          <a:sym typeface="Consolas"/>
                        </a:rPr>
                        <a:t>   flex-direction: </a:t>
                      </a:r>
                      <a:r>
                        <a:rPr lang="en-GB" sz="1300" u="none" cap="none" strike="noStrike">
                          <a:solidFill>
                            <a:srgbClr val="FF9900"/>
                          </a:solidFill>
                          <a:latin typeface="Consolas"/>
                          <a:ea typeface="Consolas"/>
                          <a:cs typeface="Consolas"/>
                          <a:sym typeface="Consolas"/>
                        </a:rPr>
                        <a:t>column</a:t>
                      </a:r>
                      <a:r>
                        <a:rPr lang="en-GB" sz="1300" u="none" cap="none" strike="noStrike">
                          <a:solidFill>
                            <a:srgbClr val="D9D9D9"/>
                          </a:solidFill>
                          <a:latin typeface="Consolas"/>
                          <a:ea typeface="Consolas"/>
                          <a:cs typeface="Consolas"/>
                          <a:sym typeface="Consolas"/>
                        </a:rPr>
                        <a:t>;</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rgbClr val="D9D9D9"/>
                          </a:solidFill>
                          <a:latin typeface="Consolas"/>
                          <a:ea typeface="Consolas"/>
                          <a:cs typeface="Consolas"/>
                          <a:sym typeface="Consolas"/>
                        </a:rPr>
                        <a:t>   padding: </a:t>
                      </a:r>
                      <a:r>
                        <a:rPr lang="en-GB" sz="1300" u="none" cap="none" strike="noStrike">
                          <a:solidFill>
                            <a:srgbClr val="FF9900"/>
                          </a:solidFill>
                          <a:latin typeface="Consolas"/>
                          <a:ea typeface="Consolas"/>
                          <a:cs typeface="Consolas"/>
                          <a:sym typeface="Consolas"/>
                        </a:rPr>
                        <a:t>1em</a:t>
                      </a:r>
                      <a:r>
                        <a:rPr lang="en-GB" sz="1300" u="none" cap="none" strike="noStrike">
                          <a:solidFill>
                            <a:srgbClr val="D9D9D9"/>
                          </a:solidFill>
                          <a:latin typeface="Consolas"/>
                          <a:ea typeface="Consolas"/>
                          <a:cs typeface="Consolas"/>
                          <a:sym typeface="Consolas"/>
                        </a:rPr>
                        <a:t>;}</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rgbClr val="93C47D"/>
                          </a:solidFill>
                          <a:latin typeface="Consolas"/>
                          <a:ea typeface="Consolas"/>
                          <a:cs typeface="Consolas"/>
                          <a:sym typeface="Consolas"/>
                        </a:rPr>
                        <a:t>#main</a:t>
                      </a:r>
                      <a:r>
                        <a:rPr lang="en-GB" sz="1300" u="none" cap="none" strike="noStrike">
                          <a:solidFill>
                            <a:srgbClr val="D9D9D9"/>
                          </a:solidFill>
                          <a:latin typeface="Consolas"/>
                          <a:ea typeface="Consolas"/>
                          <a:cs typeface="Consolas"/>
                          <a:sym typeface="Consolas"/>
                        </a:rPr>
                        <a:t>{</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rgbClr val="D9D9D9"/>
                          </a:solidFill>
                          <a:latin typeface="Consolas"/>
                          <a:ea typeface="Consolas"/>
                          <a:cs typeface="Consolas"/>
                          <a:sym typeface="Consolas"/>
                        </a:rPr>
                        <a:t>   display: </a:t>
                      </a:r>
                      <a:r>
                        <a:rPr lang="en-GB" sz="1300" u="none" cap="none" strike="noStrike">
                          <a:solidFill>
                            <a:srgbClr val="FF9900"/>
                          </a:solidFill>
                          <a:latin typeface="Consolas"/>
                          <a:ea typeface="Consolas"/>
                          <a:cs typeface="Consolas"/>
                          <a:sym typeface="Consolas"/>
                        </a:rPr>
                        <a:t>flex</a:t>
                      </a:r>
                      <a:r>
                        <a:rPr lang="en-GB" sz="1300" u="none" cap="none" strike="noStrike">
                          <a:solidFill>
                            <a:srgbClr val="D9D9D9"/>
                          </a:solidFill>
                          <a:latin typeface="Consolas"/>
                          <a:ea typeface="Consolas"/>
                          <a:cs typeface="Consolas"/>
                          <a:sym typeface="Consolas"/>
                        </a:rPr>
                        <a:t>;</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rgbClr val="D9D9D9"/>
                          </a:solidFill>
                          <a:latin typeface="Consolas"/>
                          <a:ea typeface="Consolas"/>
                          <a:cs typeface="Consolas"/>
                          <a:sym typeface="Consolas"/>
                        </a:rPr>
                        <a:t>   flex: </a:t>
                      </a:r>
                      <a:r>
                        <a:rPr lang="en-GB" sz="1300" u="none" cap="none" strike="noStrike">
                          <a:solidFill>
                            <a:srgbClr val="FF9900"/>
                          </a:solidFill>
                          <a:latin typeface="Consolas"/>
                          <a:ea typeface="Consolas"/>
                          <a:cs typeface="Consolas"/>
                          <a:sym typeface="Consolas"/>
                        </a:rPr>
                        <a:t>1</a:t>
                      </a:r>
                      <a:r>
                        <a:rPr lang="en-GB" sz="1300" u="none" cap="none" strike="noStrike">
                          <a:solidFill>
                            <a:srgbClr val="D9D9D9"/>
                          </a:solidFill>
                          <a:latin typeface="Consolas"/>
                          <a:ea typeface="Consolas"/>
                          <a:cs typeface="Consolas"/>
                          <a:sym typeface="Consolas"/>
                        </a:rPr>
                        <a:t>;}</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rgbClr val="E06666"/>
                          </a:solidFill>
                          <a:latin typeface="Consolas"/>
                          <a:ea typeface="Consolas"/>
                          <a:cs typeface="Consolas"/>
                          <a:sym typeface="Consolas"/>
                        </a:rPr>
                        <a:t>article</a:t>
                      </a:r>
                      <a:r>
                        <a:rPr lang="en-GB" sz="1300" u="none" cap="none" strike="noStrike">
                          <a:solidFill>
                            <a:srgbClr val="D9D9D9"/>
                          </a:solidFill>
                          <a:latin typeface="Consolas"/>
                          <a:ea typeface="Consolas"/>
                          <a:cs typeface="Consolas"/>
                          <a:sym typeface="Consolas"/>
                        </a:rPr>
                        <a:t>, </a:t>
                      </a:r>
                      <a:r>
                        <a:rPr lang="en-GB" sz="1300" u="none" cap="none" strike="noStrike">
                          <a:solidFill>
                            <a:srgbClr val="E06666"/>
                          </a:solidFill>
                          <a:latin typeface="Consolas"/>
                          <a:ea typeface="Consolas"/>
                          <a:cs typeface="Consolas"/>
                          <a:sym typeface="Consolas"/>
                        </a:rPr>
                        <a:t>nav</a:t>
                      </a:r>
                      <a:r>
                        <a:rPr lang="en-GB" sz="1300" u="none" cap="none" strike="noStrike">
                          <a:solidFill>
                            <a:srgbClr val="D9D9D9"/>
                          </a:solidFill>
                          <a:latin typeface="Consolas"/>
                          <a:ea typeface="Consolas"/>
                          <a:cs typeface="Consolas"/>
                          <a:sym typeface="Consolas"/>
                        </a:rPr>
                        <a:t>, </a:t>
                      </a:r>
                      <a:r>
                        <a:rPr lang="en-GB" sz="1300" u="none" cap="none" strike="noStrike">
                          <a:solidFill>
                            <a:srgbClr val="E06666"/>
                          </a:solidFill>
                          <a:latin typeface="Consolas"/>
                          <a:ea typeface="Consolas"/>
                          <a:cs typeface="Consolas"/>
                          <a:sym typeface="Consolas"/>
                        </a:rPr>
                        <a:t>aside</a:t>
                      </a:r>
                      <a:r>
                        <a:rPr lang="en-GB" sz="1300" u="none" cap="none" strike="noStrike">
                          <a:solidFill>
                            <a:srgbClr val="D9D9D9"/>
                          </a:solidFill>
                          <a:latin typeface="Consolas"/>
                          <a:ea typeface="Consolas"/>
                          <a:cs typeface="Consolas"/>
                          <a:sym typeface="Consolas"/>
                        </a:rPr>
                        <a:t>{</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rgbClr val="D9D9D9"/>
                          </a:solidFill>
                          <a:latin typeface="Consolas"/>
                          <a:ea typeface="Consolas"/>
                          <a:cs typeface="Consolas"/>
                          <a:sym typeface="Consolas"/>
                        </a:rPr>
                        <a:t>   background-color: </a:t>
                      </a:r>
                      <a:r>
                        <a:rPr lang="en-GB" sz="1300" u="none" cap="none" strike="noStrike">
                          <a:solidFill>
                            <a:srgbClr val="FF9900"/>
                          </a:solidFill>
                          <a:latin typeface="Consolas"/>
                          <a:ea typeface="Consolas"/>
                          <a:cs typeface="Consolas"/>
                          <a:sym typeface="Consolas"/>
                        </a:rPr>
                        <a:t>pink</a:t>
                      </a:r>
                      <a:r>
                        <a:rPr lang="en-GB" sz="1300" u="none" cap="none" strike="noStrike">
                          <a:solidFill>
                            <a:srgbClr val="D9D9D9"/>
                          </a:solidFill>
                          <a:latin typeface="Consolas"/>
                          <a:ea typeface="Consolas"/>
                          <a:cs typeface="Consolas"/>
                          <a:sym typeface="Consolas"/>
                        </a:rPr>
                        <a:t>;}</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rgbClr val="E06666"/>
                          </a:solidFill>
                          <a:latin typeface="Consolas"/>
                          <a:ea typeface="Consolas"/>
                          <a:cs typeface="Consolas"/>
                          <a:sym typeface="Consolas"/>
                        </a:rPr>
                        <a:t>header</a:t>
                      </a:r>
                      <a:r>
                        <a:rPr lang="en-GB" sz="1300" u="none" cap="none" strike="noStrike">
                          <a:solidFill>
                            <a:srgbClr val="D9D9D9"/>
                          </a:solidFill>
                          <a:latin typeface="Consolas"/>
                          <a:ea typeface="Consolas"/>
                          <a:cs typeface="Consolas"/>
                          <a:sym typeface="Consolas"/>
                        </a:rPr>
                        <a:t>, </a:t>
                      </a:r>
                      <a:r>
                        <a:rPr lang="en-GB" sz="1300" u="none" cap="none" strike="noStrike">
                          <a:solidFill>
                            <a:srgbClr val="E06666"/>
                          </a:solidFill>
                          <a:latin typeface="Consolas"/>
                          <a:ea typeface="Consolas"/>
                          <a:cs typeface="Consolas"/>
                          <a:sym typeface="Consolas"/>
                        </a:rPr>
                        <a:t>footer</a:t>
                      </a:r>
                      <a:r>
                        <a:rPr lang="en-GB" sz="1300" u="none" cap="none" strike="noStrike">
                          <a:solidFill>
                            <a:srgbClr val="D9D9D9"/>
                          </a:solidFill>
                          <a:latin typeface="Consolas"/>
                          <a:ea typeface="Consolas"/>
                          <a:cs typeface="Consolas"/>
                          <a:sym typeface="Consolas"/>
                        </a:rPr>
                        <a:t>{</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rgbClr val="D9D9D9"/>
                          </a:solidFill>
                          <a:latin typeface="Consolas"/>
                          <a:ea typeface="Consolas"/>
                          <a:cs typeface="Consolas"/>
                          <a:sym typeface="Consolas"/>
                        </a:rPr>
                        <a:t>   background-color: </a:t>
                      </a:r>
                      <a:r>
                        <a:rPr lang="en-GB" sz="1300" u="none" cap="none" strike="noStrike">
                          <a:solidFill>
                            <a:srgbClr val="FF9900"/>
                          </a:solidFill>
                          <a:latin typeface="Consolas"/>
                          <a:ea typeface="Consolas"/>
                          <a:cs typeface="Consolas"/>
                          <a:sym typeface="Consolas"/>
                        </a:rPr>
                        <a:t>grey</a:t>
                      </a:r>
                      <a:r>
                        <a:rPr lang="en-GB" sz="1300" u="none" cap="none" strike="noStrike">
                          <a:solidFill>
                            <a:srgbClr val="D9D9D9"/>
                          </a:solidFill>
                          <a:latin typeface="Consolas"/>
                          <a:ea typeface="Consolas"/>
                          <a:cs typeface="Consolas"/>
                          <a:sym typeface="Consolas"/>
                        </a:rPr>
                        <a:t>;</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rgbClr val="D9D9D9"/>
                          </a:solidFill>
                          <a:latin typeface="Consolas"/>
                          <a:ea typeface="Consolas"/>
                          <a:cs typeface="Consolas"/>
                          <a:sym typeface="Consolas"/>
                        </a:rPr>
                        <a:t>   margin:</a:t>
                      </a:r>
                      <a:r>
                        <a:rPr lang="en-GB" sz="1300" u="none" cap="none" strike="noStrike">
                          <a:solidFill>
                            <a:srgbClr val="FF9900"/>
                          </a:solidFill>
                          <a:latin typeface="Consolas"/>
                          <a:ea typeface="Consolas"/>
                          <a:cs typeface="Consolas"/>
                          <a:sym typeface="Consolas"/>
                        </a:rPr>
                        <a:t>1px</a:t>
                      </a:r>
                      <a:r>
                        <a:rPr lang="en-GB" sz="1300" u="none" cap="none" strike="noStrike">
                          <a:solidFill>
                            <a:srgbClr val="D9D9D9"/>
                          </a:solidFill>
                          <a:latin typeface="Consolas"/>
                          <a:ea typeface="Consolas"/>
                          <a:cs typeface="Consolas"/>
                          <a:sym typeface="Consolas"/>
                        </a:rPr>
                        <a:t>;}</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rgbClr val="E06666"/>
                          </a:solidFill>
                          <a:latin typeface="Consolas"/>
                          <a:ea typeface="Consolas"/>
                          <a:cs typeface="Consolas"/>
                          <a:sym typeface="Consolas"/>
                        </a:rPr>
                        <a:t>article</a:t>
                      </a:r>
                      <a:r>
                        <a:rPr lang="en-GB" sz="1300" u="none" cap="none" strike="noStrike">
                          <a:solidFill>
                            <a:srgbClr val="D9D9D9"/>
                          </a:solidFill>
                          <a:latin typeface="Consolas"/>
                          <a:ea typeface="Consolas"/>
                          <a:cs typeface="Consolas"/>
                          <a:sym typeface="Consolas"/>
                        </a:rPr>
                        <a:t>, </a:t>
                      </a:r>
                      <a:r>
                        <a:rPr lang="en-GB" sz="1300" u="none" cap="none" strike="noStrike">
                          <a:solidFill>
                            <a:srgbClr val="E06666"/>
                          </a:solidFill>
                          <a:latin typeface="Consolas"/>
                          <a:ea typeface="Consolas"/>
                          <a:cs typeface="Consolas"/>
                          <a:sym typeface="Consolas"/>
                        </a:rPr>
                        <a:t>nav</a:t>
                      </a:r>
                      <a:r>
                        <a:rPr lang="en-GB" sz="1300" u="none" cap="none" strike="noStrike">
                          <a:solidFill>
                            <a:srgbClr val="D9D9D9"/>
                          </a:solidFill>
                          <a:latin typeface="Consolas"/>
                          <a:ea typeface="Consolas"/>
                          <a:cs typeface="Consolas"/>
                          <a:sym typeface="Consolas"/>
                        </a:rPr>
                        <a:t>, </a:t>
                      </a:r>
                      <a:r>
                        <a:rPr lang="en-GB" sz="1300" u="none" cap="none" strike="noStrike">
                          <a:solidFill>
                            <a:srgbClr val="E06666"/>
                          </a:solidFill>
                          <a:latin typeface="Consolas"/>
                          <a:ea typeface="Consolas"/>
                          <a:cs typeface="Consolas"/>
                          <a:sym typeface="Consolas"/>
                        </a:rPr>
                        <a:t>aside</a:t>
                      </a:r>
                      <a:r>
                        <a:rPr lang="en-GB" sz="1300" u="none" cap="none" strike="noStrike">
                          <a:solidFill>
                            <a:srgbClr val="D9D9D9"/>
                          </a:solidFill>
                          <a:latin typeface="Consolas"/>
                          <a:ea typeface="Consolas"/>
                          <a:cs typeface="Consolas"/>
                          <a:sym typeface="Consolas"/>
                        </a:rPr>
                        <a:t>, </a:t>
                      </a:r>
                      <a:r>
                        <a:rPr lang="en-GB" sz="1300" u="none" cap="none" strike="noStrike">
                          <a:solidFill>
                            <a:srgbClr val="E06666"/>
                          </a:solidFill>
                          <a:latin typeface="Consolas"/>
                          <a:ea typeface="Consolas"/>
                          <a:cs typeface="Consolas"/>
                          <a:sym typeface="Consolas"/>
                        </a:rPr>
                        <a:t>header</a:t>
                      </a:r>
                      <a:r>
                        <a:rPr lang="en-GB" sz="1300" u="none" cap="none" strike="noStrike">
                          <a:solidFill>
                            <a:srgbClr val="D9D9D9"/>
                          </a:solidFill>
                          <a:latin typeface="Consolas"/>
                          <a:ea typeface="Consolas"/>
                          <a:cs typeface="Consolas"/>
                          <a:sym typeface="Consolas"/>
                        </a:rPr>
                        <a:t>, </a:t>
                      </a:r>
                      <a:r>
                        <a:rPr lang="en-GB" sz="1300" u="none" cap="none" strike="noStrike">
                          <a:solidFill>
                            <a:srgbClr val="E06666"/>
                          </a:solidFill>
                          <a:latin typeface="Consolas"/>
                          <a:ea typeface="Consolas"/>
                          <a:cs typeface="Consolas"/>
                          <a:sym typeface="Consolas"/>
                        </a:rPr>
                        <a:t>footer</a:t>
                      </a:r>
                      <a:r>
                        <a:rPr lang="en-GB" sz="1300" u="none" cap="none" strike="noStrike">
                          <a:solidFill>
                            <a:srgbClr val="D9D9D9"/>
                          </a:solidFill>
                          <a:latin typeface="Consolas"/>
                          <a:ea typeface="Consolas"/>
                          <a:cs typeface="Consolas"/>
                          <a:sym typeface="Consolas"/>
                        </a:rPr>
                        <a:t>{</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rgbClr val="D9D9D9"/>
                          </a:solidFill>
                          <a:latin typeface="Consolas"/>
                          <a:ea typeface="Consolas"/>
                          <a:cs typeface="Consolas"/>
                          <a:sym typeface="Consolas"/>
                        </a:rPr>
                        <a:t>   flex:1;</a:t>
                      </a:r>
                      <a:br>
                        <a:rPr lang="en-GB" sz="1300" u="none" cap="none" strike="noStrike">
                          <a:solidFill>
                            <a:srgbClr val="D9D9D9"/>
                          </a:solidFill>
                          <a:latin typeface="Consolas"/>
                          <a:ea typeface="Consolas"/>
                          <a:cs typeface="Consolas"/>
                          <a:sym typeface="Consolas"/>
                        </a:rPr>
                      </a:br>
                      <a:r>
                        <a:rPr lang="en-GB" sz="1300" u="none" cap="none" strike="noStrike">
                          <a:solidFill>
                            <a:srgbClr val="D9D9D9"/>
                          </a:solidFill>
                          <a:latin typeface="Consolas"/>
                          <a:ea typeface="Consolas"/>
                          <a:cs typeface="Consolas"/>
                          <a:sym typeface="Consolas"/>
                        </a:rPr>
                        <a:t>   padding: </a:t>
                      </a:r>
                      <a:r>
                        <a:rPr lang="en-GB" sz="1300" u="none" cap="none" strike="noStrike">
                          <a:solidFill>
                            <a:srgbClr val="FF9900"/>
                          </a:solidFill>
                          <a:latin typeface="Consolas"/>
                          <a:ea typeface="Consolas"/>
                          <a:cs typeface="Consolas"/>
                          <a:sym typeface="Consolas"/>
                        </a:rPr>
                        <a:t>1re</a:t>
                      </a:r>
                      <a:r>
                        <a:rPr lang="en-GB" sz="1300" u="none" cap="none" strike="noStrike">
                          <a:solidFill>
                            <a:srgbClr val="D9D9D9"/>
                          </a:solidFill>
                          <a:latin typeface="Consolas"/>
                          <a:ea typeface="Consolas"/>
                          <a:cs typeface="Consolas"/>
                          <a:sym typeface="Consolas"/>
                        </a:rPr>
                        <a:t>m;</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rgbClr val="D9D9D9"/>
                          </a:solidFill>
                          <a:latin typeface="Consolas"/>
                          <a:ea typeface="Consolas"/>
                          <a:cs typeface="Consolas"/>
                          <a:sym typeface="Consolas"/>
                        </a:rPr>
                        <a:t>   margin:</a:t>
                      </a:r>
                      <a:r>
                        <a:rPr lang="en-GB" sz="1300" u="none" cap="none" strike="noStrike">
                          <a:solidFill>
                            <a:srgbClr val="FF9900"/>
                          </a:solidFill>
                          <a:latin typeface="Consolas"/>
                          <a:ea typeface="Consolas"/>
                          <a:cs typeface="Consolas"/>
                          <a:sym typeface="Consolas"/>
                        </a:rPr>
                        <a:t>1px</a:t>
                      </a:r>
                      <a:r>
                        <a:rPr lang="en-GB" sz="1300" u="none" cap="none" strike="noStrike">
                          <a:solidFill>
                            <a:srgbClr val="D9D9D9"/>
                          </a:solidFill>
                          <a:latin typeface="Consolas"/>
                          <a:ea typeface="Consolas"/>
                          <a:cs typeface="Consolas"/>
                          <a:sym typeface="Consolas"/>
                        </a:rPr>
                        <a:t>;}</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00"/>
                        <a:buFont typeface="Arial"/>
                        <a:buNone/>
                      </a:pPr>
                      <a:r>
                        <a:t/>
                      </a:r>
                      <a:endParaRPr sz="1300" u="none" cap="none" strike="noStrike">
                        <a:solidFill>
                          <a:srgbClr val="D9D9D9"/>
                        </a:solidFill>
                        <a:latin typeface="Consolas"/>
                        <a:ea typeface="Consolas"/>
                        <a:cs typeface="Consolas"/>
                        <a:sym typeface="Consolas"/>
                      </a:endParaRPr>
                    </a:p>
                  </a:txBody>
                  <a:tcPr marT="63500" marB="63500" marR="63500" marL="63500">
                    <a:solidFill>
                      <a:srgbClr val="0C343D"/>
                    </a:solidFill>
                  </a:tcPr>
                </a:tc>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1" name="Shape 761"/>
        <p:cNvGrpSpPr/>
        <p:nvPr/>
      </p:nvGrpSpPr>
      <p:grpSpPr>
        <a:xfrm>
          <a:off x="0" y="0"/>
          <a:ext cx="0" cy="0"/>
          <a:chOff x="0" y="0"/>
          <a:chExt cx="0" cy="0"/>
        </a:xfrm>
      </p:grpSpPr>
      <p:sp>
        <p:nvSpPr>
          <p:cNvPr id="762" name="Google Shape;762;p104"/>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763" name="Google Shape;763;p104"/>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767" name="Shape 767"/>
        <p:cNvGrpSpPr/>
        <p:nvPr/>
      </p:nvGrpSpPr>
      <p:grpSpPr>
        <a:xfrm>
          <a:off x="0" y="0"/>
          <a:ext cx="0" cy="0"/>
          <a:chOff x="0" y="0"/>
          <a:chExt cx="0" cy="0"/>
        </a:xfrm>
      </p:grpSpPr>
      <p:sp>
        <p:nvSpPr>
          <p:cNvPr id="768" name="Google Shape;768;p105"/>
          <p:cNvSpPr txBox="1"/>
          <p:nvPr/>
        </p:nvSpPr>
        <p:spPr>
          <a:xfrm>
            <a:off x="959875" y="2610600"/>
            <a:ext cx="722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¿QUIERES SABER MÁS? TE DEJAMOS MATERIAL AMPLIADO DE LA CLASE</a:t>
            </a:r>
            <a:endParaRPr b="0" i="1" sz="3600" u="none" cap="none" strike="noStrike">
              <a:solidFill>
                <a:srgbClr val="000000"/>
              </a:solidFill>
              <a:latin typeface="Anton"/>
              <a:ea typeface="Anton"/>
              <a:cs typeface="Anton"/>
              <a:sym typeface="Anton"/>
            </a:endParaRPr>
          </a:p>
        </p:txBody>
      </p:sp>
      <p:pic>
        <p:nvPicPr>
          <p:cNvPr id="769" name="Google Shape;769;p105"/>
          <p:cNvPicPr preferRelativeResize="0"/>
          <p:nvPr/>
        </p:nvPicPr>
        <p:blipFill rotWithShape="1">
          <a:blip r:embed="rId3">
            <a:alphaModFix/>
          </a:blip>
          <a:srcRect b="0" l="0" r="0" t="0"/>
          <a:stretch/>
        </p:blipFill>
        <p:spPr>
          <a:xfrm>
            <a:off x="3978713" y="1025775"/>
            <a:ext cx="1186525" cy="1186525"/>
          </a:xfrm>
          <a:prstGeom prst="rect">
            <a:avLst/>
          </a:prstGeom>
          <a:noFill/>
          <a:ln>
            <a:noFill/>
          </a:ln>
        </p:spPr>
      </p:pic>
      <p:pic>
        <p:nvPicPr>
          <p:cNvPr id="770" name="Google Shape;770;p105"/>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4" name="Shape 154"/>
        <p:cNvGrpSpPr/>
        <p:nvPr/>
      </p:nvGrpSpPr>
      <p:grpSpPr>
        <a:xfrm>
          <a:off x="0" y="0"/>
          <a:ext cx="0" cy="0"/>
          <a:chOff x="0" y="0"/>
          <a:chExt cx="0" cy="0"/>
        </a:xfrm>
      </p:grpSpPr>
      <p:sp>
        <p:nvSpPr>
          <p:cNvPr id="155" name="Google Shape;155;p34"/>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i="1" lang="en-GB" sz="2000">
                <a:latin typeface="Anton"/>
                <a:ea typeface="Anton"/>
                <a:cs typeface="Anton"/>
                <a:sym typeface="Anton"/>
              </a:rPr>
              <a:t>MAPA DE CONCEPTOS CLASE 6</a:t>
            </a:r>
            <a:endParaRPr i="1" sz="2000">
              <a:latin typeface="Anton"/>
              <a:ea typeface="Anton"/>
              <a:cs typeface="Anton"/>
              <a:sym typeface="Anton"/>
            </a:endParaRPr>
          </a:p>
        </p:txBody>
      </p:sp>
      <p:pic>
        <p:nvPicPr>
          <p:cNvPr id="156" name="Google Shape;156;p3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57" name="Google Shape;157;p34"/>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
        <p:nvSpPr>
          <p:cNvPr id="158" name="Google Shape;158;p34"/>
          <p:cNvSpPr/>
          <p:nvPr/>
        </p:nvSpPr>
        <p:spPr>
          <a:xfrm>
            <a:off x="618500" y="11529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Flexbox</a:t>
            </a:r>
            <a:endParaRPr b="0" i="0" sz="1100" u="none" cap="none" strike="noStrike">
              <a:solidFill>
                <a:srgbClr val="FFFFFF"/>
              </a:solidFill>
              <a:latin typeface="Helvetica Neue"/>
              <a:ea typeface="Helvetica Neue"/>
              <a:cs typeface="Helvetica Neue"/>
              <a:sym typeface="Helvetica Neue"/>
            </a:endParaRPr>
          </a:p>
        </p:txBody>
      </p:sp>
      <p:cxnSp>
        <p:nvCxnSpPr>
          <p:cNvPr id="159" name="Google Shape;159;p34"/>
          <p:cNvCxnSpPr/>
          <p:nvPr/>
        </p:nvCxnSpPr>
        <p:spPr>
          <a:xfrm>
            <a:off x="2071400" y="1432338"/>
            <a:ext cx="958200" cy="0"/>
          </a:xfrm>
          <a:prstGeom prst="straightConnector1">
            <a:avLst/>
          </a:prstGeom>
          <a:noFill/>
          <a:ln cap="flat" cmpd="sng" w="9525">
            <a:solidFill>
              <a:srgbClr val="CCCCCC"/>
            </a:solidFill>
            <a:prstDash val="solid"/>
            <a:round/>
            <a:headEnd len="med" w="med" type="oval"/>
            <a:tailEnd len="med" w="med" type="oval"/>
          </a:ln>
        </p:spPr>
      </p:cxnSp>
      <p:sp>
        <p:nvSpPr>
          <p:cNvPr id="160" name="Google Shape;160;p34"/>
          <p:cNvSpPr/>
          <p:nvPr/>
        </p:nvSpPr>
        <p:spPr>
          <a:xfrm>
            <a:off x="3029608" y="1275459"/>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¿Qué es?</a:t>
            </a:r>
            <a:endParaRPr b="0" i="0" sz="1100" u="none" cap="none" strike="noStrike">
              <a:solidFill>
                <a:srgbClr val="222222"/>
              </a:solidFill>
              <a:latin typeface="Helvetica Neue"/>
              <a:ea typeface="Helvetica Neue"/>
              <a:cs typeface="Helvetica Neue"/>
              <a:sym typeface="Helvetica Neue"/>
            </a:endParaRPr>
          </a:p>
        </p:txBody>
      </p:sp>
      <p:cxnSp>
        <p:nvCxnSpPr>
          <p:cNvPr id="161" name="Google Shape;161;p34"/>
          <p:cNvCxnSpPr/>
          <p:nvPr/>
        </p:nvCxnSpPr>
        <p:spPr>
          <a:xfrm>
            <a:off x="2167489" y="1432343"/>
            <a:ext cx="839700" cy="8277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62" name="Google Shape;162;p34"/>
          <p:cNvSpPr/>
          <p:nvPr/>
        </p:nvSpPr>
        <p:spPr>
          <a:xfrm>
            <a:off x="3007200" y="2058049"/>
            <a:ext cx="1373100" cy="389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Propiedades de padres e hijos</a:t>
            </a:r>
            <a:endParaRPr b="0" i="0" sz="1100" u="none" cap="none" strike="noStrike">
              <a:solidFill>
                <a:srgbClr val="222222"/>
              </a:solidFill>
              <a:latin typeface="Helvetica Neue"/>
              <a:ea typeface="Helvetica Neue"/>
              <a:cs typeface="Helvetica Neue"/>
              <a:sym typeface="Helvetica Neue"/>
            </a:endParaRPr>
          </a:p>
        </p:txBody>
      </p:sp>
      <p:cxnSp>
        <p:nvCxnSpPr>
          <p:cNvPr id="163" name="Google Shape;163;p34"/>
          <p:cNvCxnSpPr/>
          <p:nvPr/>
        </p:nvCxnSpPr>
        <p:spPr>
          <a:xfrm>
            <a:off x="4402700" y="1431425"/>
            <a:ext cx="958200" cy="0"/>
          </a:xfrm>
          <a:prstGeom prst="straightConnector1">
            <a:avLst/>
          </a:prstGeom>
          <a:noFill/>
          <a:ln cap="flat" cmpd="sng" w="9525">
            <a:solidFill>
              <a:srgbClr val="CCCCCC"/>
            </a:solidFill>
            <a:prstDash val="solid"/>
            <a:round/>
            <a:headEnd len="med" w="med" type="oval"/>
            <a:tailEnd len="med" w="med" type="oval"/>
          </a:ln>
        </p:spPr>
      </p:cxnSp>
      <p:sp>
        <p:nvSpPr>
          <p:cNvPr id="164" name="Google Shape;164;p34"/>
          <p:cNvSpPr/>
          <p:nvPr/>
        </p:nvSpPr>
        <p:spPr>
          <a:xfrm>
            <a:off x="5338508" y="1274546"/>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Beneficios</a:t>
            </a:r>
            <a:endParaRPr b="0" i="0" sz="1100" u="none" cap="none" strike="noStrike">
              <a:solidFill>
                <a:srgbClr val="222222"/>
              </a:solidFill>
              <a:latin typeface="Helvetica Neue"/>
              <a:ea typeface="Helvetica Neue"/>
              <a:cs typeface="Helvetica Neue"/>
              <a:sym typeface="Helvetica Neue"/>
            </a:endParaRPr>
          </a:p>
        </p:txBody>
      </p:sp>
      <p:cxnSp>
        <p:nvCxnSpPr>
          <p:cNvPr id="165" name="Google Shape;165;p34"/>
          <p:cNvCxnSpPr/>
          <p:nvPr/>
        </p:nvCxnSpPr>
        <p:spPr>
          <a:xfrm>
            <a:off x="4488714" y="1424005"/>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66" name="Google Shape;166;p34"/>
          <p:cNvSpPr/>
          <p:nvPr/>
        </p:nvSpPr>
        <p:spPr>
          <a:xfrm>
            <a:off x="5316108" y="1665916"/>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Algo de historia</a:t>
            </a:r>
            <a:endParaRPr b="0" i="0" sz="1100" u="none" cap="none" strike="noStrike">
              <a:solidFill>
                <a:srgbClr val="222222"/>
              </a:solidFill>
              <a:latin typeface="Helvetica Neue"/>
              <a:ea typeface="Helvetica Neue"/>
              <a:cs typeface="Helvetica Neue"/>
              <a:sym typeface="Helvetica Neue"/>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06"/>
          <p:cNvSpPr txBox="1"/>
          <p:nvPr/>
        </p:nvSpPr>
        <p:spPr>
          <a:xfrm>
            <a:off x="1502075" y="1268250"/>
            <a:ext cx="7491000" cy="2607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3CEFAB"/>
              </a:buClr>
              <a:buSzPts val="1800"/>
              <a:buFont typeface="Arial"/>
              <a:buChar char="●"/>
            </a:pPr>
            <a:r>
              <a:rPr lang="en-GB" sz="1800" u="sng">
                <a:solidFill>
                  <a:schemeClr val="accent1"/>
                </a:solidFill>
                <a:latin typeface="Helvetica Neue Light"/>
                <a:ea typeface="Helvetica Neue Light"/>
                <a:cs typeface="Helvetica Neue Light"/>
                <a:sym typeface="Helvetica Neue Light"/>
                <a:hlinkClick r:id="rId3">
                  <a:extLst>
                    <a:ext uri="{A12FA001-AC4F-418D-AE19-62706E023703}">
                      <ahyp:hlinkClr val="tx"/>
                    </a:ext>
                  </a:extLst>
                </a:hlinkClick>
              </a:rPr>
              <a:t>Ejemplos de aplicaciones de flexbox para tu proyecto</a:t>
            </a:r>
            <a:r>
              <a:rPr b="0" i="0" lang="en-GB" sz="1800" u="none" cap="none" strike="noStrike">
                <a:solidFill>
                  <a:schemeClr val="dk1"/>
                </a:solidFill>
                <a:latin typeface="Helvetica Neue Light"/>
                <a:ea typeface="Helvetica Neue Light"/>
                <a:cs typeface="Helvetica Neue Light"/>
                <a:sym typeface="Helvetica Neue Light"/>
              </a:rPr>
              <a:t> | </a:t>
            </a:r>
            <a:r>
              <a:rPr b="1" i="1" lang="en-GB" sz="1800">
                <a:solidFill>
                  <a:schemeClr val="dk1"/>
                </a:solidFill>
                <a:latin typeface="Helvetica Neue"/>
                <a:ea typeface="Helvetica Neue"/>
                <a:cs typeface="Helvetica Neue"/>
                <a:sym typeface="Helvetica Neue"/>
              </a:rPr>
              <a:t>quackit.com</a:t>
            </a:r>
            <a:endParaRPr sz="1800">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Arial"/>
              <a:buChar char="●"/>
            </a:pPr>
            <a:r>
              <a:rPr lang="en-GB" sz="1800" u="sng">
                <a:solidFill>
                  <a:schemeClr val="accent1"/>
                </a:solidFill>
                <a:latin typeface="Helvetica Neue Light"/>
                <a:ea typeface="Helvetica Neue Light"/>
                <a:cs typeface="Helvetica Neue Light"/>
                <a:sym typeface="Helvetica Neue Light"/>
                <a:hlinkClick r:id="rId4">
                  <a:extLst>
                    <a:ext uri="{A12FA001-AC4F-418D-AE19-62706E023703}">
                      <ahyp:hlinkClr val="tx"/>
                    </a:ext>
                  </a:extLst>
                </a:hlinkClick>
              </a:rPr>
              <a:t>Diferentes estructuras de páginas con flexbox</a:t>
            </a:r>
            <a:r>
              <a:rPr b="0" i="0" lang="en-GB" sz="1800" u="none" cap="none" strike="noStrike">
                <a:solidFill>
                  <a:schemeClr val="dk1"/>
                </a:solidFill>
                <a:latin typeface="Helvetica Neue Light"/>
                <a:ea typeface="Helvetica Neue Light"/>
                <a:cs typeface="Helvetica Neue Light"/>
                <a:sym typeface="Helvetica Neue Light"/>
              </a:rPr>
              <a:t> | </a:t>
            </a:r>
            <a:r>
              <a:rPr b="1" i="1" lang="en-GB" sz="1800">
                <a:solidFill>
                  <a:schemeClr val="dk1"/>
                </a:solidFill>
                <a:latin typeface="Helvetica Neue"/>
                <a:ea typeface="Helvetica Neue"/>
                <a:cs typeface="Helvetica Neue"/>
                <a:sym typeface="Helvetica Neue"/>
              </a:rPr>
              <a:t>quackit.com</a:t>
            </a:r>
            <a:endParaRPr b="1" i="1" sz="1800">
              <a:solidFill>
                <a:schemeClr val="dk1"/>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3CEFAB"/>
              </a:buClr>
              <a:buSzPts val="1800"/>
              <a:buFont typeface="Arial"/>
              <a:buChar char="●"/>
            </a:pPr>
            <a:r>
              <a:rPr lang="en-GB" sz="1800" u="sng">
                <a:solidFill>
                  <a:schemeClr val="accent1"/>
                </a:solidFill>
                <a:latin typeface="Helvetica Neue Light"/>
                <a:ea typeface="Helvetica Neue Light"/>
                <a:cs typeface="Helvetica Neue Light"/>
                <a:sym typeface="Helvetica Neue Light"/>
                <a:hlinkClick r:id="rId5">
                  <a:extLst>
                    <a:ext uri="{A12FA001-AC4F-418D-AE19-62706E023703}">
                      <ahyp:hlinkClr val="tx"/>
                    </a:ext>
                  </a:extLst>
                </a:hlinkClick>
              </a:rPr>
              <a:t>¡Juego para practicar las propiedades!</a:t>
            </a:r>
            <a:r>
              <a:rPr lang="en-GB" sz="2000">
                <a:solidFill>
                  <a:schemeClr val="dk1"/>
                </a:solidFill>
                <a:latin typeface="Didact Gothic"/>
                <a:ea typeface="Didact Gothic"/>
                <a:cs typeface="Didact Gothic"/>
                <a:sym typeface="Didact Gothic"/>
              </a:rPr>
              <a:t> | </a:t>
            </a:r>
            <a:r>
              <a:rPr b="1" i="1" lang="en-GB" sz="1800">
                <a:solidFill>
                  <a:schemeClr val="dk1"/>
                </a:solidFill>
                <a:latin typeface="Helvetica Neue"/>
                <a:ea typeface="Helvetica Neue"/>
                <a:cs typeface="Helvetica Neue"/>
                <a:sym typeface="Helvetica Neue"/>
              </a:rPr>
              <a:t>flexboxfroggy.com</a:t>
            </a:r>
            <a:endParaRPr b="1" i="1" sz="1800">
              <a:solidFill>
                <a:schemeClr val="dk1"/>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3CEFAB"/>
              </a:buClr>
              <a:buSzPts val="1800"/>
              <a:buFont typeface="Helvetica Neue"/>
              <a:buChar char="●"/>
            </a:pPr>
            <a:r>
              <a:rPr lang="en-GB" sz="1800" u="sng">
                <a:solidFill>
                  <a:schemeClr val="accent1"/>
                </a:solidFill>
                <a:latin typeface="Helvetica Neue Light"/>
                <a:ea typeface="Helvetica Neue Light"/>
                <a:cs typeface="Helvetica Neue Light"/>
                <a:sym typeface="Helvetica Neue Light"/>
                <a:hlinkClick r:id="rId6">
                  <a:extLst>
                    <a:ext uri="{A12FA001-AC4F-418D-AE19-62706E023703}">
                      <ahyp:hlinkClr val="tx"/>
                    </a:ext>
                  </a:extLst>
                </a:hlinkClick>
              </a:rPr>
              <a:t>Aprende flex jugando (1)</a:t>
            </a:r>
            <a:r>
              <a:rPr lang="en-GB" sz="1800">
                <a:solidFill>
                  <a:schemeClr val="accent1"/>
                </a:solidFill>
                <a:latin typeface="Helvetica Neue"/>
                <a:ea typeface="Helvetica Neue"/>
                <a:cs typeface="Helvetica Neue"/>
                <a:sym typeface="Helvetica Neue"/>
              </a:rPr>
              <a:t> </a:t>
            </a:r>
            <a:r>
              <a:rPr lang="en-GB" sz="2000">
                <a:solidFill>
                  <a:schemeClr val="dk1"/>
                </a:solidFill>
                <a:latin typeface="Didact Gothic"/>
                <a:ea typeface="Didact Gothic"/>
                <a:cs typeface="Didact Gothic"/>
                <a:sym typeface="Didact Gothic"/>
              </a:rPr>
              <a:t>| </a:t>
            </a:r>
            <a:r>
              <a:rPr b="1" i="1" lang="en-GB" sz="1800">
                <a:solidFill>
                  <a:schemeClr val="dk1"/>
                </a:solidFill>
                <a:latin typeface="Helvetica Neue"/>
                <a:ea typeface="Helvetica Neue"/>
                <a:cs typeface="Helvetica Neue"/>
                <a:sym typeface="Helvetica Neue"/>
              </a:rPr>
              <a:t>flexboxdefense.com</a:t>
            </a:r>
            <a:endParaRPr sz="1800">
              <a:solidFill>
                <a:schemeClr val="accent1"/>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3CEFAB"/>
              </a:buClr>
              <a:buSzPts val="1800"/>
              <a:buFont typeface="Helvetica Neue"/>
              <a:buChar char="●"/>
            </a:pPr>
            <a:r>
              <a:rPr lang="en-GB" sz="1800" u="sng">
                <a:solidFill>
                  <a:schemeClr val="accent1"/>
                </a:solidFill>
                <a:latin typeface="Helvetica Neue Light"/>
                <a:ea typeface="Helvetica Neue Light"/>
                <a:cs typeface="Helvetica Neue Light"/>
                <a:sym typeface="Helvetica Neue Light"/>
                <a:hlinkClick r:id="rId7">
                  <a:extLst>
                    <a:ext uri="{A12FA001-AC4F-418D-AE19-62706E023703}">
                      <ahyp:hlinkClr val="tx"/>
                    </a:ext>
                  </a:extLst>
                </a:hlinkClick>
              </a:rPr>
              <a:t>Aprende flex jugando (2)</a:t>
            </a:r>
            <a:r>
              <a:rPr lang="en-GB" sz="1800">
                <a:solidFill>
                  <a:schemeClr val="accent1"/>
                </a:solidFill>
                <a:latin typeface="Helvetica Neue"/>
                <a:ea typeface="Helvetica Neue"/>
                <a:cs typeface="Helvetica Neue"/>
                <a:sym typeface="Helvetica Neue"/>
              </a:rPr>
              <a:t> </a:t>
            </a:r>
            <a:r>
              <a:rPr lang="en-GB" sz="2000">
                <a:solidFill>
                  <a:schemeClr val="dk1"/>
                </a:solidFill>
                <a:latin typeface="Didact Gothic"/>
                <a:ea typeface="Didact Gothic"/>
                <a:cs typeface="Didact Gothic"/>
                <a:sym typeface="Didact Gothic"/>
              </a:rPr>
              <a:t>| </a:t>
            </a:r>
            <a:r>
              <a:rPr b="1" i="1" lang="en-GB" sz="1800">
                <a:solidFill>
                  <a:schemeClr val="dk1"/>
                </a:solidFill>
                <a:latin typeface="Helvetica Neue"/>
                <a:ea typeface="Helvetica Neue"/>
                <a:cs typeface="Helvetica Neue"/>
                <a:sym typeface="Helvetica Neue"/>
              </a:rPr>
              <a:t>flexboxdefense.com</a:t>
            </a:r>
            <a:endParaRPr sz="1800">
              <a:solidFill>
                <a:schemeClr val="accent1"/>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3CEFAB"/>
              </a:buClr>
              <a:buSzPts val="1800"/>
              <a:buFont typeface="Helvetica Neue"/>
              <a:buChar char="●"/>
            </a:pPr>
            <a:r>
              <a:rPr lang="en-GB" sz="1800" u="sng">
                <a:solidFill>
                  <a:schemeClr val="accent1"/>
                </a:solidFill>
                <a:latin typeface="Helvetica Neue Light"/>
                <a:ea typeface="Helvetica Neue Light"/>
                <a:cs typeface="Helvetica Neue Light"/>
                <a:sym typeface="Helvetica Neue Light"/>
                <a:hlinkClick r:id="rId8">
                  <a:extLst>
                    <a:ext uri="{A12FA001-AC4F-418D-AE19-62706E023703}">
                      <ahyp:hlinkClr val="tx"/>
                    </a:ext>
                  </a:extLst>
                </a:hlinkClick>
              </a:rPr>
              <a:t>Más información sobre Grids</a:t>
            </a:r>
            <a:r>
              <a:rPr lang="en-GB" sz="1800">
                <a:solidFill>
                  <a:schemeClr val="accent1"/>
                </a:solidFill>
                <a:latin typeface="Helvetica Neue"/>
                <a:ea typeface="Helvetica Neue"/>
                <a:cs typeface="Helvetica Neue"/>
                <a:sym typeface="Helvetica Neue"/>
              </a:rPr>
              <a:t> </a:t>
            </a:r>
            <a:r>
              <a:rPr lang="en-GB" sz="2000">
                <a:solidFill>
                  <a:schemeClr val="dk1"/>
                </a:solidFill>
                <a:latin typeface="Didact Gothic"/>
                <a:ea typeface="Didact Gothic"/>
                <a:cs typeface="Didact Gothic"/>
                <a:sym typeface="Didact Gothic"/>
              </a:rPr>
              <a:t>| </a:t>
            </a:r>
            <a:r>
              <a:rPr b="1" i="1" lang="en-GB" sz="1800">
                <a:solidFill>
                  <a:schemeClr val="dk1"/>
                </a:solidFill>
                <a:latin typeface="Helvetica Neue"/>
                <a:ea typeface="Helvetica Neue"/>
                <a:cs typeface="Helvetica Neue"/>
                <a:sym typeface="Helvetica Neue"/>
              </a:rPr>
              <a:t>css-tricks.com</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776" name="Google Shape;776;p106"/>
          <p:cNvPicPr preferRelativeResize="0"/>
          <p:nvPr/>
        </p:nvPicPr>
        <p:blipFill rotWithShape="1">
          <a:blip r:embed="rId9">
            <a:alphaModFix/>
          </a:blip>
          <a:srcRect b="0" l="0" r="0" t="0"/>
          <a:stretch/>
        </p:blipFill>
        <p:spPr>
          <a:xfrm>
            <a:off x="7567925" y="4659625"/>
            <a:ext cx="1186526" cy="330675"/>
          </a:xfrm>
          <a:prstGeom prst="rect">
            <a:avLst/>
          </a:prstGeom>
          <a:noFill/>
          <a:ln>
            <a:noFill/>
          </a:ln>
        </p:spPr>
      </p:pic>
      <p:pic>
        <p:nvPicPr>
          <p:cNvPr id="777" name="Google Shape;777;p106"/>
          <p:cNvPicPr preferRelativeResize="0"/>
          <p:nvPr/>
        </p:nvPicPr>
        <p:blipFill rotWithShape="1">
          <a:blip r:embed="rId10">
            <a:alphaModFix/>
          </a:blip>
          <a:srcRect b="0" l="0" r="0" t="0"/>
          <a:stretch/>
        </p:blipFill>
        <p:spPr>
          <a:xfrm>
            <a:off x="7411525" y="127700"/>
            <a:ext cx="1634174" cy="639850"/>
          </a:xfrm>
          <a:prstGeom prst="rect">
            <a:avLst/>
          </a:prstGeom>
          <a:noFill/>
          <a:ln>
            <a:noFill/>
          </a:ln>
        </p:spPr>
      </p:pic>
      <p:sp>
        <p:nvSpPr>
          <p:cNvPr id="778" name="Google Shape;778;p106"/>
          <p:cNvSpPr/>
          <p:nvPr/>
        </p:nvSpPr>
        <p:spPr>
          <a:xfrm>
            <a:off x="273425" y="17344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79" name="Google Shape;779;p106"/>
          <p:cNvPicPr preferRelativeResize="0"/>
          <p:nvPr/>
        </p:nvPicPr>
        <p:blipFill rotWithShape="1">
          <a:blip r:embed="rId11">
            <a:alphaModFix/>
          </a:blip>
          <a:srcRect b="0" l="0" r="0" t="0"/>
          <a:stretch/>
        </p:blipFill>
        <p:spPr>
          <a:xfrm>
            <a:off x="536134" y="1997140"/>
            <a:ext cx="545131" cy="545131"/>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3" name="Shape 783"/>
        <p:cNvGrpSpPr/>
        <p:nvPr/>
      </p:nvGrpSpPr>
      <p:grpSpPr>
        <a:xfrm>
          <a:off x="0" y="0"/>
          <a:ext cx="0" cy="0"/>
          <a:chOff x="0" y="0"/>
          <a:chExt cx="0" cy="0"/>
        </a:xfrm>
      </p:grpSpPr>
      <p:sp>
        <p:nvSpPr>
          <p:cNvPr id="784" name="Google Shape;784;p107"/>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n-GB"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785" name="Google Shape;785;p107"/>
          <p:cNvSpPr txBox="1"/>
          <p:nvPr/>
        </p:nvSpPr>
        <p:spPr>
          <a:xfrm>
            <a:off x="1608300" y="2623175"/>
            <a:ext cx="59274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GB"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Conocer nuevos elementos de flexbox.</a:t>
            </a:r>
            <a:endParaRPr sz="2200">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Aplicar sus diferentes variantes.</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9" name="Shape 789"/>
        <p:cNvGrpSpPr/>
        <p:nvPr/>
      </p:nvGrpSpPr>
      <p:grpSpPr>
        <a:xfrm>
          <a:off x="0" y="0"/>
          <a:ext cx="0" cy="0"/>
          <a:chOff x="0" y="0"/>
          <a:chExt cx="0" cy="0"/>
        </a:xfrm>
      </p:grpSpPr>
      <p:sp>
        <p:nvSpPr>
          <p:cNvPr id="790" name="Google Shape;790;p108"/>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791" name="Google Shape;791;p108"/>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795" name="Shape 795"/>
        <p:cNvGrpSpPr/>
        <p:nvPr/>
      </p:nvGrpSpPr>
      <p:grpSpPr>
        <a:xfrm>
          <a:off x="0" y="0"/>
          <a:ext cx="0" cy="0"/>
          <a:chOff x="0" y="0"/>
          <a:chExt cx="0" cy="0"/>
        </a:xfrm>
      </p:grpSpPr>
      <p:sp>
        <p:nvSpPr>
          <p:cNvPr id="796" name="Google Shape;796;p109"/>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797" name="Google Shape;797;p109"/>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798" name="Google Shape;798;p109"/>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2" name="Shape 802"/>
        <p:cNvGrpSpPr/>
        <p:nvPr/>
      </p:nvGrpSpPr>
      <p:grpSpPr>
        <a:xfrm>
          <a:off x="0" y="0"/>
          <a:ext cx="0" cy="0"/>
          <a:chOff x="0" y="0"/>
          <a:chExt cx="0" cy="0"/>
        </a:xfrm>
      </p:grpSpPr>
      <p:sp>
        <p:nvSpPr>
          <p:cNvPr id="803" name="Google Shape;803;p110"/>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804" name="Google Shape;804;p110"/>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805" name="Google Shape;805;p110"/>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9" name="Shape 809"/>
        <p:cNvGrpSpPr/>
        <p:nvPr/>
      </p:nvGrpSpPr>
      <p:grpSpPr>
        <a:xfrm>
          <a:off x="0" y="0"/>
          <a:ext cx="0" cy="0"/>
          <a:chOff x="0" y="0"/>
          <a:chExt cx="0" cy="0"/>
        </a:xfrm>
      </p:grpSpPr>
      <p:sp>
        <p:nvSpPr>
          <p:cNvPr id="810" name="Google Shape;810;p111"/>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GRIDS</a:t>
            </a:r>
            <a:endParaRPr b="0" i="1" sz="3600" u="none" cap="none" strike="noStrike">
              <a:solidFill>
                <a:srgbClr val="121212"/>
              </a:solidFill>
              <a:latin typeface="Anton"/>
              <a:ea typeface="Anton"/>
              <a:cs typeface="Anton"/>
              <a:sym typeface="Anton"/>
            </a:endParaRPr>
          </a:p>
        </p:txBody>
      </p:sp>
      <p:sp>
        <p:nvSpPr>
          <p:cNvPr id="811" name="Google Shape;811;p111"/>
          <p:cNvSpPr txBox="1"/>
          <p:nvPr/>
        </p:nvSpPr>
        <p:spPr>
          <a:xfrm>
            <a:off x="2022750" y="1633175"/>
            <a:ext cx="46794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n-GB" sz="2000" u="none" cap="none" strike="noStrike">
                <a:solidFill>
                  <a:srgbClr val="121212"/>
                </a:solidFill>
                <a:latin typeface="Helvetica Neue"/>
                <a:ea typeface="Helvetica Neue"/>
                <a:cs typeface="Helvetica Neue"/>
                <a:sym typeface="Helvetica Neue"/>
              </a:rPr>
              <a:t>     Clase 0</a:t>
            </a:r>
            <a:r>
              <a:rPr b="1" lang="en-GB" sz="2000">
                <a:solidFill>
                  <a:srgbClr val="121212"/>
                </a:solidFill>
                <a:latin typeface="Helvetica Neue"/>
                <a:ea typeface="Helvetica Neue"/>
                <a:cs typeface="Helvetica Neue"/>
                <a:sym typeface="Helvetica Neue"/>
              </a:rPr>
              <a:t>7</a:t>
            </a:r>
            <a:r>
              <a:rPr b="1" i="0" lang="en-GB" sz="2000" u="none" cap="none" strike="noStrike">
                <a:solidFill>
                  <a:srgbClr val="121212"/>
                </a:solidFill>
                <a:latin typeface="Helvetica Neue"/>
                <a:ea typeface="Helvetica Neue"/>
                <a:cs typeface="Helvetica Neue"/>
                <a:sym typeface="Helvetica Neue"/>
              </a:rPr>
              <a:t>. </a:t>
            </a:r>
            <a:r>
              <a:rPr b="0" i="0" lang="en-GB" sz="2000" u="none" cap="none" strike="noStrike">
                <a:solidFill>
                  <a:srgbClr val="121212"/>
                </a:solidFill>
                <a:latin typeface="Helvetica Neue Light"/>
                <a:ea typeface="Helvetica Neue Light"/>
                <a:cs typeface="Helvetica Neue Light"/>
                <a:sym typeface="Helvetica Neue Light"/>
              </a:rPr>
              <a:t> </a:t>
            </a:r>
            <a:r>
              <a:rPr lang="en-GB" sz="2000">
                <a:solidFill>
                  <a:srgbClr val="121212"/>
                </a:solidFill>
                <a:latin typeface="Helvetica Neue Light"/>
                <a:ea typeface="Helvetica Neue Light"/>
                <a:cs typeface="Helvetica Neue Light"/>
                <a:sym typeface="Helvetica Neue Light"/>
              </a:rPr>
              <a:t>DESARROLLO WEB</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812" name="Google Shape;812;p111"/>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816" name="Shape 816"/>
        <p:cNvGrpSpPr/>
        <p:nvPr/>
      </p:nvGrpSpPr>
      <p:grpSpPr>
        <a:xfrm>
          <a:off x="0" y="0"/>
          <a:ext cx="0" cy="0"/>
          <a:chOff x="0" y="0"/>
          <a:chExt cx="0" cy="0"/>
        </a:xfrm>
      </p:grpSpPr>
      <p:sp>
        <p:nvSpPr>
          <p:cNvPr id="817" name="Google Shape;817;p112"/>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Conocer las Grids.</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Aplicar las nuevas formas de modelar con Grids.</a:t>
            </a:r>
            <a:endParaRPr sz="1800">
              <a:latin typeface="Helvetica Neue Light"/>
              <a:ea typeface="Helvetica Neue Light"/>
              <a:cs typeface="Helvetica Neue Light"/>
              <a:sym typeface="Helvetica Neue Light"/>
            </a:endParaRPr>
          </a:p>
        </p:txBody>
      </p:sp>
      <p:pic>
        <p:nvPicPr>
          <p:cNvPr id="818" name="Google Shape;818;p11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19" name="Google Shape;819;p112"/>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n-GB"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820" name="Google Shape;820;p112"/>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13"/>
          <p:cNvSpPr txBox="1"/>
          <p:nvPr/>
        </p:nvSpPr>
        <p:spPr>
          <a:xfrm>
            <a:off x="4835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lang="en-GB" sz="1300">
                <a:solidFill>
                  <a:schemeClr val="dk1"/>
                </a:solidFill>
                <a:latin typeface="Helvetica Neue"/>
                <a:ea typeface="Helvetica Neue"/>
                <a:cs typeface="Helvetica Neue"/>
                <a:sym typeface="Helvetica Neue"/>
              </a:rPr>
              <a:t>Flexbox: </a:t>
            </a:r>
            <a:r>
              <a:rPr lang="en-GB" sz="1300">
                <a:solidFill>
                  <a:schemeClr val="dk1"/>
                </a:solidFill>
                <a:latin typeface="Helvetica Neue Light"/>
                <a:ea typeface="Helvetica Neue Light"/>
                <a:cs typeface="Helvetica Neue Light"/>
                <a:sym typeface="Helvetica Neue Light"/>
              </a:rPr>
              <a:t>es un modo de diseño que nos permite crear estructuras para sitios web de una forma más fácil. No se trata de una propiedad de CSS, sino de un conjunto de ellas. Se basa sobre un contenedor (padre) para ordenar a sus ítems (hijos).</a:t>
            </a:r>
            <a:endParaRPr sz="1300">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lang="en-GB" sz="1300">
                <a:solidFill>
                  <a:schemeClr val="dk1"/>
                </a:solidFill>
                <a:latin typeface="Helvetica Neue"/>
                <a:ea typeface="Helvetica Neue"/>
                <a:cs typeface="Helvetica Neue"/>
                <a:sym typeface="Helvetica Neue"/>
              </a:rPr>
              <a:t>Row (flex-direction):</a:t>
            </a:r>
            <a:r>
              <a:rPr lang="en-GB" sz="1300">
                <a:solidFill>
                  <a:schemeClr val="dk1"/>
                </a:solidFill>
                <a:latin typeface="Helvetica Neue Light"/>
                <a:ea typeface="Helvetica Neue Light"/>
                <a:cs typeface="Helvetica Neue Light"/>
                <a:sym typeface="Helvetica Neue Light"/>
              </a:rPr>
              <a:t> esta propiedad nos va a permitir especificar si queremos que los flex items se dispongan en filas o columnas.</a:t>
            </a:r>
            <a:endParaRPr sz="1300">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lang="en-GB" sz="1300">
                <a:solidFill>
                  <a:schemeClr val="dk1"/>
                </a:solidFill>
                <a:latin typeface="Helvetica Neue"/>
                <a:ea typeface="Helvetica Neue"/>
                <a:cs typeface="Helvetica Neue"/>
                <a:sym typeface="Helvetica Neue"/>
              </a:rPr>
              <a:t>Row-reverse (flex-direction):</a:t>
            </a:r>
            <a:r>
              <a:rPr lang="en-GB" sz="1300">
                <a:solidFill>
                  <a:schemeClr val="dk1"/>
                </a:solidFill>
                <a:latin typeface="Helvetica Neue Light"/>
                <a:ea typeface="Helvetica Neue Light"/>
                <a:cs typeface="Helvetica Neue Light"/>
                <a:sym typeface="Helvetica Neue Light"/>
              </a:rPr>
              <a:t> con el valor row-reverse (fila inversa) los flex items se apilan en una fila de derecha a izquierda.</a:t>
            </a:r>
            <a:endParaRPr sz="1300">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lang="en-GB" sz="1300">
                <a:solidFill>
                  <a:schemeClr val="dk1"/>
                </a:solidFill>
                <a:latin typeface="Helvetica Neue"/>
                <a:ea typeface="Helvetica Neue"/>
                <a:cs typeface="Helvetica Neue"/>
                <a:sym typeface="Helvetica Neue"/>
              </a:rPr>
              <a:t>Column (flex-direction):</a:t>
            </a:r>
            <a:r>
              <a:rPr lang="en-GB" sz="1300">
                <a:solidFill>
                  <a:schemeClr val="dk1"/>
                </a:solidFill>
                <a:latin typeface="Helvetica Neue Light"/>
                <a:ea typeface="Helvetica Neue Light"/>
                <a:cs typeface="Helvetica Neue Light"/>
                <a:sym typeface="Helvetica Neue Light"/>
              </a:rPr>
              <a:t> con este valor, los flex items se apilan en una columna de arriba hacia abajo.</a:t>
            </a:r>
            <a:endParaRPr sz="1300">
              <a:solidFill>
                <a:schemeClr val="dk1"/>
              </a:solidFill>
              <a:latin typeface="Helvetica Neue Light"/>
              <a:ea typeface="Helvetica Neue Light"/>
              <a:cs typeface="Helvetica Neue Light"/>
              <a:sym typeface="Helvetica Neue Light"/>
            </a:endParaRPr>
          </a:p>
        </p:txBody>
      </p:sp>
      <p:sp>
        <p:nvSpPr>
          <p:cNvPr id="826" name="Google Shape;826;p113"/>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n-GB"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n-GB" sz="2000">
                <a:latin typeface="Anton"/>
                <a:ea typeface="Anton"/>
                <a:cs typeface="Anton"/>
                <a:sym typeface="Anton"/>
              </a:rPr>
              <a:t>Clase 6</a:t>
            </a:r>
            <a:endParaRPr i="1" sz="2000">
              <a:latin typeface="Anton"/>
              <a:ea typeface="Anton"/>
              <a:cs typeface="Anton"/>
              <a:sym typeface="Anton"/>
            </a:endParaRPr>
          </a:p>
        </p:txBody>
      </p:sp>
      <p:pic>
        <p:nvPicPr>
          <p:cNvPr id="827" name="Google Shape;827;p11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28" name="Google Shape;828;p113"/>
          <p:cNvSpPr txBox="1"/>
          <p:nvPr/>
        </p:nvSpPr>
        <p:spPr>
          <a:xfrm>
            <a:off x="4750700" y="1390175"/>
            <a:ext cx="3924900" cy="36000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Clr>
                <a:schemeClr val="dk1"/>
              </a:buClr>
              <a:buSzPts val="1300"/>
              <a:buFont typeface="Helvetica Neue Light"/>
              <a:buChar char="●"/>
            </a:pPr>
            <a:r>
              <a:rPr b="1" lang="en-GB" sz="1300">
                <a:solidFill>
                  <a:schemeClr val="dk1"/>
                </a:solidFill>
                <a:latin typeface="Helvetica Neue"/>
                <a:ea typeface="Helvetica Neue"/>
                <a:cs typeface="Helvetica Neue"/>
                <a:sym typeface="Helvetica Neue"/>
              </a:rPr>
              <a:t>Column-reverse:</a:t>
            </a:r>
            <a:r>
              <a:rPr lang="en-GB" sz="1300">
                <a:solidFill>
                  <a:schemeClr val="dk1"/>
                </a:solidFill>
                <a:latin typeface="Helvetica Neue Light"/>
                <a:ea typeface="Helvetica Neue Light"/>
                <a:cs typeface="Helvetica Neue Light"/>
                <a:sym typeface="Helvetica Neue Light"/>
              </a:rPr>
              <a:t> con este valor, los flex items se apilan en una columna de abajo hacia arriba.</a:t>
            </a:r>
            <a:endParaRPr sz="1300">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lang="en-GB" sz="1300">
                <a:solidFill>
                  <a:schemeClr val="dk1"/>
                </a:solidFill>
                <a:latin typeface="Helvetica Neue"/>
                <a:ea typeface="Helvetica Neue"/>
                <a:cs typeface="Helvetica Neue"/>
                <a:sym typeface="Helvetica Neue"/>
              </a:rPr>
              <a:t>Flex-wrap:</a:t>
            </a:r>
            <a:r>
              <a:rPr lang="en-GB" sz="1300">
                <a:solidFill>
                  <a:schemeClr val="dk1"/>
                </a:solidFill>
                <a:latin typeface="Helvetica Neue Light"/>
                <a:ea typeface="Helvetica Neue Light"/>
                <a:cs typeface="Helvetica Neue Light"/>
                <a:sym typeface="Helvetica Neue Light"/>
              </a:rPr>
              <a:t> permite especificar si queremos que los ítems puedan saltar a una nueva línea, cuando el contenedor flexible se quede sin espacio.</a:t>
            </a:r>
            <a:endParaRPr sz="1300">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lang="en-GB" sz="1300">
                <a:solidFill>
                  <a:schemeClr val="dk1"/>
                </a:solidFill>
                <a:latin typeface="Helvetica Neue"/>
                <a:ea typeface="Helvetica Neue"/>
                <a:cs typeface="Helvetica Neue"/>
                <a:sym typeface="Helvetica Neue"/>
              </a:rPr>
              <a:t>Wrap (flex-wrap):</a:t>
            </a:r>
            <a:r>
              <a:rPr lang="en-GB" sz="1300">
                <a:solidFill>
                  <a:schemeClr val="dk1"/>
                </a:solidFill>
                <a:latin typeface="Helvetica Neue Light"/>
                <a:ea typeface="Helvetica Neue Light"/>
                <a:cs typeface="Helvetica Neue Light"/>
                <a:sym typeface="Helvetica Neue Light"/>
              </a:rPr>
              <a:t> los flex items (hijos) pueden romper la línea del eje horizontal, si les es necesario para conservar las características de sus dimensiones. Esto es de izquierda a derecha, y de arriba a abajo.</a:t>
            </a:r>
            <a:endParaRPr sz="1300">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lang="en-GB" sz="1300">
                <a:solidFill>
                  <a:schemeClr val="dk1"/>
                </a:solidFill>
                <a:latin typeface="Helvetica Neue"/>
                <a:ea typeface="Helvetica Neue"/>
                <a:cs typeface="Helvetica Neue"/>
                <a:sym typeface="Helvetica Neue"/>
              </a:rPr>
              <a:t>Wrap-reverse (flex-wrap):</a:t>
            </a:r>
            <a:r>
              <a:rPr lang="en-GB" sz="1300">
                <a:solidFill>
                  <a:schemeClr val="dk1"/>
                </a:solidFill>
                <a:latin typeface="Helvetica Neue Light"/>
                <a:ea typeface="Helvetica Neue Light"/>
                <a:cs typeface="Helvetica Neue Light"/>
                <a:sym typeface="Helvetica Neue Light"/>
              </a:rPr>
              <a:t> esta vez el orden es de izquierda a derecha, y de abajo a arriba.</a:t>
            </a:r>
            <a:endParaRPr sz="1300">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sz="1300">
              <a:solidFill>
                <a:schemeClr val="dk1"/>
              </a:solidFill>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0"/>
              </a:spcAft>
              <a:buNone/>
            </a:pPr>
            <a:r>
              <a:t/>
            </a:r>
            <a:endParaRPr sz="1300">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sz="13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114"/>
          <p:cNvSpPr txBox="1"/>
          <p:nvPr/>
        </p:nvSpPr>
        <p:spPr>
          <a:xfrm>
            <a:off x="483500" y="1390175"/>
            <a:ext cx="3924900" cy="36000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Clr>
                <a:schemeClr val="dk1"/>
              </a:buClr>
              <a:buSzPts val="1300"/>
              <a:buFont typeface="Helvetica Neue Light"/>
              <a:buChar char="●"/>
            </a:pPr>
            <a:r>
              <a:rPr b="1" lang="en-GB" sz="1300">
                <a:solidFill>
                  <a:schemeClr val="dk1"/>
                </a:solidFill>
                <a:latin typeface="Helvetica Neue"/>
                <a:ea typeface="Helvetica Neue"/>
                <a:cs typeface="Helvetica Neue"/>
                <a:sym typeface="Helvetica Neue"/>
              </a:rPr>
              <a:t>Flex-flow: </a:t>
            </a:r>
            <a:r>
              <a:rPr lang="en-GB" sz="1300">
                <a:solidFill>
                  <a:schemeClr val="dk1"/>
                </a:solidFill>
                <a:latin typeface="Helvetica Neue Light"/>
                <a:ea typeface="Helvetica Neue Light"/>
                <a:cs typeface="Helvetica Neue Light"/>
                <a:sym typeface="Helvetica Neue Light"/>
              </a:rPr>
              <a:t>Es la forma abreviada (shorthand) o rápida para las propiedades: flex-direction y flex-wrap. Se pone primero la propiedad de flex-direction, y luego la de flex-wrap.</a:t>
            </a:r>
            <a:endParaRPr sz="1300">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lang="en-GB" sz="1300">
                <a:solidFill>
                  <a:schemeClr val="dk1"/>
                </a:solidFill>
                <a:latin typeface="Helvetica Neue"/>
                <a:ea typeface="Helvetica Neue"/>
                <a:cs typeface="Helvetica Neue"/>
                <a:sym typeface="Helvetica Neue"/>
              </a:rPr>
              <a:t>Justify-content: </a:t>
            </a:r>
            <a:r>
              <a:rPr lang="en-GB" sz="1300">
                <a:solidFill>
                  <a:schemeClr val="dk1"/>
                </a:solidFill>
                <a:latin typeface="Helvetica Neue Light"/>
                <a:ea typeface="Helvetica Neue Light"/>
                <a:cs typeface="Helvetica Neue Light"/>
                <a:sym typeface="Helvetica Neue Light"/>
              </a:rPr>
              <a:t>nos va a permitir alinear los elementos. Esto puede ser de forma vertical u horizontal, según lo especifiquemos con flex-direction. Nos va a ayudar a distribuir los flex items (hijos) en el contenedor (padre), cuando los ítems no utilicen todo el espacio disponible en su eje principal actual.</a:t>
            </a:r>
            <a:endParaRPr sz="1300">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lang="en-GB" sz="1300">
                <a:solidFill>
                  <a:schemeClr val="dk1"/>
                </a:solidFill>
                <a:latin typeface="Helvetica Neue"/>
                <a:ea typeface="Helvetica Neue"/>
                <a:cs typeface="Helvetica Neue"/>
                <a:sym typeface="Helvetica Neue"/>
              </a:rPr>
              <a:t>Flex-start (justify-content):</a:t>
            </a:r>
            <a:r>
              <a:rPr lang="en-GB" sz="1300">
                <a:solidFill>
                  <a:schemeClr val="dk1"/>
                </a:solidFill>
                <a:latin typeface="Helvetica Neue Light"/>
                <a:ea typeface="Helvetica Neue Light"/>
                <a:cs typeface="Helvetica Neue Light"/>
                <a:sym typeface="Helvetica Neue Light"/>
              </a:rPr>
              <a:t> consiste en alinear los flex items (hijos) al lado izquierdo.</a:t>
            </a:r>
            <a:endParaRPr sz="1300">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lang="en-GB" sz="1300">
                <a:solidFill>
                  <a:schemeClr val="dk1"/>
                </a:solidFill>
                <a:latin typeface="Helvetica Neue"/>
                <a:ea typeface="Helvetica Neue"/>
                <a:cs typeface="Helvetica Neue"/>
                <a:sym typeface="Helvetica Neue"/>
              </a:rPr>
              <a:t>Flex-end (justify-content):</a:t>
            </a:r>
            <a:r>
              <a:rPr lang="en-GB" sz="1300">
                <a:solidFill>
                  <a:schemeClr val="dk1"/>
                </a:solidFill>
                <a:latin typeface="Helvetica Neue Light"/>
                <a:ea typeface="Helvetica Neue Light"/>
                <a:cs typeface="Helvetica Neue Light"/>
                <a:sym typeface="Helvetica Neue Light"/>
              </a:rPr>
              <a:t> consiste en alinear los flex items (hijos) al lado derecho.</a:t>
            </a:r>
            <a:endParaRPr sz="1300">
              <a:solidFill>
                <a:schemeClr val="dk1"/>
              </a:solidFill>
              <a:latin typeface="Helvetica Neue Light"/>
              <a:ea typeface="Helvetica Neue Light"/>
              <a:cs typeface="Helvetica Neue Light"/>
              <a:sym typeface="Helvetica Neue Light"/>
            </a:endParaRPr>
          </a:p>
        </p:txBody>
      </p:sp>
      <p:sp>
        <p:nvSpPr>
          <p:cNvPr id="834" name="Google Shape;834;p114"/>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n-GB"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n-GB" sz="2000">
                <a:latin typeface="Anton"/>
                <a:ea typeface="Anton"/>
                <a:cs typeface="Anton"/>
                <a:sym typeface="Anton"/>
              </a:rPr>
              <a:t>Clase 6</a:t>
            </a:r>
            <a:endParaRPr i="1" sz="2000">
              <a:latin typeface="Anton"/>
              <a:ea typeface="Anton"/>
              <a:cs typeface="Anton"/>
              <a:sym typeface="Anton"/>
            </a:endParaRPr>
          </a:p>
        </p:txBody>
      </p:sp>
      <p:pic>
        <p:nvPicPr>
          <p:cNvPr id="835" name="Google Shape;835;p11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36" name="Google Shape;836;p114"/>
          <p:cNvSpPr txBox="1"/>
          <p:nvPr/>
        </p:nvSpPr>
        <p:spPr>
          <a:xfrm>
            <a:off x="4750700" y="1390175"/>
            <a:ext cx="3924900" cy="36000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Clr>
                <a:schemeClr val="dk1"/>
              </a:buClr>
              <a:buSzPts val="1300"/>
              <a:buFont typeface="Helvetica Neue Light"/>
              <a:buChar char="●"/>
            </a:pPr>
            <a:r>
              <a:rPr b="1" lang="en-GB" sz="1300">
                <a:solidFill>
                  <a:schemeClr val="dk1"/>
                </a:solidFill>
                <a:latin typeface="Helvetica Neue"/>
                <a:ea typeface="Helvetica Neue"/>
                <a:cs typeface="Helvetica Neue"/>
                <a:sym typeface="Helvetica Neue"/>
              </a:rPr>
              <a:t>Center (justify-content):</a:t>
            </a:r>
            <a:r>
              <a:rPr lang="en-GB" sz="1300">
                <a:solidFill>
                  <a:schemeClr val="dk1"/>
                </a:solidFill>
                <a:latin typeface="Helvetica Neue Light"/>
                <a:ea typeface="Helvetica Neue Light"/>
                <a:cs typeface="Helvetica Neue Light"/>
                <a:sym typeface="Helvetica Neue Light"/>
              </a:rPr>
              <a:t> consiste en alinear los flex items (hijos) al centro.</a:t>
            </a:r>
            <a:endParaRPr sz="1300">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lang="en-GB" sz="1300">
                <a:solidFill>
                  <a:schemeClr val="dk1"/>
                </a:solidFill>
                <a:latin typeface="Helvetica Neue"/>
                <a:ea typeface="Helvetica Neue"/>
                <a:cs typeface="Helvetica Neue"/>
                <a:sym typeface="Helvetica Neue"/>
              </a:rPr>
              <a:t>Space-between (justify-content): </a:t>
            </a:r>
            <a:r>
              <a:rPr lang="en-GB" sz="1300">
                <a:solidFill>
                  <a:schemeClr val="dk1"/>
                </a:solidFill>
                <a:latin typeface="Helvetica Neue Light"/>
                <a:ea typeface="Helvetica Neue Light"/>
                <a:cs typeface="Helvetica Neue Light"/>
                <a:sym typeface="Helvetica Neue Light"/>
              </a:rPr>
              <a:t>es hacer que los flex items (hijos) tomen la misma distancia o espaciado entre ellos dentro del contenedor flexible, quedando el primer y último elemento pegados con los bordes del contenedor en el eje principal.</a:t>
            </a:r>
            <a:endParaRPr sz="1300">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lang="en-GB" sz="1300">
                <a:solidFill>
                  <a:schemeClr val="dk1"/>
                </a:solidFill>
                <a:latin typeface="Helvetica Neue"/>
                <a:ea typeface="Helvetica Neue"/>
                <a:cs typeface="Helvetica Neue"/>
                <a:sym typeface="Helvetica Neue"/>
              </a:rPr>
              <a:t>Space-around (justify-content):</a:t>
            </a:r>
            <a:r>
              <a:rPr lang="en-GB" sz="1300">
                <a:solidFill>
                  <a:schemeClr val="dk1"/>
                </a:solidFill>
                <a:latin typeface="Helvetica Neue Light"/>
                <a:ea typeface="Helvetica Neue Light"/>
                <a:cs typeface="Helvetica Neue Light"/>
                <a:sym typeface="Helvetica Neue Light"/>
              </a:rPr>
              <a:t> muestra los flex items (hijos) con el mismo espacio de separación entre sí. El espaciado entre los bordes lo toman del contenedor padre.</a:t>
            </a:r>
            <a:endParaRPr sz="1300">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lang="en-GB" sz="1300">
                <a:solidFill>
                  <a:schemeClr val="dk1"/>
                </a:solidFill>
                <a:latin typeface="Helvetica Neue"/>
                <a:ea typeface="Helvetica Neue"/>
                <a:cs typeface="Helvetica Neue"/>
                <a:sym typeface="Helvetica Neue"/>
              </a:rPr>
              <a:t>Space-evenly:</a:t>
            </a:r>
            <a:r>
              <a:rPr lang="en-GB" sz="1300">
                <a:solidFill>
                  <a:schemeClr val="dk1"/>
                </a:solidFill>
                <a:latin typeface="Helvetica Neue Light"/>
                <a:ea typeface="Helvetica Neue Light"/>
                <a:cs typeface="Helvetica Neue Light"/>
                <a:sym typeface="Helvetica Neue Light"/>
              </a:rPr>
              <a:t> hace que el espacio entre los flex items (hijos) sea igual. No es lo mismo que space-around. </a:t>
            </a:r>
            <a:endParaRPr sz="1300">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sz="1300">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sz="1300">
              <a:solidFill>
                <a:schemeClr val="dk1"/>
              </a:solidFill>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0"/>
              </a:spcAft>
              <a:buNone/>
            </a:pPr>
            <a:r>
              <a:t/>
            </a:r>
            <a:endParaRPr sz="1300">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sz="13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15"/>
          <p:cNvSpPr txBox="1"/>
          <p:nvPr/>
        </p:nvSpPr>
        <p:spPr>
          <a:xfrm>
            <a:off x="483500" y="1237775"/>
            <a:ext cx="3924900" cy="36000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Clr>
                <a:schemeClr val="dk1"/>
              </a:buClr>
              <a:buSzPts val="1300"/>
              <a:buFont typeface="Helvetica Neue Light"/>
              <a:buChar char="●"/>
            </a:pPr>
            <a:r>
              <a:rPr b="1" lang="en-GB" sz="1300">
                <a:solidFill>
                  <a:schemeClr val="dk1"/>
                </a:solidFill>
                <a:latin typeface="Helvetica Neue"/>
                <a:ea typeface="Helvetica Neue"/>
                <a:cs typeface="Helvetica Neue"/>
                <a:sym typeface="Helvetica Neue"/>
              </a:rPr>
              <a:t>Stretch (align-items):</a:t>
            </a:r>
            <a:r>
              <a:rPr lang="en-GB" sz="1300">
                <a:solidFill>
                  <a:schemeClr val="dk1"/>
                </a:solidFill>
                <a:latin typeface="Helvetica Neue Light"/>
                <a:ea typeface="Helvetica Neue Light"/>
                <a:cs typeface="Helvetica Neue Light"/>
                <a:sym typeface="Helvetica Neue Light"/>
              </a:rPr>
              <a:t> tratará de llenar toda la altura (o anchura) del contenedor, siempre y cuando los hijos no tengan propiedades de dimensión definidas.</a:t>
            </a:r>
            <a:endParaRPr sz="1300">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lang="en-GB" sz="1300">
                <a:solidFill>
                  <a:schemeClr val="dk1"/>
                </a:solidFill>
                <a:latin typeface="Helvetica Neue"/>
                <a:ea typeface="Helvetica Neue"/>
                <a:cs typeface="Helvetica Neue"/>
                <a:sym typeface="Helvetica Neue"/>
              </a:rPr>
              <a:t>Align-content:</a:t>
            </a:r>
            <a:r>
              <a:rPr lang="en-GB" sz="1300">
                <a:solidFill>
                  <a:schemeClr val="dk1"/>
                </a:solidFill>
                <a:latin typeface="Helvetica Neue Light"/>
                <a:ea typeface="Helvetica Neue Light"/>
                <a:cs typeface="Helvetica Neue Light"/>
                <a:sym typeface="Helvetica Neue Light"/>
              </a:rPr>
              <a:t> esta propiedad sólo tiene efecto cuando el contenedor flexible tiene varias líneas de flex items (hijos). Si se colocan en una sola línea, esta propiedad no tiene ningún efecto sobre el diseño.</a:t>
            </a:r>
            <a:endParaRPr sz="1300">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lang="en-GB" sz="1300">
                <a:solidFill>
                  <a:schemeClr val="dk1"/>
                </a:solidFill>
                <a:latin typeface="Helvetica Neue"/>
                <a:ea typeface="Helvetica Neue"/>
                <a:cs typeface="Helvetica Neue"/>
                <a:sym typeface="Helvetica Neue"/>
              </a:rPr>
              <a:t>Order:</a:t>
            </a:r>
            <a:r>
              <a:rPr lang="en-GB" sz="1300">
                <a:solidFill>
                  <a:schemeClr val="dk1"/>
                </a:solidFill>
                <a:latin typeface="Helvetica Neue Light"/>
                <a:ea typeface="Helvetica Neue Light"/>
                <a:cs typeface="Helvetica Neue Light"/>
                <a:sym typeface="Helvetica Neue Light"/>
              </a:rPr>
              <a:t> esta propiedad permite modificar el orden de aparición de un elemento. Recibe como valor numeros enteros.</a:t>
            </a:r>
            <a:endParaRPr sz="1300">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lang="en-GB" sz="1300">
                <a:solidFill>
                  <a:schemeClr val="dk1"/>
                </a:solidFill>
                <a:latin typeface="Helvetica Neue"/>
                <a:ea typeface="Helvetica Neue"/>
                <a:cs typeface="Helvetica Neue"/>
                <a:sym typeface="Helvetica Neue"/>
              </a:rPr>
              <a:t>Flex-basis:</a:t>
            </a:r>
            <a:r>
              <a:rPr lang="en-GB" sz="1300">
                <a:solidFill>
                  <a:schemeClr val="dk1"/>
                </a:solidFill>
                <a:latin typeface="Helvetica Neue Light"/>
                <a:ea typeface="Helvetica Neue Light"/>
                <a:cs typeface="Helvetica Neue Light"/>
                <a:sym typeface="Helvetica Neue Light"/>
              </a:rPr>
              <a:t> define el ancho de un elemento inicial. Este valor por defecto viene configurado en “auto”. Actúa como “máximo” o “mínimo”, al usar flex-grow o flex-shrink.</a:t>
            </a:r>
            <a:endParaRPr sz="1300">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sz="1300">
              <a:solidFill>
                <a:schemeClr val="dk1"/>
              </a:solidFill>
              <a:latin typeface="Helvetica Neue Light"/>
              <a:ea typeface="Helvetica Neue Light"/>
              <a:cs typeface="Helvetica Neue Light"/>
              <a:sym typeface="Helvetica Neue Light"/>
            </a:endParaRPr>
          </a:p>
        </p:txBody>
      </p:sp>
      <p:sp>
        <p:nvSpPr>
          <p:cNvPr id="842" name="Google Shape;842;p115"/>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n-GB"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n-GB" sz="2000">
                <a:latin typeface="Anton"/>
                <a:ea typeface="Anton"/>
                <a:cs typeface="Anton"/>
                <a:sym typeface="Anton"/>
              </a:rPr>
              <a:t>Clase 6</a:t>
            </a:r>
            <a:endParaRPr i="1" sz="2000">
              <a:latin typeface="Anton"/>
              <a:ea typeface="Anton"/>
              <a:cs typeface="Anton"/>
              <a:sym typeface="Anton"/>
            </a:endParaRPr>
          </a:p>
        </p:txBody>
      </p:sp>
      <p:pic>
        <p:nvPicPr>
          <p:cNvPr id="843" name="Google Shape;843;p11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44" name="Google Shape;844;p115"/>
          <p:cNvSpPr txBox="1"/>
          <p:nvPr/>
        </p:nvSpPr>
        <p:spPr>
          <a:xfrm>
            <a:off x="4750700" y="1237775"/>
            <a:ext cx="3924900" cy="36000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Clr>
                <a:schemeClr val="dk1"/>
              </a:buClr>
              <a:buSzPts val="1300"/>
              <a:buFont typeface="Helvetica Neue Light"/>
              <a:buChar char="●"/>
            </a:pPr>
            <a:r>
              <a:rPr b="1" lang="en-GB" sz="1300">
                <a:solidFill>
                  <a:schemeClr val="dk1"/>
                </a:solidFill>
                <a:latin typeface="Helvetica Neue"/>
                <a:ea typeface="Helvetica Neue"/>
                <a:cs typeface="Helvetica Neue"/>
                <a:sym typeface="Helvetica Neue"/>
              </a:rPr>
              <a:t>Flex-grow:</a:t>
            </a:r>
            <a:r>
              <a:rPr lang="en-GB" sz="1300">
                <a:solidFill>
                  <a:schemeClr val="dk1"/>
                </a:solidFill>
                <a:latin typeface="Helvetica Neue Light"/>
                <a:ea typeface="Helvetica Neue Light"/>
                <a:cs typeface="Helvetica Neue Light"/>
                <a:sym typeface="Helvetica Neue Light"/>
              </a:rPr>
              <a:t> esta propiedad define la capacidad de un elemento de crecer, cuando en el contenedor todavía hay espacio sobrante.</a:t>
            </a:r>
            <a:endParaRPr sz="1300">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lang="en-GB" sz="1300">
                <a:solidFill>
                  <a:schemeClr val="dk1"/>
                </a:solidFill>
                <a:latin typeface="Helvetica Neue"/>
                <a:ea typeface="Helvetica Neue"/>
                <a:cs typeface="Helvetica Neue"/>
                <a:sym typeface="Helvetica Neue"/>
              </a:rPr>
              <a:t>Flex-shrink: </a:t>
            </a:r>
            <a:r>
              <a:rPr lang="en-GB" sz="1300">
                <a:solidFill>
                  <a:schemeClr val="dk1"/>
                </a:solidFill>
                <a:latin typeface="Helvetica Neue Light"/>
                <a:ea typeface="Helvetica Neue Light"/>
                <a:cs typeface="Helvetica Neue Light"/>
                <a:sym typeface="Helvetica Neue Light"/>
              </a:rPr>
              <a:t>básicamente es lo mismo que flex-grow, pero con el espacio faltante.</a:t>
            </a:r>
            <a:endParaRPr sz="1300">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sz="1300">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sz="1300">
              <a:solidFill>
                <a:schemeClr val="dk1"/>
              </a:solidFill>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0"/>
              </a:spcAft>
              <a:buNone/>
            </a:pPr>
            <a:r>
              <a:t/>
            </a:r>
            <a:endParaRPr sz="1300">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sz="13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0" name="Shape 170"/>
        <p:cNvGrpSpPr/>
        <p:nvPr/>
      </p:nvGrpSpPr>
      <p:grpSpPr>
        <a:xfrm>
          <a:off x="0" y="0"/>
          <a:ext cx="0" cy="0"/>
          <a:chOff x="0" y="0"/>
          <a:chExt cx="0" cy="0"/>
        </a:xfrm>
      </p:grpSpPr>
      <p:sp>
        <p:nvSpPr>
          <p:cNvPr id="171" name="Google Shape;171;p35"/>
          <p:cNvSpPr/>
          <p:nvPr/>
        </p:nvSpPr>
        <p:spPr>
          <a:xfrm>
            <a:off x="3609600" y="1202750"/>
            <a:ext cx="2157900" cy="35175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2" name="Google Shape;172;p3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73" name="Google Shape;173;p35"/>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35"/>
          <p:cNvSpPr txBox="1"/>
          <p:nvPr/>
        </p:nvSpPr>
        <p:spPr>
          <a:xfrm>
            <a:off x="39193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6</a:t>
            </a:r>
            <a:endParaRPr b="0" i="0" sz="1400" u="none" cap="none" strike="noStrike">
              <a:solidFill>
                <a:srgbClr val="000000"/>
              </a:solidFill>
              <a:latin typeface="Helvetica Neue"/>
              <a:ea typeface="Helvetica Neue"/>
              <a:cs typeface="Helvetica Neue"/>
              <a:sym typeface="Helvetica Neue"/>
            </a:endParaRPr>
          </a:p>
        </p:txBody>
      </p:sp>
      <p:cxnSp>
        <p:nvCxnSpPr>
          <p:cNvPr id="175" name="Google Shape;175;p35"/>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76" name="Google Shape;176;p35"/>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77" name="Google Shape;177;p35"/>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78" name="Google Shape;178;p35"/>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79" name="Google Shape;179;p35"/>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180" name="Google Shape;180;p35"/>
          <p:cNvSpPr/>
          <p:nvPr/>
        </p:nvSpPr>
        <p:spPr>
          <a:xfrm>
            <a:off x="1208850" y="12398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35"/>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35"/>
          <p:cNvSpPr txBox="1"/>
          <p:nvPr/>
        </p:nvSpPr>
        <p:spPr>
          <a:xfrm>
            <a:off x="1535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5</a:t>
            </a:r>
            <a:endParaRPr b="0" i="0" sz="1400" u="none" cap="none" strike="noStrike">
              <a:solidFill>
                <a:srgbClr val="000000"/>
              </a:solidFill>
              <a:latin typeface="Helvetica Neue"/>
              <a:ea typeface="Helvetica Neue"/>
              <a:cs typeface="Helvetica Neue"/>
              <a:sym typeface="Helvetica Neue"/>
            </a:endParaRPr>
          </a:p>
        </p:txBody>
      </p:sp>
      <p:cxnSp>
        <p:nvCxnSpPr>
          <p:cNvPr id="183" name="Google Shape;183;p35"/>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84" name="Google Shape;184;p35"/>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85" name="Google Shape;185;p35"/>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86" name="Google Shape;186;p35"/>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187" name="Google Shape;187;p35"/>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35"/>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35"/>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7</a:t>
            </a:r>
            <a:endParaRPr b="0" i="0" sz="1400" u="none" cap="none" strike="noStrike">
              <a:solidFill>
                <a:srgbClr val="000000"/>
              </a:solidFill>
              <a:latin typeface="Helvetica Neue"/>
              <a:ea typeface="Helvetica Neue"/>
              <a:cs typeface="Helvetica Neue"/>
              <a:sym typeface="Helvetica Neue"/>
            </a:endParaRPr>
          </a:p>
        </p:txBody>
      </p:sp>
      <p:cxnSp>
        <p:nvCxnSpPr>
          <p:cNvPr id="190" name="Google Shape;190;p35"/>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91" name="Google Shape;191;p35"/>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92" name="Google Shape;192;p35"/>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93" name="Google Shape;193;p35"/>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94" name="Google Shape;194;p35"/>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195" name="Google Shape;195;p35"/>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196" name="Google Shape;196;p35"/>
          <p:cNvSpPr txBox="1"/>
          <p:nvPr/>
        </p:nvSpPr>
        <p:spPr>
          <a:xfrm>
            <a:off x="1344025" y="1776338"/>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200">
                <a:solidFill>
                  <a:schemeClr val="dk1"/>
                </a:solidFill>
                <a:latin typeface="Helvetica Neue"/>
                <a:ea typeface="Helvetica Neue"/>
                <a:cs typeface="Helvetica Neue"/>
                <a:sym typeface="Helvetica Neue"/>
              </a:rPr>
              <a:t>Box Modeling</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97" name="Google Shape;197;p35"/>
          <p:cNvSpPr txBox="1"/>
          <p:nvPr/>
        </p:nvSpPr>
        <p:spPr>
          <a:xfrm>
            <a:off x="1679800" y="244626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198" name="Google Shape;198;p35"/>
          <p:cNvPicPr preferRelativeResize="0"/>
          <p:nvPr/>
        </p:nvPicPr>
        <p:blipFill rotWithShape="1">
          <a:blip r:embed="rId5">
            <a:alphaModFix/>
          </a:blip>
          <a:srcRect b="0" l="0" r="0" t="0"/>
          <a:stretch/>
        </p:blipFill>
        <p:spPr>
          <a:xfrm>
            <a:off x="1344000" y="2465688"/>
            <a:ext cx="365625" cy="365625"/>
          </a:xfrm>
          <a:prstGeom prst="rect">
            <a:avLst/>
          </a:prstGeom>
          <a:noFill/>
          <a:ln>
            <a:noFill/>
          </a:ln>
        </p:spPr>
      </p:pic>
      <p:sp>
        <p:nvSpPr>
          <p:cNvPr id="199" name="Google Shape;199;p35"/>
          <p:cNvSpPr txBox="1"/>
          <p:nvPr/>
        </p:nvSpPr>
        <p:spPr>
          <a:xfrm>
            <a:off x="1742463" y="30172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BOX MODEL</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00" name="Google Shape;200;p35"/>
          <p:cNvPicPr preferRelativeResize="0"/>
          <p:nvPr/>
        </p:nvPicPr>
        <p:blipFill rotWithShape="1">
          <a:blip r:embed="rId6">
            <a:alphaModFix/>
          </a:blip>
          <a:srcRect b="0" l="0" r="0" t="0"/>
          <a:stretch/>
        </p:blipFill>
        <p:spPr>
          <a:xfrm>
            <a:off x="1423338" y="3000638"/>
            <a:ext cx="307150" cy="307150"/>
          </a:xfrm>
          <a:prstGeom prst="rect">
            <a:avLst/>
          </a:prstGeom>
          <a:noFill/>
          <a:ln>
            <a:noFill/>
          </a:ln>
        </p:spPr>
      </p:pic>
      <p:sp>
        <p:nvSpPr>
          <p:cNvPr id="201" name="Google Shape;201;p35"/>
          <p:cNvSpPr txBox="1"/>
          <p:nvPr/>
        </p:nvSpPr>
        <p:spPr>
          <a:xfrm>
            <a:off x="4042000" y="244626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202" name="Google Shape;202;p35"/>
          <p:cNvPicPr preferRelativeResize="0"/>
          <p:nvPr/>
        </p:nvPicPr>
        <p:blipFill rotWithShape="1">
          <a:blip r:embed="rId5">
            <a:alphaModFix/>
          </a:blip>
          <a:srcRect b="0" l="0" r="0" t="0"/>
          <a:stretch/>
        </p:blipFill>
        <p:spPr>
          <a:xfrm>
            <a:off x="3706200" y="2465688"/>
            <a:ext cx="365625" cy="365625"/>
          </a:xfrm>
          <a:prstGeom prst="rect">
            <a:avLst/>
          </a:prstGeom>
          <a:noFill/>
          <a:ln>
            <a:noFill/>
          </a:ln>
        </p:spPr>
      </p:pic>
      <p:sp>
        <p:nvSpPr>
          <p:cNvPr id="203" name="Google Shape;203;p35"/>
          <p:cNvSpPr txBox="1"/>
          <p:nvPr/>
        </p:nvSpPr>
        <p:spPr>
          <a:xfrm>
            <a:off x="4104663" y="30172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APLICAR FLEXBOX</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04" name="Google Shape;204;p35"/>
          <p:cNvPicPr preferRelativeResize="0"/>
          <p:nvPr/>
        </p:nvPicPr>
        <p:blipFill rotWithShape="1">
          <a:blip r:embed="rId6">
            <a:alphaModFix/>
          </a:blip>
          <a:srcRect b="0" l="0" r="0" t="0"/>
          <a:stretch/>
        </p:blipFill>
        <p:spPr>
          <a:xfrm>
            <a:off x="3785538" y="3000638"/>
            <a:ext cx="307150" cy="307150"/>
          </a:xfrm>
          <a:prstGeom prst="rect">
            <a:avLst/>
          </a:prstGeom>
          <a:noFill/>
          <a:ln>
            <a:noFill/>
          </a:ln>
        </p:spPr>
      </p:pic>
      <p:sp>
        <p:nvSpPr>
          <p:cNvPr id="205" name="Google Shape;205;p35"/>
          <p:cNvSpPr txBox="1"/>
          <p:nvPr/>
        </p:nvSpPr>
        <p:spPr>
          <a:xfrm>
            <a:off x="3782425" y="1776338"/>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200">
                <a:solidFill>
                  <a:schemeClr val="dk1"/>
                </a:solidFill>
                <a:latin typeface="Helvetica Neue"/>
                <a:ea typeface="Helvetica Neue"/>
                <a:cs typeface="Helvetica Neue"/>
                <a:sym typeface="Helvetica Neue"/>
              </a:rPr>
              <a:t>Flexbox</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206" name="Google Shape;206;p35"/>
          <p:cNvSpPr txBox="1"/>
          <p:nvPr/>
        </p:nvSpPr>
        <p:spPr>
          <a:xfrm>
            <a:off x="6144625" y="1776338"/>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200">
                <a:solidFill>
                  <a:schemeClr val="dk1"/>
                </a:solidFill>
                <a:latin typeface="Helvetica Neue"/>
                <a:ea typeface="Helvetica Neue"/>
                <a:cs typeface="Helvetica Neue"/>
                <a:sym typeface="Helvetica Neue"/>
              </a:rPr>
              <a:t>Grids</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207" name="Google Shape;207;p35"/>
          <p:cNvSpPr txBox="1"/>
          <p:nvPr/>
        </p:nvSpPr>
        <p:spPr>
          <a:xfrm>
            <a:off x="6556600" y="244626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208" name="Google Shape;208;p35"/>
          <p:cNvPicPr preferRelativeResize="0"/>
          <p:nvPr/>
        </p:nvPicPr>
        <p:blipFill rotWithShape="1">
          <a:blip r:embed="rId5">
            <a:alphaModFix/>
          </a:blip>
          <a:srcRect b="0" l="0" r="0" t="0"/>
          <a:stretch/>
        </p:blipFill>
        <p:spPr>
          <a:xfrm>
            <a:off x="6220800" y="2465688"/>
            <a:ext cx="365625" cy="365625"/>
          </a:xfrm>
          <a:prstGeom prst="rect">
            <a:avLst/>
          </a:prstGeom>
          <a:noFill/>
          <a:ln>
            <a:noFill/>
          </a:ln>
        </p:spPr>
      </p:pic>
      <p:sp>
        <p:nvSpPr>
          <p:cNvPr id="209" name="Google Shape;209;p35"/>
          <p:cNvSpPr txBox="1"/>
          <p:nvPr/>
        </p:nvSpPr>
        <p:spPr>
          <a:xfrm>
            <a:off x="6619263" y="30172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APLICANDO GRIDS</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10" name="Google Shape;210;p35"/>
          <p:cNvPicPr preferRelativeResize="0"/>
          <p:nvPr/>
        </p:nvPicPr>
        <p:blipFill rotWithShape="1">
          <a:blip r:embed="rId6">
            <a:alphaModFix/>
          </a:blip>
          <a:srcRect b="0" l="0" r="0" t="0"/>
          <a:stretch/>
        </p:blipFill>
        <p:spPr>
          <a:xfrm>
            <a:off x="6300138" y="3000638"/>
            <a:ext cx="307150" cy="3071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848" name="Shape 848"/>
        <p:cNvGrpSpPr/>
        <p:nvPr/>
      </p:nvGrpSpPr>
      <p:grpSpPr>
        <a:xfrm>
          <a:off x="0" y="0"/>
          <a:ext cx="0" cy="0"/>
          <a:chOff x="0" y="0"/>
          <a:chExt cx="0" cy="0"/>
        </a:xfrm>
      </p:grpSpPr>
      <p:sp>
        <p:nvSpPr>
          <p:cNvPr id="849" name="Google Shape;849;p116"/>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850" name="Google Shape;850;p11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54" name="Shape 854"/>
        <p:cNvGrpSpPr/>
        <p:nvPr/>
      </p:nvGrpSpPr>
      <p:grpSpPr>
        <a:xfrm>
          <a:off x="0" y="0"/>
          <a:ext cx="0" cy="0"/>
          <a:chOff x="0" y="0"/>
          <a:chExt cx="0" cy="0"/>
        </a:xfrm>
      </p:grpSpPr>
      <p:sp>
        <p:nvSpPr>
          <p:cNvPr id="855" name="Google Shape;855;p117"/>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i="1" lang="en-GB" sz="2000">
                <a:latin typeface="Anton"/>
                <a:ea typeface="Anton"/>
                <a:cs typeface="Anton"/>
                <a:sym typeface="Anton"/>
              </a:rPr>
              <a:t>MAPA DE CONCEPTOS CLASE 7</a:t>
            </a:r>
            <a:endParaRPr i="1" sz="2000">
              <a:latin typeface="Anton"/>
              <a:ea typeface="Anton"/>
              <a:cs typeface="Anton"/>
              <a:sym typeface="Anton"/>
            </a:endParaRPr>
          </a:p>
        </p:txBody>
      </p:sp>
      <p:pic>
        <p:nvPicPr>
          <p:cNvPr id="856" name="Google Shape;856;p11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857" name="Google Shape;857;p117"/>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cxnSp>
        <p:nvCxnSpPr>
          <p:cNvPr id="858" name="Google Shape;858;p117"/>
          <p:cNvCxnSpPr/>
          <p:nvPr/>
        </p:nvCxnSpPr>
        <p:spPr>
          <a:xfrm>
            <a:off x="1353025" y="1775166"/>
            <a:ext cx="0" cy="684600"/>
          </a:xfrm>
          <a:prstGeom prst="straightConnector1">
            <a:avLst/>
          </a:prstGeom>
          <a:noFill/>
          <a:ln cap="flat" cmpd="sng" w="9525">
            <a:solidFill>
              <a:srgbClr val="CCCCCC"/>
            </a:solidFill>
            <a:prstDash val="solid"/>
            <a:round/>
            <a:headEnd len="med" w="med" type="oval"/>
            <a:tailEnd len="med" w="med" type="oval"/>
          </a:ln>
        </p:spPr>
      </p:cxnSp>
      <p:sp>
        <p:nvSpPr>
          <p:cNvPr id="859" name="Google Shape;859;p117"/>
          <p:cNvSpPr/>
          <p:nvPr/>
        </p:nvSpPr>
        <p:spPr>
          <a:xfrm>
            <a:off x="618500" y="11529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Grids </a:t>
            </a:r>
            <a:endParaRPr b="0" i="0" sz="1100" u="none" cap="none" strike="noStrike">
              <a:solidFill>
                <a:srgbClr val="FFFFFF"/>
              </a:solidFill>
              <a:latin typeface="Helvetica Neue"/>
              <a:ea typeface="Helvetica Neue"/>
              <a:cs typeface="Helvetica Neue"/>
              <a:sym typeface="Helvetica Neue"/>
            </a:endParaRPr>
          </a:p>
        </p:txBody>
      </p:sp>
      <p:sp>
        <p:nvSpPr>
          <p:cNvPr id="860" name="Google Shape;860;p117"/>
          <p:cNvSpPr/>
          <p:nvPr/>
        </p:nvSpPr>
        <p:spPr>
          <a:xfrm>
            <a:off x="618500" y="2479550"/>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Grids Mobile First</a:t>
            </a:r>
            <a:endParaRPr sz="1100">
              <a:solidFill>
                <a:srgbClr val="FFFFFF"/>
              </a:solidFill>
              <a:latin typeface="Helvetica Neue"/>
              <a:ea typeface="Helvetica Neue"/>
              <a:cs typeface="Helvetica Neue"/>
              <a:sym typeface="Helvetica Neue"/>
            </a:endParaRPr>
          </a:p>
        </p:txBody>
      </p:sp>
      <p:cxnSp>
        <p:nvCxnSpPr>
          <p:cNvPr id="861" name="Google Shape;861;p117"/>
          <p:cNvCxnSpPr/>
          <p:nvPr/>
        </p:nvCxnSpPr>
        <p:spPr>
          <a:xfrm>
            <a:off x="2081300" y="2740638"/>
            <a:ext cx="958200" cy="0"/>
          </a:xfrm>
          <a:prstGeom prst="straightConnector1">
            <a:avLst/>
          </a:prstGeom>
          <a:noFill/>
          <a:ln cap="flat" cmpd="sng" w="9525">
            <a:solidFill>
              <a:srgbClr val="CCCCCC"/>
            </a:solidFill>
            <a:prstDash val="solid"/>
            <a:round/>
            <a:headEnd len="med" w="med" type="oval"/>
            <a:tailEnd len="med" w="med" type="oval"/>
          </a:ln>
        </p:spPr>
      </p:cxnSp>
      <p:sp>
        <p:nvSpPr>
          <p:cNvPr id="862" name="Google Shape;862;p117"/>
          <p:cNvSpPr/>
          <p:nvPr/>
        </p:nvSpPr>
        <p:spPr>
          <a:xfrm>
            <a:off x="3017100" y="2591449"/>
            <a:ext cx="13731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¿Qué es Mobile First?</a:t>
            </a:r>
            <a:endParaRPr b="0" i="0" sz="1100" u="none" cap="none" strike="noStrike">
              <a:solidFill>
                <a:srgbClr val="222222"/>
              </a:solidFill>
              <a:latin typeface="Helvetica Neue"/>
              <a:ea typeface="Helvetica Neue"/>
              <a:cs typeface="Helvetica Neue"/>
              <a:sym typeface="Helvetica Neue"/>
            </a:endParaRPr>
          </a:p>
        </p:txBody>
      </p:sp>
      <p:cxnSp>
        <p:nvCxnSpPr>
          <p:cNvPr id="863" name="Google Shape;863;p117"/>
          <p:cNvCxnSpPr/>
          <p:nvPr/>
        </p:nvCxnSpPr>
        <p:spPr>
          <a:xfrm>
            <a:off x="2071400" y="1462263"/>
            <a:ext cx="958200" cy="0"/>
          </a:xfrm>
          <a:prstGeom prst="straightConnector1">
            <a:avLst/>
          </a:prstGeom>
          <a:noFill/>
          <a:ln cap="flat" cmpd="sng" w="9525">
            <a:solidFill>
              <a:srgbClr val="CCCCCC"/>
            </a:solidFill>
            <a:prstDash val="solid"/>
            <a:round/>
            <a:headEnd len="med" w="med" type="oval"/>
            <a:tailEnd len="med" w="med" type="oval"/>
          </a:ln>
        </p:spPr>
      </p:cxnSp>
      <p:sp>
        <p:nvSpPr>
          <p:cNvPr id="864" name="Google Shape;864;p117"/>
          <p:cNvSpPr/>
          <p:nvPr/>
        </p:nvSpPr>
        <p:spPr>
          <a:xfrm>
            <a:off x="3007208" y="1305384"/>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¿Qué es?</a:t>
            </a:r>
            <a:endParaRPr b="0" i="0" sz="1100" u="none" cap="none" strike="noStrike">
              <a:solidFill>
                <a:srgbClr val="222222"/>
              </a:solidFill>
              <a:latin typeface="Helvetica Neue"/>
              <a:ea typeface="Helvetica Neue"/>
              <a:cs typeface="Helvetica Neue"/>
              <a:sym typeface="Helvetica Neue"/>
            </a:endParaRPr>
          </a:p>
        </p:txBody>
      </p:sp>
      <p:cxnSp>
        <p:nvCxnSpPr>
          <p:cNvPr id="865" name="Google Shape;865;p117"/>
          <p:cNvCxnSpPr/>
          <p:nvPr/>
        </p:nvCxnSpPr>
        <p:spPr>
          <a:xfrm>
            <a:off x="2157414" y="1454843"/>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866" name="Google Shape;866;p117"/>
          <p:cNvSpPr/>
          <p:nvPr/>
        </p:nvSpPr>
        <p:spPr>
          <a:xfrm>
            <a:off x="3007208" y="1696753"/>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Implementación</a:t>
            </a:r>
            <a:endParaRPr b="0" i="0" sz="1100" u="none" cap="none" strike="noStrike">
              <a:solidFill>
                <a:srgbClr val="222222"/>
              </a:solidFill>
              <a:latin typeface="Helvetica Neue"/>
              <a:ea typeface="Helvetica Neue"/>
              <a:cs typeface="Helvetica Neue"/>
              <a:sym typeface="Helvetica Neue"/>
            </a:endParaRPr>
          </a:p>
        </p:txBody>
      </p:sp>
      <p:cxnSp>
        <p:nvCxnSpPr>
          <p:cNvPr id="867" name="Google Shape;867;p117"/>
          <p:cNvCxnSpPr/>
          <p:nvPr/>
        </p:nvCxnSpPr>
        <p:spPr>
          <a:xfrm>
            <a:off x="4380300" y="1853638"/>
            <a:ext cx="958200" cy="0"/>
          </a:xfrm>
          <a:prstGeom prst="straightConnector1">
            <a:avLst/>
          </a:prstGeom>
          <a:noFill/>
          <a:ln cap="flat" cmpd="sng" w="9525">
            <a:solidFill>
              <a:srgbClr val="CCCCCC"/>
            </a:solidFill>
            <a:prstDash val="solid"/>
            <a:round/>
            <a:headEnd len="med" w="med" type="oval"/>
            <a:tailEnd len="med" w="med" type="oval"/>
          </a:ln>
        </p:spPr>
      </p:cxnSp>
      <p:sp>
        <p:nvSpPr>
          <p:cNvPr id="868" name="Google Shape;868;p117"/>
          <p:cNvSpPr/>
          <p:nvPr/>
        </p:nvSpPr>
        <p:spPr>
          <a:xfrm>
            <a:off x="5338508" y="1696759"/>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¿Por qué Grids?</a:t>
            </a:r>
            <a:endParaRPr b="0" i="0" sz="1100" u="none" cap="none" strike="noStrike">
              <a:solidFill>
                <a:srgbClr val="222222"/>
              </a:solidFill>
              <a:latin typeface="Helvetica Neue"/>
              <a:ea typeface="Helvetica Neue"/>
              <a:cs typeface="Helvetica Neue"/>
              <a:sym typeface="Helvetica Neue"/>
            </a:endParaRPr>
          </a:p>
        </p:txBody>
      </p:sp>
      <p:cxnSp>
        <p:nvCxnSpPr>
          <p:cNvPr id="869" name="Google Shape;869;p117"/>
          <p:cNvCxnSpPr>
            <a:endCxn id="870" idx="1"/>
          </p:cNvCxnSpPr>
          <p:nvPr/>
        </p:nvCxnSpPr>
        <p:spPr>
          <a:xfrm>
            <a:off x="2157494" y="1454839"/>
            <a:ext cx="859500" cy="7827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870" name="Google Shape;870;p117"/>
          <p:cNvSpPr/>
          <p:nvPr/>
        </p:nvSpPr>
        <p:spPr>
          <a:xfrm>
            <a:off x="3016994" y="2088139"/>
            <a:ext cx="13617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Flexbox ≠ Grids</a:t>
            </a:r>
            <a:endParaRPr b="0" i="0" sz="1100" u="none" cap="none" strike="noStrike">
              <a:solidFill>
                <a:srgbClr val="222222"/>
              </a:solidFill>
              <a:latin typeface="Helvetica Neue"/>
              <a:ea typeface="Helvetica Neue"/>
              <a:cs typeface="Helvetica Neue"/>
              <a:sym typeface="Helvetica Neue"/>
            </a:endParaRPr>
          </a:p>
        </p:txBody>
      </p:sp>
      <p:cxnSp>
        <p:nvCxnSpPr>
          <p:cNvPr id="871" name="Google Shape;871;p117"/>
          <p:cNvCxnSpPr/>
          <p:nvPr/>
        </p:nvCxnSpPr>
        <p:spPr>
          <a:xfrm>
            <a:off x="4390375" y="2779300"/>
            <a:ext cx="958200" cy="0"/>
          </a:xfrm>
          <a:prstGeom prst="straightConnector1">
            <a:avLst/>
          </a:prstGeom>
          <a:noFill/>
          <a:ln cap="flat" cmpd="sng" w="9525">
            <a:solidFill>
              <a:srgbClr val="CCCCCC"/>
            </a:solidFill>
            <a:prstDash val="solid"/>
            <a:round/>
            <a:headEnd len="med" w="med" type="oval"/>
            <a:tailEnd len="med" w="med" type="oval"/>
          </a:ln>
        </p:spPr>
      </p:cxnSp>
      <p:sp>
        <p:nvSpPr>
          <p:cNvPr id="872" name="Google Shape;872;p117"/>
          <p:cNvSpPr/>
          <p:nvPr/>
        </p:nvSpPr>
        <p:spPr>
          <a:xfrm>
            <a:off x="5326183" y="2622421"/>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Diseño Responsive</a:t>
            </a:r>
            <a:endParaRPr b="0" i="0" sz="1100" u="none" cap="none" strike="noStrike">
              <a:solidFill>
                <a:srgbClr val="222222"/>
              </a:solidFill>
              <a:latin typeface="Helvetica Neue"/>
              <a:ea typeface="Helvetica Neue"/>
              <a:cs typeface="Helvetica Neue"/>
              <a:sym typeface="Helvetica Neue"/>
            </a:endParaRPr>
          </a:p>
        </p:txBody>
      </p:sp>
      <p:cxnSp>
        <p:nvCxnSpPr>
          <p:cNvPr id="873" name="Google Shape;873;p117"/>
          <p:cNvCxnSpPr/>
          <p:nvPr/>
        </p:nvCxnSpPr>
        <p:spPr>
          <a:xfrm>
            <a:off x="4476389" y="2771880"/>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874" name="Google Shape;874;p117"/>
          <p:cNvSpPr/>
          <p:nvPr/>
        </p:nvSpPr>
        <p:spPr>
          <a:xfrm>
            <a:off x="5326183" y="3013791"/>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Media Queries</a:t>
            </a:r>
            <a:endParaRPr b="0" i="0" sz="1100" u="none" cap="none" strike="noStrike">
              <a:solidFill>
                <a:srgbClr val="222222"/>
              </a:solidFill>
              <a:latin typeface="Helvetica Neue"/>
              <a:ea typeface="Helvetica Neue"/>
              <a:cs typeface="Helvetica Neue"/>
              <a:sym typeface="Helvetica Neue"/>
            </a:endParaRPr>
          </a:p>
        </p:txBody>
      </p:sp>
      <p:cxnSp>
        <p:nvCxnSpPr>
          <p:cNvPr id="875" name="Google Shape;875;p117"/>
          <p:cNvCxnSpPr>
            <a:endCxn id="876" idx="1"/>
          </p:cNvCxnSpPr>
          <p:nvPr/>
        </p:nvCxnSpPr>
        <p:spPr>
          <a:xfrm>
            <a:off x="4480594" y="2766164"/>
            <a:ext cx="855300" cy="788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876" name="Google Shape;876;p117"/>
          <p:cNvSpPr/>
          <p:nvPr/>
        </p:nvSpPr>
        <p:spPr>
          <a:xfrm>
            <a:off x="5335894" y="3405164"/>
            <a:ext cx="13617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Meta viewport</a:t>
            </a:r>
            <a:endParaRPr b="0" i="0" sz="1100" u="none" cap="none" strike="noStrike">
              <a:solidFill>
                <a:srgbClr val="222222"/>
              </a:solidFill>
              <a:latin typeface="Helvetica Neue"/>
              <a:ea typeface="Helvetica Neue"/>
              <a:cs typeface="Helvetica Neue"/>
              <a:sym typeface="Helvetica Neue"/>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80" name="Shape 880"/>
        <p:cNvGrpSpPr/>
        <p:nvPr/>
      </p:nvGrpSpPr>
      <p:grpSpPr>
        <a:xfrm>
          <a:off x="0" y="0"/>
          <a:ext cx="0" cy="0"/>
          <a:chOff x="0" y="0"/>
          <a:chExt cx="0" cy="0"/>
        </a:xfrm>
      </p:grpSpPr>
      <p:sp>
        <p:nvSpPr>
          <p:cNvPr id="881" name="Google Shape;881;p118"/>
          <p:cNvSpPr/>
          <p:nvPr/>
        </p:nvSpPr>
        <p:spPr>
          <a:xfrm>
            <a:off x="3609600" y="1202750"/>
            <a:ext cx="2157900" cy="35175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82" name="Google Shape;882;p11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83" name="Google Shape;883;p118"/>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118"/>
          <p:cNvSpPr txBox="1"/>
          <p:nvPr/>
        </p:nvSpPr>
        <p:spPr>
          <a:xfrm>
            <a:off x="39193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7</a:t>
            </a:r>
            <a:endParaRPr b="0" i="0" sz="1400" u="none" cap="none" strike="noStrike">
              <a:solidFill>
                <a:srgbClr val="000000"/>
              </a:solidFill>
              <a:latin typeface="Helvetica Neue"/>
              <a:ea typeface="Helvetica Neue"/>
              <a:cs typeface="Helvetica Neue"/>
              <a:sym typeface="Helvetica Neue"/>
            </a:endParaRPr>
          </a:p>
        </p:txBody>
      </p:sp>
      <p:cxnSp>
        <p:nvCxnSpPr>
          <p:cNvPr id="885" name="Google Shape;885;p118"/>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886" name="Google Shape;886;p118"/>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887" name="Google Shape;887;p118"/>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888" name="Google Shape;888;p118"/>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889" name="Google Shape;889;p118"/>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890" name="Google Shape;890;p118"/>
          <p:cNvSpPr/>
          <p:nvPr/>
        </p:nvSpPr>
        <p:spPr>
          <a:xfrm>
            <a:off x="1208850" y="12398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118"/>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118"/>
          <p:cNvSpPr txBox="1"/>
          <p:nvPr/>
        </p:nvSpPr>
        <p:spPr>
          <a:xfrm>
            <a:off x="1535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6</a:t>
            </a:r>
            <a:endParaRPr b="0" i="0" sz="1400" u="none" cap="none" strike="noStrike">
              <a:solidFill>
                <a:srgbClr val="000000"/>
              </a:solidFill>
              <a:latin typeface="Helvetica Neue"/>
              <a:ea typeface="Helvetica Neue"/>
              <a:cs typeface="Helvetica Neue"/>
              <a:sym typeface="Helvetica Neue"/>
            </a:endParaRPr>
          </a:p>
        </p:txBody>
      </p:sp>
      <p:cxnSp>
        <p:nvCxnSpPr>
          <p:cNvPr id="893" name="Google Shape;893;p118"/>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894" name="Google Shape;894;p118"/>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895" name="Google Shape;895;p118"/>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896" name="Google Shape;896;p118"/>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897" name="Google Shape;897;p118"/>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118"/>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118"/>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8</a:t>
            </a:r>
            <a:endParaRPr b="0" i="0" sz="1400" u="none" cap="none" strike="noStrike">
              <a:solidFill>
                <a:srgbClr val="000000"/>
              </a:solidFill>
              <a:latin typeface="Helvetica Neue"/>
              <a:ea typeface="Helvetica Neue"/>
              <a:cs typeface="Helvetica Neue"/>
              <a:sym typeface="Helvetica Neue"/>
            </a:endParaRPr>
          </a:p>
        </p:txBody>
      </p:sp>
      <p:cxnSp>
        <p:nvCxnSpPr>
          <p:cNvPr id="900" name="Google Shape;900;p118"/>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901" name="Google Shape;901;p118"/>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902" name="Google Shape;902;p118"/>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903" name="Google Shape;903;p118"/>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904" name="Google Shape;904;p118"/>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905" name="Google Shape;905;p118"/>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906" name="Google Shape;906;p118"/>
          <p:cNvSpPr txBox="1"/>
          <p:nvPr/>
        </p:nvSpPr>
        <p:spPr>
          <a:xfrm>
            <a:off x="1679800" y="244626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907" name="Google Shape;907;p118"/>
          <p:cNvPicPr preferRelativeResize="0"/>
          <p:nvPr/>
        </p:nvPicPr>
        <p:blipFill rotWithShape="1">
          <a:blip r:embed="rId5">
            <a:alphaModFix/>
          </a:blip>
          <a:srcRect b="0" l="0" r="0" t="0"/>
          <a:stretch/>
        </p:blipFill>
        <p:spPr>
          <a:xfrm>
            <a:off x="1344000" y="2465688"/>
            <a:ext cx="365625" cy="365625"/>
          </a:xfrm>
          <a:prstGeom prst="rect">
            <a:avLst/>
          </a:prstGeom>
          <a:noFill/>
          <a:ln>
            <a:noFill/>
          </a:ln>
        </p:spPr>
      </p:pic>
      <p:sp>
        <p:nvSpPr>
          <p:cNvPr id="908" name="Google Shape;908;p118"/>
          <p:cNvSpPr txBox="1"/>
          <p:nvPr/>
        </p:nvSpPr>
        <p:spPr>
          <a:xfrm>
            <a:off x="1742463" y="30172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APLICAR FLEXBOX</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909" name="Google Shape;909;p118"/>
          <p:cNvPicPr preferRelativeResize="0"/>
          <p:nvPr/>
        </p:nvPicPr>
        <p:blipFill rotWithShape="1">
          <a:blip r:embed="rId6">
            <a:alphaModFix/>
          </a:blip>
          <a:srcRect b="0" l="0" r="0" t="0"/>
          <a:stretch/>
        </p:blipFill>
        <p:spPr>
          <a:xfrm>
            <a:off x="1423338" y="3000638"/>
            <a:ext cx="307150" cy="307150"/>
          </a:xfrm>
          <a:prstGeom prst="rect">
            <a:avLst/>
          </a:prstGeom>
          <a:noFill/>
          <a:ln>
            <a:noFill/>
          </a:ln>
        </p:spPr>
      </p:pic>
      <p:sp>
        <p:nvSpPr>
          <p:cNvPr id="910" name="Google Shape;910;p118"/>
          <p:cNvSpPr txBox="1"/>
          <p:nvPr/>
        </p:nvSpPr>
        <p:spPr>
          <a:xfrm>
            <a:off x="1420225" y="1776338"/>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200">
                <a:solidFill>
                  <a:schemeClr val="dk1"/>
                </a:solidFill>
                <a:latin typeface="Helvetica Neue"/>
                <a:ea typeface="Helvetica Neue"/>
                <a:cs typeface="Helvetica Neue"/>
                <a:sym typeface="Helvetica Neue"/>
              </a:rPr>
              <a:t>Flexbox</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911" name="Google Shape;911;p118"/>
          <p:cNvSpPr txBox="1"/>
          <p:nvPr/>
        </p:nvSpPr>
        <p:spPr>
          <a:xfrm>
            <a:off x="3782425" y="1776338"/>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200">
                <a:solidFill>
                  <a:schemeClr val="dk1"/>
                </a:solidFill>
                <a:latin typeface="Helvetica Neue"/>
                <a:ea typeface="Helvetica Neue"/>
                <a:cs typeface="Helvetica Neue"/>
                <a:sym typeface="Helvetica Neue"/>
              </a:rPr>
              <a:t>Grids</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912" name="Google Shape;912;p118"/>
          <p:cNvSpPr txBox="1"/>
          <p:nvPr/>
        </p:nvSpPr>
        <p:spPr>
          <a:xfrm>
            <a:off x="4194400" y="244626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913" name="Google Shape;913;p118"/>
          <p:cNvPicPr preferRelativeResize="0"/>
          <p:nvPr/>
        </p:nvPicPr>
        <p:blipFill rotWithShape="1">
          <a:blip r:embed="rId5">
            <a:alphaModFix/>
          </a:blip>
          <a:srcRect b="0" l="0" r="0" t="0"/>
          <a:stretch/>
        </p:blipFill>
        <p:spPr>
          <a:xfrm>
            <a:off x="3858600" y="2465688"/>
            <a:ext cx="365625" cy="365625"/>
          </a:xfrm>
          <a:prstGeom prst="rect">
            <a:avLst/>
          </a:prstGeom>
          <a:noFill/>
          <a:ln>
            <a:noFill/>
          </a:ln>
        </p:spPr>
      </p:pic>
      <p:sp>
        <p:nvSpPr>
          <p:cNvPr id="914" name="Google Shape;914;p118"/>
          <p:cNvSpPr txBox="1"/>
          <p:nvPr/>
        </p:nvSpPr>
        <p:spPr>
          <a:xfrm>
            <a:off x="4257063" y="30172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APLICANDO GRIDS</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
        <p:nvSpPr>
          <p:cNvPr id="915" name="Google Shape;915;p118"/>
          <p:cNvSpPr txBox="1"/>
          <p:nvPr/>
        </p:nvSpPr>
        <p:spPr>
          <a:xfrm>
            <a:off x="6144625" y="1776350"/>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100">
                <a:solidFill>
                  <a:schemeClr val="dk1"/>
                </a:solidFill>
                <a:latin typeface="Helvetica Neue"/>
                <a:ea typeface="Helvetica Neue"/>
                <a:cs typeface="Helvetica Neue"/>
                <a:sym typeface="Helvetica Neue"/>
              </a:rPr>
              <a:t>Animaciones, transformaciones y transiciones</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916" name="Google Shape;916;p118"/>
          <p:cNvSpPr txBox="1"/>
          <p:nvPr/>
        </p:nvSpPr>
        <p:spPr>
          <a:xfrm>
            <a:off x="6556600" y="244626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917" name="Google Shape;917;p118"/>
          <p:cNvPicPr preferRelativeResize="0"/>
          <p:nvPr/>
        </p:nvPicPr>
        <p:blipFill rotWithShape="1">
          <a:blip r:embed="rId5">
            <a:alphaModFix/>
          </a:blip>
          <a:srcRect b="0" l="0" r="0" t="0"/>
          <a:stretch/>
        </p:blipFill>
        <p:spPr>
          <a:xfrm>
            <a:off x="6220800" y="2465688"/>
            <a:ext cx="365625" cy="365625"/>
          </a:xfrm>
          <a:prstGeom prst="rect">
            <a:avLst/>
          </a:prstGeom>
          <a:noFill/>
          <a:ln>
            <a:noFill/>
          </a:ln>
        </p:spPr>
      </p:pic>
      <p:sp>
        <p:nvSpPr>
          <p:cNvPr id="918" name="Google Shape;918;p118"/>
          <p:cNvSpPr txBox="1"/>
          <p:nvPr/>
        </p:nvSpPr>
        <p:spPr>
          <a:xfrm>
            <a:off x="6607288" y="300328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TRANSFORMACIONES Y ANIMACIONES</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919" name="Google Shape;919;p118"/>
          <p:cNvPicPr preferRelativeResize="0"/>
          <p:nvPr/>
        </p:nvPicPr>
        <p:blipFill rotWithShape="1">
          <a:blip r:embed="rId6">
            <a:alphaModFix/>
          </a:blip>
          <a:srcRect b="0" l="0" r="0" t="0"/>
          <a:stretch/>
        </p:blipFill>
        <p:spPr>
          <a:xfrm>
            <a:off x="6300138" y="3000638"/>
            <a:ext cx="307150" cy="307150"/>
          </a:xfrm>
          <a:prstGeom prst="rect">
            <a:avLst/>
          </a:prstGeom>
          <a:noFill/>
          <a:ln>
            <a:noFill/>
          </a:ln>
        </p:spPr>
      </p:pic>
      <p:pic>
        <p:nvPicPr>
          <p:cNvPr id="920" name="Google Shape;920;p118"/>
          <p:cNvPicPr preferRelativeResize="0"/>
          <p:nvPr/>
        </p:nvPicPr>
        <p:blipFill rotWithShape="1">
          <a:blip r:embed="rId6">
            <a:alphaModFix/>
          </a:blip>
          <a:srcRect b="0" l="0" r="0" t="0"/>
          <a:stretch/>
        </p:blipFill>
        <p:spPr>
          <a:xfrm>
            <a:off x="3887825" y="3025363"/>
            <a:ext cx="307150" cy="3071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924" name="Shape 924"/>
        <p:cNvGrpSpPr/>
        <p:nvPr/>
      </p:nvGrpSpPr>
      <p:grpSpPr>
        <a:xfrm>
          <a:off x="0" y="0"/>
          <a:ext cx="0" cy="0"/>
          <a:chOff x="0" y="0"/>
          <a:chExt cx="0" cy="0"/>
        </a:xfrm>
      </p:grpSpPr>
      <p:sp>
        <p:nvSpPr>
          <p:cNvPr id="925" name="Google Shape;925;p119"/>
          <p:cNvSpPr txBox="1"/>
          <p:nvPr/>
        </p:nvSpPr>
        <p:spPr>
          <a:xfrm>
            <a:off x="809550" y="2001575"/>
            <a:ext cx="75249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GUIÓN DE LA CLASE</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lang="en-GB" sz="1800">
                <a:latin typeface="Helvetica Neue Light"/>
                <a:ea typeface="Helvetica Neue Light"/>
                <a:cs typeface="Helvetica Neue Light"/>
                <a:sym typeface="Helvetica Neue Light"/>
              </a:rPr>
              <a:t>Accede al material complementario </a:t>
            </a:r>
            <a:r>
              <a:rPr lang="en-GB" sz="1800" u="sng">
                <a:solidFill>
                  <a:schemeClr val="hlink"/>
                </a:solidFill>
                <a:latin typeface="Helvetica Neue Light"/>
                <a:ea typeface="Helvetica Neue Light"/>
                <a:cs typeface="Helvetica Neue Light"/>
                <a:sym typeface="Helvetica Neue Light"/>
                <a:hlinkClick r:id="rId3"/>
              </a:rPr>
              <a:t>aquí</a:t>
            </a:r>
            <a:r>
              <a:rPr lang="en-GB" sz="1800">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926" name="Google Shape;926;p119"/>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pic>
        <p:nvPicPr>
          <p:cNvPr id="927" name="Google Shape;927;p119"/>
          <p:cNvPicPr preferRelativeResize="0"/>
          <p:nvPr/>
        </p:nvPicPr>
        <p:blipFill rotWithShape="1">
          <a:blip r:embed="rId5">
            <a:alphaModFix/>
          </a:blip>
          <a:srcRect b="0" l="0" r="0" t="0"/>
          <a:stretch/>
        </p:blipFill>
        <p:spPr>
          <a:xfrm>
            <a:off x="3978738" y="815050"/>
            <a:ext cx="1186525" cy="118652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931" name="Shape 931"/>
        <p:cNvGrpSpPr/>
        <p:nvPr/>
      </p:nvGrpSpPr>
      <p:grpSpPr>
        <a:xfrm>
          <a:off x="0" y="0"/>
          <a:ext cx="0" cy="0"/>
          <a:chOff x="0" y="0"/>
          <a:chExt cx="0" cy="0"/>
        </a:xfrm>
      </p:grpSpPr>
      <p:sp>
        <p:nvSpPr>
          <p:cNvPr id="932" name="Google Shape;932;p120"/>
          <p:cNvSpPr txBox="1"/>
          <p:nvPr/>
        </p:nvSpPr>
        <p:spPr>
          <a:xfrm>
            <a:off x="809563" y="2146050"/>
            <a:ext cx="7524900" cy="851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Momento de exposición teórica</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933" name="Google Shape;933;p120"/>
          <p:cNvPicPr preferRelativeResize="0"/>
          <p:nvPr/>
        </p:nvPicPr>
        <p:blipFill rotWithShape="1">
          <a:blip r:embed="rId3">
            <a:alphaModFix/>
          </a:blip>
          <a:srcRect b="0" l="0" r="0" t="0"/>
          <a:stretch/>
        </p:blipFill>
        <p:spPr>
          <a:xfrm>
            <a:off x="7748400" y="4727300"/>
            <a:ext cx="1186526" cy="330675"/>
          </a:xfrm>
          <a:prstGeom prst="rect">
            <a:avLst/>
          </a:prstGeom>
          <a:noFill/>
          <a:ln>
            <a:noFill/>
          </a:ln>
        </p:spPr>
      </p:pic>
      <p:pic>
        <p:nvPicPr>
          <p:cNvPr id="934" name="Google Shape;934;p120"/>
          <p:cNvPicPr preferRelativeResize="0"/>
          <p:nvPr/>
        </p:nvPicPr>
        <p:blipFill rotWithShape="1">
          <a:blip r:embed="rId4">
            <a:alphaModFix/>
          </a:blip>
          <a:srcRect b="0" l="0" r="0" t="0"/>
          <a:stretch/>
        </p:blipFill>
        <p:spPr>
          <a:xfrm>
            <a:off x="3978738" y="858525"/>
            <a:ext cx="1186525" cy="11865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38" name="Shape 938"/>
        <p:cNvGrpSpPr/>
        <p:nvPr/>
      </p:nvGrpSpPr>
      <p:grpSpPr>
        <a:xfrm>
          <a:off x="0" y="0"/>
          <a:ext cx="0" cy="0"/>
          <a:chOff x="0" y="0"/>
          <a:chExt cx="0" cy="0"/>
        </a:xfrm>
      </p:grpSpPr>
      <p:sp>
        <p:nvSpPr>
          <p:cNvPr id="939" name="Google Shape;939;p121"/>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GRIDS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122"/>
          <p:cNvSpPr txBox="1"/>
          <p:nvPr/>
        </p:nvSpPr>
        <p:spPr>
          <a:xfrm>
            <a:off x="787250" y="1353150"/>
            <a:ext cx="7439700" cy="1674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lang="en-GB" sz="1700">
                <a:solidFill>
                  <a:schemeClr val="dk1"/>
                </a:solidFill>
                <a:highlight>
                  <a:srgbClr val="FFFFFF"/>
                </a:highlight>
                <a:latin typeface="Helvetica Neue Light"/>
                <a:ea typeface="Helvetica Neue Light"/>
                <a:cs typeface="Helvetica Neue Light"/>
                <a:sym typeface="Helvetica Neue Light"/>
              </a:rPr>
              <a:t>CSS Grid es el sistema de maquetación más potente que hay disponible. Se trata de un sistema en 2D que permite definir filas y columnas (a diferencia de, por ejemplo, Flexbox, el cual funciona en una única dimensión). </a:t>
            </a:r>
            <a:endParaRPr sz="1700">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sz="1700">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lang="en-GB" sz="1700">
                <a:solidFill>
                  <a:schemeClr val="dk1"/>
                </a:solidFill>
                <a:highlight>
                  <a:srgbClr val="FFFFFF"/>
                </a:highlight>
                <a:latin typeface="Helvetica Neue Light"/>
                <a:ea typeface="Helvetica Neue Light"/>
                <a:cs typeface="Helvetica Neue Light"/>
                <a:sym typeface="Helvetica Neue Light"/>
              </a:rPr>
              <a:t>El grid layout permite alinear elementos en columnas y filas. Sin embargo, son posibles más diseños con CSS grid que como lo eran con las tablas. </a:t>
            </a:r>
            <a:endParaRPr sz="1700">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sz="1700">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lang="en-GB" sz="1700">
                <a:solidFill>
                  <a:schemeClr val="dk1"/>
                </a:solidFill>
                <a:highlight>
                  <a:srgbClr val="FFFFFF"/>
                </a:highlight>
                <a:latin typeface="Helvetica Neue Light"/>
                <a:ea typeface="Helvetica Neue Light"/>
                <a:cs typeface="Helvetica Neue Light"/>
                <a:sym typeface="Helvetica Neue Light"/>
              </a:rPr>
              <a:t>Por ejemplo, los elementos secundarios de un contenedor de cuadrícula podrían posicionarse de manera que se solapen y se superpongan, similar a los elementos posicionados en CSS.</a:t>
            </a:r>
            <a:endParaRPr sz="1700">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945" name="Google Shape;945;p122"/>
          <p:cNvSpPr txBox="1"/>
          <p:nvPr/>
        </p:nvSpPr>
        <p:spPr>
          <a:xfrm>
            <a:off x="1606925" y="3679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i="1" lang="en-GB" sz="4500">
                <a:latin typeface="Anton"/>
                <a:ea typeface="Anton"/>
                <a:cs typeface="Anton"/>
                <a:sym typeface="Anton"/>
              </a:rPr>
              <a:t>¿QUÉ ES?</a:t>
            </a:r>
            <a:endParaRPr b="0" i="1" sz="4500" u="none" cap="none" strike="noStrike">
              <a:solidFill>
                <a:srgbClr val="000000"/>
              </a:solidFill>
              <a:latin typeface="Anton"/>
              <a:ea typeface="Anton"/>
              <a:cs typeface="Anton"/>
              <a:sym typeface="Anton"/>
            </a:endParaRPr>
          </a:p>
        </p:txBody>
      </p:sp>
      <p:pic>
        <p:nvPicPr>
          <p:cNvPr id="946" name="Google Shape;946;p12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pic>
        <p:nvPicPr>
          <p:cNvPr id="951" name="Google Shape;951;p12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952" name="Google Shape;952;p123"/>
          <p:cNvPicPr preferRelativeResize="0"/>
          <p:nvPr/>
        </p:nvPicPr>
        <p:blipFill>
          <a:blip r:embed="rId4">
            <a:alphaModFix/>
          </a:blip>
          <a:stretch>
            <a:fillRect/>
          </a:stretch>
        </p:blipFill>
        <p:spPr>
          <a:xfrm>
            <a:off x="2154423" y="1050175"/>
            <a:ext cx="4835150" cy="3695975"/>
          </a:xfrm>
          <a:prstGeom prst="rect">
            <a:avLst/>
          </a:prstGeom>
          <a:noFill/>
          <a:ln>
            <a:noFill/>
          </a:ln>
        </p:spPr>
      </p:pic>
      <p:sp>
        <p:nvSpPr>
          <p:cNvPr id="953" name="Google Shape;953;p123"/>
          <p:cNvSpPr txBox="1"/>
          <p:nvPr/>
        </p:nvSpPr>
        <p:spPr>
          <a:xfrm>
            <a:off x="247800" y="127950"/>
            <a:ext cx="8648400" cy="3000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a:solidFill>
                  <a:schemeClr val="dk1"/>
                </a:solidFill>
                <a:highlight>
                  <a:schemeClr val="lt1"/>
                </a:highlight>
                <a:latin typeface="Helvetica Neue Light"/>
                <a:ea typeface="Helvetica Neue Light"/>
                <a:cs typeface="Helvetica Neue Light"/>
                <a:sym typeface="Helvetica Neue Light"/>
              </a:rPr>
              <a:t>CSS Grid layout contiene funciones de diseño dirigidas a los desarrolladores de aplicaciones web. El CSS grid se puede utilizar para lograr muchos diseños diferentes. </a:t>
            </a:r>
            <a:r>
              <a:rPr lang="en-GB">
                <a:solidFill>
                  <a:schemeClr val="dk1"/>
                </a:solidFill>
                <a:highlight>
                  <a:srgbClr val="E0FF00"/>
                </a:highlight>
                <a:latin typeface="Helvetica Neue Light"/>
                <a:ea typeface="Helvetica Neue Light"/>
                <a:cs typeface="Helvetica Neue Light"/>
                <a:sym typeface="Helvetica Neue Light"/>
              </a:rPr>
              <a:t>Se destaca por dividir una página en regiones principales, o definir la relación en términos de tamaño, posición y capas, entre partes de un control.</a:t>
            </a:r>
            <a:br>
              <a:rPr lang="en-GB">
                <a:solidFill>
                  <a:schemeClr val="dk1"/>
                </a:solidFill>
                <a:highlight>
                  <a:srgbClr val="E0FF00"/>
                </a:highlight>
                <a:latin typeface="Helvetica Neue Light"/>
                <a:ea typeface="Helvetica Neue Light"/>
                <a:cs typeface="Helvetica Neue Light"/>
                <a:sym typeface="Helvetica Neue Light"/>
              </a:rPr>
            </a:br>
            <a:endParaRPr>
              <a:solidFill>
                <a:schemeClr val="dk1"/>
              </a:solidFill>
              <a:highlight>
                <a:srgbClr val="E0FF00"/>
              </a:highlight>
              <a:latin typeface="Helvetica Neue Light"/>
              <a:ea typeface="Helvetica Neue Light"/>
              <a:cs typeface="Helvetica Neue Light"/>
              <a:sym typeface="Helvetica Neue Light"/>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pic>
        <p:nvPicPr>
          <p:cNvPr id="958" name="Google Shape;958;p12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959" name="Google Shape;959;p124"/>
          <p:cNvSpPr txBox="1"/>
          <p:nvPr/>
        </p:nvSpPr>
        <p:spPr>
          <a:xfrm>
            <a:off x="3857625" y="246475"/>
            <a:ext cx="50622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4000">
                <a:solidFill>
                  <a:schemeClr val="dk1"/>
                </a:solidFill>
                <a:latin typeface="Anton"/>
                <a:ea typeface="Anton"/>
                <a:cs typeface="Anton"/>
                <a:sym typeface="Anton"/>
              </a:rPr>
              <a:t>IMPLEMENTAR GRIDS</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960" name="Google Shape;960;p124"/>
          <p:cNvSpPr txBox="1"/>
          <p:nvPr/>
        </p:nvSpPr>
        <p:spPr>
          <a:xfrm>
            <a:off x="4322200" y="1388250"/>
            <a:ext cx="4432200" cy="332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¿Position? ¿Float? ¿Elementos de Bloque? ¿Elementos de líneas?</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¿Es suficiente crear un layout/estructuras para páginas web actuales?</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Y… ¿Flexbox?</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¿Necesitaremos algo más potente para estructuras web?</a:t>
            </a:r>
            <a:endParaRPr sz="1800">
              <a:solidFill>
                <a:schemeClr val="dk1"/>
              </a:solidFill>
              <a:latin typeface="Helvetica Neue Light"/>
              <a:ea typeface="Helvetica Neue Light"/>
              <a:cs typeface="Helvetica Neue Light"/>
              <a:sym typeface="Helvetica Neue Light"/>
            </a:endParaRPr>
          </a:p>
        </p:txBody>
      </p:sp>
      <p:pic>
        <p:nvPicPr>
          <p:cNvPr id="961" name="Google Shape;961;p124"/>
          <p:cNvPicPr preferRelativeResize="0"/>
          <p:nvPr/>
        </p:nvPicPr>
        <p:blipFill>
          <a:blip r:embed="rId4">
            <a:alphaModFix/>
          </a:blip>
          <a:stretch>
            <a:fillRect/>
          </a:stretch>
        </p:blipFill>
        <p:spPr>
          <a:xfrm>
            <a:off x="0" y="0"/>
            <a:ext cx="3857626" cy="5143501"/>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25"/>
          <p:cNvSpPr txBox="1"/>
          <p:nvPr/>
        </p:nvSpPr>
        <p:spPr>
          <a:xfrm>
            <a:off x="137550" y="3386750"/>
            <a:ext cx="8868900" cy="1099200"/>
          </a:xfrm>
          <a:prstGeom prst="rect">
            <a:avLst/>
          </a:prstGeom>
          <a:solidFill>
            <a:srgbClr val="3DFFBC"/>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Muchos frameworks y librerías utilizan un sistema grid, donde definen una cuadrícula determinada, y cambiando los nombres de las clases de los elementos HTML es posible trabajar muchos atributos.</a:t>
            </a:r>
            <a:endParaRPr sz="1800">
              <a:solidFill>
                <a:schemeClr val="dk1"/>
              </a:solidFill>
              <a:latin typeface="Helvetica Neue Light"/>
              <a:ea typeface="Helvetica Neue Light"/>
              <a:cs typeface="Helvetica Neue Light"/>
              <a:sym typeface="Helvetica Neue Light"/>
            </a:endParaRPr>
          </a:p>
        </p:txBody>
      </p:sp>
      <p:pic>
        <p:nvPicPr>
          <p:cNvPr id="967" name="Google Shape;967;p12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968" name="Google Shape;968;p125"/>
          <p:cNvSpPr txBox="1"/>
          <p:nvPr/>
        </p:nvSpPr>
        <p:spPr>
          <a:xfrm>
            <a:off x="643801" y="3102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4000">
                <a:solidFill>
                  <a:schemeClr val="dk1"/>
                </a:solidFill>
                <a:latin typeface="Anton"/>
                <a:ea typeface="Anton"/>
                <a:cs typeface="Anton"/>
                <a:sym typeface="Anton"/>
              </a:rPr>
              <a:t>IMPLEMENTAR GRIDS</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969" name="Google Shape;969;p125"/>
          <p:cNvSpPr txBox="1"/>
          <p:nvPr/>
        </p:nvSpPr>
        <p:spPr>
          <a:xfrm>
            <a:off x="2450125" y="1589575"/>
            <a:ext cx="6284700" cy="1310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Los complementos vistos anteriormente suelen ser insuficientes, o a veces un poco complejos para crear un layout/estructuras para páginas web actuales.</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p:txBody>
      </p:sp>
      <p:sp>
        <p:nvSpPr>
          <p:cNvPr id="970" name="Google Shape;970;p125"/>
          <p:cNvSpPr txBox="1"/>
          <p:nvPr/>
        </p:nvSpPr>
        <p:spPr>
          <a:xfrm>
            <a:off x="900450" y="1583425"/>
            <a:ext cx="1392300" cy="1227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GB" sz="7200">
                <a:solidFill>
                  <a:schemeClr val="dk1"/>
                </a:solidFill>
                <a:latin typeface="Anton"/>
                <a:ea typeface="Anton"/>
                <a:cs typeface="Anton"/>
                <a:sym typeface="Anton"/>
              </a:rPr>
              <a:t>¡SI! </a:t>
            </a:r>
            <a:endParaRPr b="1" sz="7200">
              <a:latin typeface="Anton"/>
              <a:ea typeface="Anton"/>
              <a:cs typeface="Anton"/>
              <a:sym typeface="Anton"/>
            </a:endParaRPr>
          </a:p>
        </p:txBody>
      </p:sp>
      <p:sp>
        <p:nvSpPr>
          <p:cNvPr id="971" name="Google Shape;971;p125"/>
          <p:cNvSpPr txBox="1"/>
          <p:nvPr/>
        </p:nvSpPr>
        <p:spPr>
          <a:xfrm>
            <a:off x="73500" y="2759150"/>
            <a:ext cx="8997000" cy="567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highlight>
                  <a:srgbClr val="E0FF00"/>
                </a:highlight>
                <a:latin typeface="Helvetica Neue Light"/>
                <a:ea typeface="Helvetica Neue Light"/>
                <a:cs typeface="Helvetica Neue Light"/>
                <a:sym typeface="Helvetica Neue Light"/>
              </a:rPr>
              <a:t>Flexbox fue una gran mejora, pero está orientado a estructuras de una sola dimensión.</a:t>
            </a:r>
            <a:endParaRPr sz="1800">
              <a:solidFill>
                <a:schemeClr val="dk1"/>
              </a:solidFill>
              <a:highlight>
                <a:srgbClr val="E0FF00"/>
              </a:highlight>
              <a:latin typeface="Helvetica Neue Light"/>
              <a:ea typeface="Helvetica Neue Light"/>
              <a:cs typeface="Helvetica Neue Light"/>
              <a:sym typeface="Helvetica Neue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